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1" r:id="rId3"/>
    <p:sldId id="280" r:id="rId4"/>
    <p:sldId id="281" r:id="rId5"/>
    <p:sldId id="292" r:id="rId6"/>
    <p:sldId id="284" r:id="rId7"/>
    <p:sldId id="296" r:id="rId8"/>
    <p:sldId id="293" r:id="rId9"/>
    <p:sldId id="294" r:id="rId10"/>
    <p:sldId id="295" r:id="rId11"/>
    <p:sldId id="288" r:id="rId12"/>
    <p:sldId id="290" r:id="rId13"/>
    <p:sldId id="297" r:id="rId14"/>
    <p:sldId id="298" r:id="rId15"/>
    <p:sldId id="285" r:id="rId16"/>
    <p:sldId id="279" r:id="rId17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72F69"/>
    <a:srgbClr val="E5E94D"/>
    <a:srgbClr val="DEDB57"/>
    <a:srgbClr val="66FF99"/>
    <a:srgbClr val="00FF00"/>
    <a:srgbClr val="000000"/>
    <a:srgbClr val="C9C9ED"/>
    <a:srgbClr val="C9C9EF"/>
    <a:srgbClr val="E5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72542" autoAdjust="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12C6BC-6719-4C24-81B8-8D663C9764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CC967-863B-445D-85F2-F9EBF46E6095}" type="slidenum">
              <a:rPr lang="es-ES" altLang="fr-FR" smtClean="0"/>
              <a:pPr eaLnBrk="1" hangingPunct="1"/>
              <a:t>1</a:t>
            </a:fld>
            <a:endParaRPr lang="es-ES" altLang="fr-F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59178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6EBF7-67AD-4B4F-9C66-E1C0387AA82B}" type="slidenum">
              <a:rPr lang="es-ES" altLang="fr-FR" smtClean="0"/>
              <a:pPr eaLnBrk="1" hangingPunct="1"/>
              <a:t>16</a:t>
            </a:fld>
            <a:endParaRPr lang="es-ES" altLang="fr-F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4450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35F1-C0ED-43B7-BB9A-D3745A2F14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7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BE5C-86B4-4C49-91F9-7346289272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2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FF38-52A3-4466-8675-15658FB468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DBAE-410A-49ED-A27E-2E366A363C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9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D3E8-AEE7-4F98-BB40-0F6AF21E33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0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ED4F-CD41-4FAA-A8BA-C9BC03DEAF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37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270D-6456-42D6-A173-7733B50DA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6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EC7D-E8C6-4F9B-9266-F73A57A4FC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82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E79E-4644-4BE9-8867-F81A25963D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37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D1A0-2237-49DE-B517-6B107485C7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71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5830-0362-49A3-8CF6-0070442DEF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D08F7E-EE0B-4E6B-91F1-F8D7810A0F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xbrl.e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miehe@addacti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actis.com/wp-content/uploads/sites/2/2014/07/2014_Why-are-software-packages-more-and-more-important-for-actuaries_WHITE-PAPER-RISK1_RD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 Rectángul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705225"/>
            <a:ext cx="915352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295400" y="985838"/>
            <a:ext cx="6858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fr-FR" sz="54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XB</a:t>
            </a:r>
            <a:r>
              <a:rPr lang="es-ES" altLang="fr-FR" sz="5400" b="1">
                <a:solidFill>
                  <a:srgbClr val="0033CC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RL</a:t>
            </a:r>
          </a:p>
          <a:p>
            <a:pPr algn="ctr" eaLnBrk="1" hangingPunct="1"/>
            <a:r>
              <a:rPr lang="es-ES" altLang="fr-FR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ES" altLang="fr-FR" i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s-ES" altLang="fr-FR" b="1" i="1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s-ES" altLang="fr-FR" i="1">
                <a:solidFill>
                  <a:schemeClr val="bg1"/>
                </a:solidFill>
                <a:latin typeface="Calibri" pitchFamily="34" charset="0"/>
              </a:rPr>
              <a:t>tensible</a:t>
            </a:r>
            <a:r>
              <a:rPr lang="es-ES" altLang="fr-FR" b="1" i="1">
                <a:solidFill>
                  <a:schemeClr val="bg1"/>
                </a:solidFill>
                <a:latin typeface="Calibri" pitchFamily="34" charset="0"/>
              </a:rPr>
              <a:t> B</a:t>
            </a:r>
            <a:r>
              <a:rPr lang="es-ES" altLang="fr-FR" i="1">
                <a:solidFill>
                  <a:schemeClr val="bg1"/>
                </a:solidFill>
                <a:latin typeface="Calibri" pitchFamily="34" charset="0"/>
              </a:rPr>
              <a:t>usiness </a:t>
            </a:r>
            <a:r>
              <a:rPr lang="es-ES" altLang="fr-FR" b="1" i="1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s-ES" altLang="fr-FR" i="1">
                <a:solidFill>
                  <a:schemeClr val="bg1"/>
                </a:solidFill>
                <a:latin typeface="Calibri" pitchFamily="34" charset="0"/>
              </a:rPr>
              <a:t>eporting </a:t>
            </a:r>
            <a:r>
              <a:rPr lang="es-ES" altLang="fr-FR" b="1" i="1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es-ES" altLang="fr-FR" i="1">
                <a:solidFill>
                  <a:schemeClr val="bg1"/>
                </a:solidFill>
                <a:latin typeface="Calibri" pitchFamily="34" charset="0"/>
              </a:rPr>
              <a:t>anguage</a:t>
            </a:r>
            <a:r>
              <a:rPr lang="es-ES" altLang="fr-FR">
                <a:solidFill>
                  <a:schemeClr val="bg1"/>
                </a:solidFill>
                <a:latin typeface="Calibri" pitchFamily="34" charset="0"/>
              </a:rPr>
              <a:t>) </a:t>
            </a:r>
          </a:p>
        </p:txBody>
      </p:sp>
      <p:cxnSp>
        <p:nvCxnSpPr>
          <p:cNvPr id="14" name="9 Conector recto"/>
          <p:cNvCxnSpPr>
            <a:cxnSpLocks noChangeShapeType="1"/>
          </p:cNvCxnSpPr>
          <p:nvPr/>
        </p:nvCxnSpPr>
        <p:spPr bwMode="auto">
          <a:xfrm>
            <a:off x="1447800" y="914400"/>
            <a:ext cx="6429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10 Conector recto"/>
          <p:cNvCxnSpPr>
            <a:cxnSpLocks noChangeShapeType="1"/>
          </p:cNvCxnSpPr>
          <p:nvPr/>
        </p:nvCxnSpPr>
        <p:spPr bwMode="auto">
          <a:xfrm>
            <a:off x="1519238" y="3352800"/>
            <a:ext cx="6429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9" descr="XBRL Españ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95849"/>
            <a:ext cx="1924050" cy="9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457200" y="23622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fr-FR" dirty="0" smtClean="0">
                <a:solidFill>
                  <a:schemeClr val="bg1"/>
                </a:solidFill>
                <a:latin typeface="Calibri" pitchFamily="34" charset="0"/>
              </a:rPr>
              <a:t>El valor de la consultoría actuarial en el desarrollo de soluciones</a:t>
            </a:r>
            <a:endParaRPr lang="es-ES" alt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2095500" y="4495800"/>
            <a:ext cx="510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Pierre MIEHE</a:t>
            </a:r>
            <a:endParaRPr lang="es-ES" alt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ES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ADDACTIS Worldwide</a:t>
            </a:r>
            <a:r>
              <a:rPr lang="es-ES" alt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ES" alt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s-ES" alt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hlinkClick r:id="rId6"/>
              </a:rPr>
              <a:t>pierre.miehe@addactis.com</a:t>
            </a:r>
            <a:endParaRPr lang="es-ES" altLang="fr-FR" sz="2400" b="1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5287" y="6038009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 pitchFamily="34" charset="0"/>
                <a:cs typeface="Tahoma" pitchFamily="34" charset="0"/>
              </a:rPr>
              <a:t>Jornada sobre Solvencia II y XBRL</a:t>
            </a:r>
          </a:p>
          <a:p>
            <a:pPr algn="ctr" eaLnBrk="0" hangingPunct="0">
              <a:defRPr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 pitchFamily="34" charset="0"/>
                <a:cs typeface="Tahoma" pitchFamily="34" charset="0"/>
              </a:rPr>
              <a:t>Martes 28 de Octubre 2014</a:t>
            </a:r>
          </a:p>
          <a:p>
            <a:pPr algn="ctr" eaLnBrk="0" hangingPunct="0">
              <a:defRPr/>
            </a:pPr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 pitchFamily="34" charset="0"/>
                <a:cs typeface="Tahoma" pitchFamily="34" charset="0"/>
              </a:rPr>
              <a:t>Madrid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La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validación 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5" y="2163400"/>
            <a:ext cx="6451965" cy="45569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14400" y="1066800"/>
            <a:ext cx="4774128" cy="91940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Una vez se hayan pasado los controles de manera satisfactoria los informes pueden ser validados como paso previo a su envío.</a:t>
            </a:r>
            <a:endParaRPr 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cteur en angle 2"/>
          <p:cNvCxnSpPr>
            <a:stCxn id="10" idx="0"/>
          </p:cNvCxnSpPr>
          <p:nvPr/>
        </p:nvCxnSpPr>
        <p:spPr>
          <a:xfrm>
            <a:off x="5688528" y="1526501"/>
            <a:ext cx="331272" cy="1750099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6"/>
          <p:cNvSpPr>
            <a:spLocks noGrp="1"/>
          </p:cNvSpPr>
          <p:nvPr>
            <p:ph idx="1"/>
          </p:nvPr>
        </p:nvSpPr>
        <p:spPr>
          <a:xfrm>
            <a:off x="1219200" y="1219200"/>
            <a:ext cx="7169596" cy="578546"/>
          </a:xfrm>
        </p:spPr>
        <p:txBody>
          <a:bodyPr/>
          <a:lstStyle/>
          <a:p>
            <a:pPr marL="0" indent="0">
              <a:buNone/>
            </a:pPr>
            <a:r>
              <a:rPr lang="es-ES" sz="1600" dirty="0" smtClean="0">
                <a:latin typeface="Calibri" pitchFamily="34" charset="0"/>
              </a:rPr>
              <a:t>La pestaña</a:t>
            </a:r>
            <a:r>
              <a:rPr lang="es-ES" sz="1600" noProof="0" dirty="0" smtClean="0">
                <a:latin typeface="Calibri" pitchFamily="34" charset="0"/>
              </a:rPr>
              <a:t> </a:t>
            </a:r>
            <a:r>
              <a:rPr lang="es-ES" sz="1600" b="1" noProof="0" dirty="0" smtClean="0">
                <a:latin typeface="Calibri" pitchFamily="34" charset="0"/>
              </a:rPr>
              <a:t>‘</a:t>
            </a:r>
            <a:r>
              <a:rPr lang="es-ES" sz="1600" b="1" noProof="0" dirty="0" err="1" smtClean="0">
                <a:latin typeface="Calibri" pitchFamily="34" charset="0"/>
              </a:rPr>
              <a:t>Checks</a:t>
            </a:r>
            <a:r>
              <a:rPr lang="es-ES" sz="1600" b="1" noProof="0" dirty="0" smtClean="0">
                <a:latin typeface="Calibri" pitchFamily="34" charset="0"/>
              </a:rPr>
              <a:t>’ </a:t>
            </a:r>
            <a:r>
              <a:rPr lang="es-ES" sz="1600" dirty="0" smtClean="0">
                <a:latin typeface="Calibri" pitchFamily="34" charset="0"/>
              </a:rPr>
              <a:t>permite</a:t>
            </a:r>
            <a:r>
              <a:rPr lang="es-ES" sz="1600" noProof="0" dirty="0" smtClean="0">
                <a:latin typeface="Calibri" pitchFamily="34" charset="0"/>
              </a:rPr>
              <a:t> a los usuarios consultar el estado de los diferentes controles de validación de los informes.</a:t>
            </a:r>
          </a:p>
          <a:p>
            <a:pPr marL="0" indent="0">
              <a:buNone/>
            </a:pPr>
            <a:r>
              <a:rPr lang="en-US" sz="2000" noProof="0" dirty="0" smtClean="0"/>
              <a:t/>
            </a:r>
            <a:br>
              <a:rPr lang="en-US" sz="2000" noProof="0" dirty="0" smtClean="0"/>
            </a:br>
            <a:endParaRPr lang="en-US" sz="2000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635" y="2163400"/>
            <a:ext cx="6451966" cy="454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Los </a:t>
            </a:r>
            <a:r>
              <a:rPr lang="es-ES" alt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checks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5" y="2163400"/>
            <a:ext cx="6451965" cy="4539437"/>
          </a:xfrm>
          <a:prstGeom prst="rect">
            <a:avLst/>
          </a:prstGeom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6"/>
          <p:cNvSpPr>
            <a:spLocks noGrp="1"/>
          </p:cNvSpPr>
          <p:nvPr>
            <p:ph idx="1"/>
          </p:nvPr>
        </p:nvSpPr>
        <p:spPr>
          <a:xfrm>
            <a:off x="1219200" y="1259355"/>
            <a:ext cx="6868200" cy="904045"/>
          </a:xfrm>
        </p:spPr>
        <p:txBody>
          <a:bodyPr/>
          <a:lstStyle/>
          <a:p>
            <a:pPr marL="0" indent="0">
              <a:buNone/>
            </a:pPr>
            <a:r>
              <a:rPr lang="es-ES" sz="1600" noProof="0" dirty="0" smtClean="0">
                <a:latin typeface="Calibri" panose="020F0502020204030204" pitchFamily="34" charset="0"/>
              </a:rPr>
              <a:t>Posibilidad de aplicar a un determinado perfil unos derechos determinados para cada uno de los siguientes puntos:</a:t>
            </a:r>
          </a:p>
          <a:p>
            <a:pPr lvl="2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</a:rPr>
              <a:t>Entidades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10200" y="1795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</a:rPr>
              <a:t>Proyectos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810000" y="1795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</a:rPr>
              <a:t>Informes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Multi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-perfil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para </a:t>
            </a:r>
            <a:r>
              <a:rPr lang="es-ES" alt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multi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-usuarios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22" y="2873842"/>
            <a:ext cx="5864128" cy="39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3000" y="878272"/>
            <a:ext cx="7245796" cy="1788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I</a:t>
            </a:r>
            <a:r>
              <a:rPr lang="es-ES" sz="1600" b="1" dirty="0" smtClean="0">
                <a:latin typeface="Calibri" pitchFamily="34" charset="0"/>
              </a:rPr>
              <a:t>nstancias XBRL</a:t>
            </a:r>
          </a:p>
          <a:p>
            <a:pPr marL="0" indent="0" algn="just">
              <a:buNone/>
            </a:pPr>
            <a:r>
              <a:rPr lang="es-ES" sz="1600" dirty="0" smtClean="0">
                <a:latin typeface="Calibri" pitchFamily="34" charset="0"/>
              </a:rPr>
              <a:t>Con un clic el software produce el informe XBRL en función de la ultima taxonomía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</a:rPr>
              <a:t>Formato elegido: base DPM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</a:rPr>
              <a:t>Directa conexión con el portal del regulador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</a:rPr>
              <a:t>Todas las versionas de la taxonomía son historiadas para ser capaz de reproducir el fichero en cualquier momento en el futuro (</a:t>
            </a:r>
            <a:r>
              <a:rPr lang="es-ES" sz="1600" dirty="0" smtClean="0">
                <a:latin typeface="Calibri" pitchFamily="34" charset="0"/>
                <a:sym typeface="Wingdings" panose="05000000000000000000" pitchFamily="2" charset="2"/>
              </a:rPr>
              <a:t> auditoria)</a:t>
            </a:r>
            <a:endParaRPr lang="es-ES" sz="1600" dirty="0" smtClean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Generación de XBRL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3000" y="1389914"/>
            <a:ext cx="7245796" cy="1788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>
                <a:latin typeface="Calibri" pitchFamily="34" charset="0"/>
              </a:rPr>
              <a:t>Objetivo: hacer un ejercicio “blanco” XBRL para el fin de Septiembre 2014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latin typeface="Calibri" pitchFamily="34" charset="0"/>
              </a:rPr>
              <a:t>Formato XBRL aceptado por el portal: 1.2 (no el ultimo que estaba el 1.5)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latin typeface="Calibri" pitchFamily="34" charset="0"/>
              </a:rPr>
              <a:t>Posibilidad de enviar </a:t>
            </a:r>
            <a:r>
              <a:rPr lang="es-ES" sz="2400" dirty="0" err="1" smtClean="0">
                <a:latin typeface="Calibri" pitchFamily="34" charset="0"/>
              </a:rPr>
              <a:t>XBRLs</a:t>
            </a:r>
            <a:r>
              <a:rPr lang="es-ES" sz="2400" dirty="0" smtClean="0">
                <a:latin typeface="Calibri" pitchFamily="34" charset="0"/>
              </a:rPr>
              <a:t> mas recientes por e-mail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latin typeface="Calibri" pitchFamily="34" charset="0"/>
              </a:rPr>
              <a:t>197 empresas sobre 400 han hecho el reporte en el formato XBRL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latin typeface="Calibri" pitchFamily="34" charset="0"/>
              </a:rPr>
              <a:t>Para 53 de las 197  empresas había una error en el XBRL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0" name="ZoneTexte 9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El ejercicio XBRL 2014 en Francia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19120"/>
            <a:ext cx="8534400" cy="47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741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ADDACTIS Worldwide Software </a:t>
            </a:r>
            <a:r>
              <a:rPr lang="es-ES" alt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Range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/>
          <p:nvPr/>
        </p:nvSpPr>
        <p:spPr>
          <a:xfrm>
            <a:off x="-15141" y="3175"/>
            <a:ext cx="9255302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5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5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095500" y="4724400"/>
            <a:ext cx="510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fr-FR" sz="2800" b="1" dirty="0" smtClean="0">
                <a:solidFill>
                  <a:schemeClr val="bg1"/>
                </a:solidFill>
                <a:latin typeface="Calibri" pitchFamily="34" charset="0"/>
              </a:rPr>
              <a:t>Pierre MIEHE</a:t>
            </a:r>
            <a:endParaRPr lang="es-ES" alt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altLang="fr-FR" sz="2800" dirty="0" smtClean="0">
                <a:solidFill>
                  <a:schemeClr val="bg1"/>
                </a:solidFill>
                <a:latin typeface="Calibri" pitchFamily="34" charset="0"/>
              </a:rPr>
              <a:t>ADDACTIS Worldwide</a:t>
            </a:r>
            <a:r>
              <a:rPr lang="es-ES" altLang="fr-FR" sz="28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fr-FR" sz="2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fr-FR" sz="2400" b="1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pierre.miehe@addactis.com</a:t>
            </a:r>
            <a:endParaRPr lang="es-ES" altLang="fr-FR" sz="2400" b="1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6073666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1400" b="1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Jornada sobre Solvencia II y XBRL</a:t>
            </a:r>
          </a:p>
          <a:p>
            <a:pPr algn="ctr" eaLnBrk="0" hangingPunct="0">
              <a:defRPr/>
            </a:pPr>
            <a:r>
              <a:rPr lang="es-ES" sz="1100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Martes 28 de Octubre 2014</a:t>
            </a:r>
          </a:p>
          <a:p>
            <a:pPr algn="ctr" eaLnBrk="0" hangingPunct="0">
              <a:defRPr/>
            </a:pPr>
            <a:r>
              <a:rPr lang="es-ES" sz="1100" b="1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Madrid</a:t>
            </a:r>
            <a:endParaRPr lang="es-ES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 rot="16200000">
            <a:off x="1072349" y="2972874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B050"/>
                </a:solidFill>
                <a:latin typeface="Baskerville Old Face" pitchFamily="18" charset="0"/>
              </a:rPr>
              <a:t>…………………….……..</a:t>
            </a:r>
            <a:endParaRPr lang="fr-FR" sz="4400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La revolución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en el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manejo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de datos en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seguros </a:t>
            </a:r>
          </a:p>
        </p:txBody>
      </p:sp>
      <p:sp>
        <p:nvSpPr>
          <p:cNvPr id="10" name="TextBox 128"/>
          <p:cNvSpPr txBox="1"/>
          <p:nvPr/>
        </p:nvSpPr>
        <p:spPr>
          <a:xfrm>
            <a:off x="685800" y="1210437"/>
            <a:ext cx="194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PARTE 1 : </a:t>
            </a:r>
            <a:r>
              <a:rPr lang="nl-NL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Proceso</a:t>
            </a:r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 de </a:t>
            </a:r>
            <a:r>
              <a:rPr lang="nl-NL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Datos</a:t>
            </a:r>
            <a:endParaRPr lang="nl-NL" sz="1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17" y="2124837"/>
            <a:ext cx="778750" cy="3581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33529" y="2124837"/>
            <a:ext cx="446392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33529" y="3115437"/>
            <a:ext cx="446392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29"/>
          <p:cNvSpPr txBox="1"/>
          <p:nvPr/>
        </p:nvSpPr>
        <p:spPr>
          <a:xfrm>
            <a:off x="3612104" y="1210437"/>
            <a:ext cx="221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PART 2 :  </a:t>
            </a:r>
          </a:p>
          <a:p>
            <a:r>
              <a:rPr lang="nl-NL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Modelización</a:t>
            </a:r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 de </a:t>
            </a:r>
            <a:r>
              <a:rPr lang="nl-NL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Pasivo</a:t>
            </a:r>
            <a:endParaRPr lang="nl-NL" sz="1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TextBox 130"/>
          <p:cNvSpPr txBox="1"/>
          <p:nvPr/>
        </p:nvSpPr>
        <p:spPr>
          <a:xfrm>
            <a:off x="5754342" y="1218904"/>
            <a:ext cx="224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PART 3 : </a:t>
            </a:r>
            <a:r>
              <a:rPr lang="nl-NL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Capital</a:t>
            </a:r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/ORSA/ALM</a:t>
            </a:r>
            <a:endParaRPr lang="nl-NL" sz="1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131"/>
          <p:cNvSpPr txBox="1"/>
          <p:nvPr/>
        </p:nvSpPr>
        <p:spPr>
          <a:xfrm>
            <a:off x="7583142" y="1210437"/>
            <a:ext cx="11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PART 4 : Pilar 3</a:t>
            </a:r>
            <a:endParaRPr lang="nl-NL" sz="1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3213395" y="2972874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B050"/>
                </a:solidFill>
                <a:latin typeface="Baskerville Old Face" pitchFamily="18" charset="0"/>
              </a:rPr>
              <a:t>…………………….……..</a:t>
            </a:r>
            <a:endParaRPr lang="fr-FR" sz="4400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5034753" y="2972874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B050"/>
                </a:solidFill>
                <a:latin typeface="Baskerville Old Face" pitchFamily="18" charset="0"/>
              </a:rPr>
              <a:t>…………………….……..</a:t>
            </a:r>
            <a:endParaRPr lang="fr-FR" sz="4400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35542" y="2124837"/>
            <a:ext cx="716280" cy="3581400"/>
          </a:xfrm>
          <a:prstGeom prst="rect">
            <a:avLst/>
          </a:prstGeom>
          <a:solidFill>
            <a:srgbClr val="C7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696942" y="2803494"/>
            <a:ext cx="762000" cy="997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90670" y="2803492"/>
            <a:ext cx="446392" cy="29027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696942" y="5249037"/>
            <a:ext cx="7620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4001742" y="4182238"/>
            <a:ext cx="457200" cy="6476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25142" y="3582225"/>
            <a:ext cx="83869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Claims</a:t>
            </a:r>
          </a:p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Investment</a:t>
            </a:r>
            <a:endParaRPr lang="fr-FR" sz="900" dirty="0" smtClean="0">
              <a:solidFill>
                <a:schemeClr val="bg1"/>
              </a:solidFill>
            </a:endParaRPr>
          </a:p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Reinsurance</a:t>
            </a:r>
            <a:endParaRPr lang="fr-FR" sz="900" dirty="0" smtClean="0">
              <a:solidFill>
                <a:schemeClr val="bg1"/>
              </a:solidFill>
            </a:endParaRP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Policy </a:t>
            </a:r>
            <a:r>
              <a:rPr lang="fr-FR" sz="900" dirty="0" err="1" smtClean="0">
                <a:solidFill>
                  <a:schemeClr val="bg1"/>
                </a:solidFill>
              </a:rPr>
              <a:t>admin</a:t>
            </a:r>
            <a:endParaRPr lang="fr-FR" sz="900" dirty="0" smtClean="0">
              <a:solidFill>
                <a:schemeClr val="bg1"/>
              </a:solidFill>
            </a:endParaRP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Etc…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1045066" y="4139447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Interface / </a:t>
            </a:r>
            <a:r>
              <a:rPr lang="fr-FR" sz="900" dirty="0" err="1" smtClean="0">
                <a:solidFill>
                  <a:schemeClr val="bg1"/>
                </a:solidFill>
              </a:rPr>
              <a:t>Datawarehouse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710503" y="321798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DATA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706342" y="222738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DATA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31487" y="4166196"/>
            <a:ext cx="446392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708461" y="4268739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DATA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33529" y="5249036"/>
            <a:ext cx="446392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710503" y="5351579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DATA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729379" y="3209571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Life model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016181" y="4396681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ESG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770806" y="529297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NonLife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model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30542" y="2125527"/>
            <a:ext cx="771736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144742" y="3115437"/>
            <a:ext cx="543136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105400" y="4177918"/>
            <a:ext cx="951506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5824680" y="5257801"/>
            <a:ext cx="543136" cy="457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870802" y="216877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Assets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cashflows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070702" y="315937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Life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cashflows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029200" y="4226169"/>
            <a:ext cx="10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Embedded option</a:t>
            </a:r>
          </a:p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calculator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748927" y="530173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NonLife</a:t>
            </a:r>
            <a:endParaRPr lang="fr-FR" sz="900" dirty="0" smtClean="0">
              <a:solidFill>
                <a:schemeClr val="bg1"/>
              </a:solidFill>
            </a:endParaRP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cashflows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515262" y="3703070"/>
            <a:ext cx="635389" cy="121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6571802" y="3727150"/>
            <a:ext cx="6119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EIOPA</a:t>
            </a:r>
          </a:p>
          <a:p>
            <a:r>
              <a:rPr lang="fr-FR" sz="700" dirty="0" smtClean="0">
                <a:solidFill>
                  <a:schemeClr val="bg1"/>
                </a:solidFill>
              </a:rPr>
              <a:t>Standard formula </a:t>
            </a:r>
            <a:r>
              <a:rPr lang="fr-FR" sz="700" dirty="0" err="1" smtClean="0">
                <a:solidFill>
                  <a:schemeClr val="bg1"/>
                </a:solidFill>
              </a:rPr>
              <a:t>Spread</a:t>
            </a:r>
            <a:r>
              <a:rPr lang="fr-FR" sz="700" dirty="0" smtClean="0">
                <a:solidFill>
                  <a:schemeClr val="bg1"/>
                </a:solidFill>
              </a:rPr>
              <a:t> </a:t>
            </a:r>
            <a:r>
              <a:rPr lang="fr-FR" sz="700" dirty="0" err="1" smtClean="0">
                <a:solidFill>
                  <a:schemeClr val="bg1"/>
                </a:solidFill>
              </a:rPr>
              <a:t>sheets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81584" y="4422969"/>
            <a:ext cx="6021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ORSA</a:t>
            </a:r>
          </a:p>
          <a:p>
            <a:r>
              <a:rPr lang="fr-FR" sz="700" dirty="0" err="1" smtClean="0">
                <a:solidFill>
                  <a:schemeClr val="bg1"/>
                </a:solidFill>
              </a:rPr>
              <a:t>Spread</a:t>
            </a:r>
            <a:r>
              <a:rPr lang="fr-FR" sz="700" dirty="0">
                <a:solidFill>
                  <a:schemeClr val="bg1"/>
                </a:solidFill>
              </a:rPr>
              <a:t> </a:t>
            </a:r>
            <a:r>
              <a:rPr lang="fr-FR" sz="700" dirty="0" err="1" smtClean="0">
                <a:solidFill>
                  <a:schemeClr val="bg1"/>
                </a:solidFill>
              </a:rPr>
              <a:t>sheets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51280" y="3727149"/>
            <a:ext cx="6848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Pillar</a:t>
            </a:r>
            <a:r>
              <a:rPr lang="fr-FR" sz="900" dirty="0" smtClean="0">
                <a:solidFill>
                  <a:schemeClr val="bg1"/>
                </a:solidFill>
              </a:rPr>
              <a:t> 3</a:t>
            </a:r>
          </a:p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Reporting</a:t>
            </a:r>
            <a:endParaRPr lang="fr-FR" sz="900" dirty="0" smtClean="0">
              <a:solidFill>
                <a:schemeClr val="bg1"/>
              </a:solidFill>
            </a:endParaRP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system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655596" y="5715000"/>
            <a:ext cx="7922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 smtClean="0"/>
              <a:t>Data sources</a:t>
            </a:r>
            <a:endParaRPr lang="fr-FR" sz="800" dirty="0"/>
          </a:p>
        </p:txBody>
      </p:sp>
      <p:cxnSp>
        <p:nvCxnSpPr>
          <p:cNvPr id="14" name="Connecteur en angle 13"/>
          <p:cNvCxnSpPr>
            <a:stCxn id="144" idx="1"/>
          </p:cNvCxnSpPr>
          <p:nvPr/>
        </p:nvCxnSpPr>
        <p:spPr>
          <a:xfrm rot="10800000" flipH="1" flipV="1">
            <a:off x="3170310" y="4396680"/>
            <a:ext cx="715890" cy="852355"/>
          </a:xfrm>
          <a:prstGeom prst="bentConnector4">
            <a:avLst>
              <a:gd name="adj1" fmla="val 99789"/>
              <a:gd name="adj2" fmla="val 60828"/>
            </a:avLst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55" idx="3"/>
          </p:cNvCxnSpPr>
          <p:nvPr/>
        </p:nvCxnSpPr>
        <p:spPr>
          <a:xfrm flipV="1">
            <a:off x="2037062" y="5482420"/>
            <a:ext cx="664762" cy="3981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44" idx="3"/>
          </p:cNvCxnSpPr>
          <p:nvPr/>
        </p:nvCxnSpPr>
        <p:spPr>
          <a:xfrm>
            <a:off x="3202946" y="5466995"/>
            <a:ext cx="493995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endCxn id="42" idx="1"/>
          </p:cNvCxnSpPr>
          <p:nvPr/>
        </p:nvCxnSpPr>
        <p:spPr>
          <a:xfrm>
            <a:off x="2037062" y="4384155"/>
            <a:ext cx="671399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2030425" y="3727149"/>
            <a:ext cx="1666516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>
            <a:endCxn id="38" idx="1"/>
          </p:cNvCxnSpPr>
          <p:nvPr/>
        </p:nvCxnSpPr>
        <p:spPr>
          <a:xfrm flipV="1">
            <a:off x="2034682" y="3333396"/>
            <a:ext cx="675821" cy="1064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 flipV="1">
            <a:off x="3176670" y="3333396"/>
            <a:ext cx="500563" cy="1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Imag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45" y="3140392"/>
            <a:ext cx="369188" cy="369188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80" y="3140392"/>
            <a:ext cx="369188" cy="369188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36" y="3140392"/>
            <a:ext cx="369188" cy="369188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15" y="3148802"/>
            <a:ext cx="369188" cy="369188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7" y="3546972"/>
            <a:ext cx="369188" cy="369188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03" y="3546972"/>
            <a:ext cx="369188" cy="369188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68" y="4191000"/>
            <a:ext cx="369188" cy="369188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10" y="4212087"/>
            <a:ext cx="369188" cy="369188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45" y="5297826"/>
            <a:ext cx="369188" cy="369188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80" y="5297826"/>
            <a:ext cx="369188" cy="369188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36" y="5297826"/>
            <a:ext cx="369188" cy="369188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7" y="5282401"/>
            <a:ext cx="369188" cy="369188"/>
          </a:xfrm>
          <a:prstGeom prst="rect">
            <a:avLst/>
          </a:prstGeom>
        </p:spPr>
      </p:pic>
      <p:cxnSp>
        <p:nvCxnSpPr>
          <p:cNvPr id="158" name="Connecteur droit avec flèche 157"/>
          <p:cNvCxnSpPr>
            <a:stCxn id="35" idx="2"/>
          </p:cNvCxnSpPr>
          <p:nvPr/>
        </p:nvCxnSpPr>
        <p:spPr>
          <a:xfrm>
            <a:off x="4230342" y="4829937"/>
            <a:ext cx="0" cy="419099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/>
          <p:cNvCxnSpPr>
            <a:stCxn id="35" idx="0"/>
          </p:cNvCxnSpPr>
          <p:nvPr/>
        </p:nvCxnSpPr>
        <p:spPr>
          <a:xfrm flipV="1">
            <a:off x="4230342" y="3801238"/>
            <a:ext cx="0" cy="38100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>
            <a:stCxn id="40" idx="3"/>
          </p:cNvCxnSpPr>
          <p:nvPr/>
        </p:nvCxnSpPr>
        <p:spPr>
          <a:xfrm>
            <a:off x="3198785" y="2342796"/>
            <a:ext cx="2625895" cy="1064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>
            <a:endCxn id="40" idx="1"/>
          </p:cNvCxnSpPr>
          <p:nvPr/>
        </p:nvCxnSpPr>
        <p:spPr>
          <a:xfrm>
            <a:off x="1532467" y="2335766"/>
            <a:ext cx="1173875" cy="703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65" y="2151172"/>
            <a:ext cx="369188" cy="36918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51172"/>
            <a:ext cx="369188" cy="369188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6" y="2151172"/>
            <a:ext cx="369188" cy="369188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73" y="2168770"/>
            <a:ext cx="369188" cy="369188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29" y="2168770"/>
            <a:ext cx="369188" cy="369188"/>
          </a:xfrm>
          <a:prstGeom prst="rect">
            <a:avLst/>
          </a:prstGeom>
        </p:spPr>
      </p:pic>
      <p:cxnSp>
        <p:nvCxnSpPr>
          <p:cNvPr id="168" name="Connecteur droit avec flèche 167"/>
          <p:cNvCxnSpPr>
            <a:stCxn id="27" idx="3"/>
          </p:cNvCxnSpPr>
          <p:nvPr/>
        </p:nvCxnSpPr>
        <p:spPr>
          <a:xfrm>
            <a:off x="4458942" y="3302366"/>
            <a:ext cx="685800" cy="576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en angle 169"/>
          <p:cNvCxnSpPr/>
          <p:nvPr/>
        </p:nvCxnSpPr>
        <p:spPr>
          <a:xfrm>
            <a:off x="4458942" y="3631933"/>
            <a:ext cx="875058" cy="545985"/>
          </a:xfrm>
          <a:prstGeom prst="bentConnector3">
            <a:avLst>
              <a:gd name="adj1" fmla="val 100071"/>
            </a:avLst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Imag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05" y="3432050"/>
            <a:ext cx="369188" cy="369188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61" y="3432050"/>
            <a:ext cx="369188" cy="369188"/>
          </a:xfrm>
          <a:prstGeom prst="rect">
            <a:avLst/>
          </a:prstGeom>
        </p:spPr>
      </p:pic>
      <p:cxnSp>
        <p:nvCxnSpPr>
          <p:cNvPr id="192" name="Connecteur en angle 191"/>
          <p:cNvCxnSpPr>
            <a:stCxn id="35" idx="3"/>
          </p:cNvCxnSpPr>
          <p:nvPr/>
        </p:nvCxnSpPr>
        <p:spPr>
          <a:xfrm>
            <a:off x="4458942" y="4506088"/>
            <a:ext cx="646458" cy="89413"/>
          </a:xfrm>
          <a:prstGeom prst="bentConnector3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Image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00" y="4343400"/>
            <a:ext cx="369188" cy="369188"/>
          </a:xfrm>
          <a:prstGeom prst="rect">
            <a:avLst/>
          </a:prstGeom>
        </p:spPr>
      </p:pic>
      <p:cxnSp>
        <p:nvCxnSpPr>
          <p:cNvPr id="194" name="Connecteur droit avec flèche 193"/>
          <p:cNvCxnSpPr>
            <a:stCxn id="34" idx="3"/>
            <a:endCxn id="61" idx="1"/>
          </p:cNvCxnSpPr>
          <p:nvPr/>
        </p:nvCxnSpPr>
        <p:spPr>
          <a:xfrm>
            <a:off x="4458942" y="5477637"/>
            <a:ext cx="1289985" cy="8763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Imag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45" y="4212087"/>
            <a:ext cx="369188" cy="369188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58" y="4212087"/>
            <a:ext cx="369188" cy="369188"/>
          </a:xfrm>
          <a:prstGeom prst="rect">
            <a:avLst/>
          </a:prstGeom>
        </p:spPr>
      </p:pic>
      <p:pic>
        <p:nvPicPr>
          <p:cNvPr id="196" name="Image 1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37" y="5292971"/>
            <a:ext cx="369188" cy="369188"/>
          </a:xfrm>
          <a:prstGeom prst="rect">
            <a:avLst/>
          </a:prstGeom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50" y="5292971"/>
            <a:ext cx="369188" cy="369188"/>
          </a:xfrm>
          <a:prstGeom prst="rect">
            <a:avLst/>
          </a:prstGeom>
        </p:spPr>
      </p:pic>
      <p:cxnSp>
        <p:nvCxnSpPr>
          <p:cNvPr id="199" name="Connecteur droit avec flèche 198"/>
          <p:cNvCxnSpPr/>
          <p:nvPr/>
        </p:nvCxnSpPr>
        <p:spPr>
          <a:xfrm flipV="1">
            <a:off x="5581153" y="3572636"/>
            <a:ext cx="0" cy="59356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Image 1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68" y="3733352"/>
            <a:ext cx="369188" cy="369188"/>
          </a:xfrm>
          <a:prstGeom prst="rect">
            <a:avLst/>
          </a:prstGeom>
        </p:spPr>
      </p:pic>
      <p:pic>
        <p:nvPicPr>
          <p:cNvPr id="201" name="Image 2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1" y="3733352"/>
            <a:ext cx="369188" cy="369188"/>
          </a:xfrm>
          <a:prstGeom prst="rect">
            <a:avLst/>
          </a:prstGeom>
        </p:spPr>
      </p:pic>
      <p:cxnSp>
        <p:nvCxnSpPr>
          <p:cNvPr id="205" name="Connecteur droit avec flèche 204"/>
          <p:cNvCxnSpPr/>
          <p:nvPr/>
        </p:nvCxnSpPr>
        <p:spPr>
          <a:xfrm>
            <a:off x="6600511" y="2354126"/>
            <a:ext cx="1138905" cy="8763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>
            <a:off x="7033870" y="2362889"/>
            <a:ext cx="19746" cy="846682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Image 2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24" y="2178295"/>
            <a:ext cx="369188" cy="369188"/>
          </a:xfrm>
          <a:prstGeom prst="rect">
            <a:avLst/>
          </a:prstGeom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7" y="2178295"/>
            <a:ext cx="369188" cy="369188"/>
          </a:xfrm>
          <a:prstGeom prst="rect">
            <a:avLst/>
          </a:prstGeom>
        </p:spPr>
      </p:pic>
      <p:pic>
        <p:nvPicPr>
          <p:cNvPr id="212" name="Image 2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9" y="2601636"/>
            <a:ext cx="369188" cy="369188"/>
          </a:xfrm>
          <a:prstGeom prst="rect">
            <a:avLst/>
          </a:prstGeom>
        </p:spPr>
      </p:pic>
      <p:cxnSp>
        <p:nvCxnSpPr>
          <p:cNvPr id="213" name="Connecteur droit avec flèche 212"/>
          <p:cNvCxnSpPr/>
          <p:nvPr/>
        </p:nvCxnSpPr>
        <p:spPr>
          <a:xfrm>
            <a:off x="5695470" y="3200808"/>
            <a:ext cx="2040072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Image 2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11" y="3016214"/>
            <a:ext cx="369188" cy="369188"/>
          </a:xfrm>
          <a:prstGeom prst="rect">
            <a:avLst/>
          </a:prstGeom>
        </p:spPr>
      </p:pic>
      <p:pic>
        <p:nvPicPr>
          <p:cNvPr id="216" name="Image 2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24" y="3016214"/>
            <a:ext cx="369188" cy="369188"/>
          </a:xfrm>
          <a:prstGeom prst="rect">
            <a:avLst/>
          </a:prstGeom>
        </p:spPr>
      </p:pic>
      <p:cxnSp>
        <p:nvCxnSpPr>
          <p:cNvPr id="217" name="Connecteur droit avec flèche 216"/>
          <p:cNvCxnSpPr/>
          <p:nvPr/>
        </p:nvCxnSpPr>
        <p:spPr>
          <a:xfrm>
            <a:off x="6771085" y="3200808"/>
            <a:ext cx="9873" cy="502262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" name="Image 2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34" y="3203448"/>
            <a:ext cx="369188" cy="369188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47" y="3203448"/>
            <a:ext cx="369188" cy="369188"/>
          </a:xfrm>
          <a:prstGeom prst="rect">
            <a:avLst/>
          </a:prstGeom>
        </p:spPr>
      </p:pic>
      <p:cxnSp>
        <p:nvCxnSpPr>
          <p:cNvPr id="221" name="Connecteur droit avec flèche 220"/>
          <p:cNvCxnSpPr/>
          <p:nvPr/>
        </p:nvCxnSpPr>
        <p:spPr>
          <a:xfrm flipV="1">
            <a:off x="7144884" y="4410835"/>
            <a:ext cx="594532" cy="1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Image 2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54" y="4204276"/>
            <a:ext cx="369188" cy="369188"/>
          </a:xfrm>
          <a:prstGeom prst="rect">
            <a:avLst/>
          </a:prstGeom>
        </p:spPr>
      </p:pic>
      <p:cxnSp>
        <p:nvCxnSpPr>
          <p:cNvPr id="224" name="Connecteur droit avec flèche 223"/>
          <p:cNvCxnSpPr/>
          <p:nvPr/>
        </p:nvCxnSpPr>
        <p:spPr>
          <a:xfrm flipV="1">
            <a:off x="6358329" y="5482018"/>
            <a:ext cx="1377213" cy="6469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avec flèche 225"/>
          <p:cNvCxnSpPr/>
          <p:nvPr/>
        </p:nvCxnSpPr>
        <p:spPr>
          <a:xfrm flipV="1">
            <a:off x="6912415" y="4922270"/>
            <a:ext cx="0" cy="555295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8" name="Image 2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3" y="5064442"/>
            <a:ext cx="369188" cy="369188"/>
          </a:xfrm>
          <a:prstGeom prst="rect">
            <a:avLst/>
          </a:prstGeom>
        </p:spPr>
      </p:pic>
      <p:pic>
        <p:nvPicPr>
          <p:cNvPr id="229" name="Image 2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6" y="5064442"/>
            <a:ext cx="369188" cy="369188"/>
          </a:xfrm>
          <a:prstGeom prst="rect">
            <a:avLst/>
          </a:prstGeom>
        </p:spPr>
      </p:pic>
      <p:pic>
        <p:nvPicPr>
          <p:cNvPr id="230" name="Image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91" y="5292971"/>
            <a:ext cx="369188" cy="369188"/>
          </a:xfrm>
          <a:prstGeom prst="rect">
            <a:avLst/>
          </a:prstGeom>
        </p:spPr>
      </p:pic>
      <p:pic>
        <p:nvPicPr>
          <p:cNvPr id="231" name="Image 2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04" y="5292971"/>
            <a:ext cx="369188" cy="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14400" y="1173033"/>
            <a:ext cx="75438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Frecuentemente </a:t>
            </a:r>
            <a:r>
              <a:rPr lang="es-ES" altLang="fr-FR" sz="1600" b="1" dirty="0" smtClean="0">
                <a:latin typeface="Calibri" pitchFamily="34" charset="0"/>
              </a:rPr>
              <a:t>más de 1000 hojas de cálculo para cada ejercicio!</a:t>
            </a:r>
            <a:endParaRPr lang="es-ES" altLang="fr-FR" sz="1400" dirty="0" smtClean="0">
              <a:latin typeface="Calibri" pitchFamily="34" charset="0"/>
            </a:endParaRPr>
          </a:p>
          <a:p>
            <a:pPr marL="285750" indent="-28575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Nicholas Line, Jefe </a:t>
            </a:r>
            <a:r>
              <a:rPr lang="es-ES" altLang="fr-FR" sz="1600" dirty="0">
                <a:latin typeface="Calibri" pitchFamily="34" charset="0"/>
              </a:rPr>
              <a:t>A</a:t>
            </a:r>
            <a:r>
              <a:rPr lang="es-ES" altLang="fr-FR" sz="1600" dirty="0" smtClean="0">
                <a:latin typeface="Calibri" pitchFamily="34" charset="0"/>
              </a:rPr>
              <a:t>ctuarial at </a:t>
            </a:r>
            <a:r>
              <a:rPr lang="es-ES" altLang="fr-FR" sz="1600" dirty="0" err="1" smtClean="0">
                <a:latin typeface="Calibri" pitchFamily="34" charset="0"/>
              </a:rPr>
              <a:t>Markel</a:t>
            </a:r>
            <a:r>
              <a:rPr lang="es-ES" altLang="fr-FR" sz="1600" dirty="0" smtClean="0">
                <a:latin typeface="Calibri" pitchFamily="34" charset="0"/>
              </a:rPr>
              <a:t>:</a:t>
            </a:r>
            <a:endParaRPr lang="es-ES" altLang="fr-FR" sz="1600" dirty="0">
              <a:latin typeface="Calibri" pitchFamily="34" charset="0"/>
            </a:endParaRPr>
          </a:p>
          <a:p>
            <a:pPr lvl="1" algn="just" eaLnBrk="1" hangingPunct="1"/>
            <a:r>
              <a:rPr lang="es-ES" altLang="fr-FR" sz="1600" dirty="0" smtClean="0">
                <a:latin typeface="Calibri" pitchFamily="34" charset="0"/>
              </a:rPr>
              <a:t>“</a:t>
            </a:r>
            <a:r>
              <a:rPr lang="es-ES" altLang="fr-FR" sz="1600" dirty="0" err="1" smtClean="0">
                <a:latin typeface="Calibri" pitchFamily="34" charset="0"/>
              </a:rPr>
              <a:t>One</a:t>
            </a:r>
            <a:r>
              <a:rPr lang="es-ES" altLang="fr-FR" sz="1600" dirty="0" smtClean="0">
                <a:latin typeface="Calibri" pitchFamily="34" charset="0"/>
              </a:rPr>
              <a:t> of </a:t>
            </a:r>
            <a:r>
              <a:rPr lang="es-ES" altLang="fr-FR" sz="1600" dirty="0" err="1" smtClean="0">
                <a:latin typeface="Calibri" pitchFamily="34" charset="0"/>
              </a:rPr>
              <a:t>the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good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points</a:t>
            </a:r>
            <a:r>
              <a:rPr lang="es-ES" altLang="fr-FR" sz="1600" dirty="0" smtClean="0">
                <a:latin typeface="Calibri" pitchFamily="34" charset="0"/>
              </a:rPr>
              <a:t> (of </a:t>
            </a:r>
            <a:r>
              <a:rPr lang="es-ES" altLang="fr-FR" sz="1600" dirty="0" err="1" smtClean="0">
                <a:latin typeface="Calibri" pitchFamily="34" charset="0"/>
              </a:rPr>
              <a:t>spreadsheets</a:t>
            </a:r>
            <a:r>
              <a:rPr lang="es-ES" altLang="fr-FR" sz="1600" dirty="0" smtClean="0">
                <a:latin typeface="Calibri" pitchFamily="34" charset="0"/>
              </a:rPr>
              <a:t>) </a:t>
            </a:r>
            <a:r>
              <a:rPr lang="es-ES" altLang="fr-FR" sz="1600" dirty="0" err="1" smtClean="0">
                <a:latin typeface="Calibri" pitchFamily="34" charset="0"/>
              </a:rPr>
              <a:t>is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that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they’re</a:t>
            </a:r>
            <a:r>
              <a:rPr lang="es-ES" altLang="fr-FR" sz="1600" dirty="0" smtClean="0">
                <a:latin typeface="Calibri" pitchFamily="34" charset="0"/>
              </a:rPr>
              <a:t> simple – </a:t>
            </a:r>
            <a:r>
              <a:rPr lang="es-ES" altLang="fr-FR" sz="1600" dirty="0" err="1" smtClean="0">
                <a:latin typeface="Calibri" pitchFamily="34" charset="0"/>
              </a:rPr>
              <a:t>they’re</a:t>
            </a:r>
            <a:r>
              <a:rPr lang="es-ES" altLang="fr-FR" sz="1600" dirty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transparent</a:t>
            </a:r>
            <a:r>
              <a:rPr lang="es-ES" altLang="fr-FR" sz="1600" dirty="0" smtClean="0">
                <a:latin typeface="Calibri" pitchFamily="34" charset="0"/>
              </a:rPr>
              <a:t> and </a:t>
            </a:r>
            <a:r>
              <a:rPr lang="es-ES" altLang="fr-FR" sz="1600" dirty="0" err="1" smtClean="0">
                <a:latin typeface="Calibri" pitchFamily="34" charset="0"/>
              </a:rPr>
              <a:t>they’re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easy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to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manipulate</a:t>
            </a:r>
            <a:r>
              <a:rPr lang="es-ES" altLang="fr-FR" sz="1600" dirty="0" smtClean="0">
                <a:latin typeface="Calibri" pitchFamily="34" charset="0"/>
              </a:rPr>
              <a:t>. </a:t>
            </a:r>
            <a:r>
              <a:rPr lang="es-ES" altLang="fr-FR" sz="1600" dirty="0" err="1" smtClean="0">
                <a:latin typeface="Calibri" pitchFamily="34" charset="0"/>
              </a:rPr>
              <a:t>But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those</a:t>
            </a:r>
            <a:r>
              <a:rPr lang="es-ES" altLang="fr-FR" sz="1600" dirty="0" smtClean="0">
                <a:latin typeface="Calibri" pitchFamily="34" charset="0"/>
              </a:rPr>
              <a:t> are </a:t>
            </a:r>
            <a:r>
              <a:rPr lang="es-ES" altLang="fr-FR" sz="1600" dirty="0" err="1" smtClean="0">
                <a:latin typeface="Calibri" pitchFamily="34" charset="0"/>
              </a:rPr>
              <a:t>also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weaknesses</a:t>
            </a:r>
            <a:r>
              <a:rPr lang="es-ES" altLang="fr-FR" sz="1600" dirty="0" smtClean="0">
                <a:latin typeface="Calibri" pitchFamily="34" charset="0"/>
              </a:rPr>
              <a:t>. </a:t>
            </a:r>
            <a:r>
              <a:rPr lang="es-ES" altLang="fr-FR" sz="1600" dirty="0" err="1" smtClean="0">
                <a:latin typeface="Calibri" pitchFamily="34" charset="0"/>
              </a:rPr>
              <a:t>They</a:t>
            </a:r>
            <a:r>
              <a:rPr lang="es-ES" altLang="fr-FR" sz="1600" dirty="0" smtClean="0">
                <a:latin typeface="Calibri" pitchFamily="34" charset="0"/>
              </a:rPr>
              <a:t> can be </a:t>
            </a:r>
            <a:r>
              <a:rPr lang="es-ES" altLang="fr-FR" sz="1600" dirty="0" err="1" smtClean="0">
                <a:latin typeface="Calibri" pitchFamily="34" charset="0"/>
              </a:rPr>
              <a:t>too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easy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to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change</a:t>
            </a:r>
            <a:r>
              <a:rPr lang="es-ES" altLang="fr-FR" sz="1600" dirty="0" smtClean="0">
                <a:latin typeface="Calibri" pitchFamily="34" charset="0"/>
              </a:rPr>
              <a:t>. </a:t>
            </a:r>
            <a:r>
              <a:rPr lang="es-ES" altLang="fr-FR" sz="1600" dirty="0" err="1" smtClean="0">
                <a:latin typeface="Calibri" pitchFamily="34" charset="0"/>
              </a:rPr>
              <a:t>You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might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have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an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issue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with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the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version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you’re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using</a:t>
            </a:r>
            <a:r>
              <a:rPr lang="es-ES" altLang="fr-FR" sz="1600" dirty="0" smtClean="0">
                <a:latin typeface="Calibri" pitchFamily="34" charset="0"/>
              </a:rPr>
              <a:t> and </a:t>
            </a:r>
            <a:r>
              <a:rPr lang="es-ES" altLang="fr-FR" sz="1600" dirty="0" err="1" smtClean="0">
                <a:latin typeface="Calibri" pitchFamily="34" charset="0"/>
              </a:rPr>
              <a:t>the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version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being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used</a:t>
            </a:r>
            <a:r>
              <a:rPr lang="es-ES" altLang="fr-FR" sz="1600" dirty="0" smtClean="0">
                <a:latin typeface="Calibri" pitchFamily="34" charset="0"/>
              </a:rPr>
              <a:t> in a </a:t>
            </a:r>
            <a:r>
              <a:rPr lang="es-ES" altLang="fr-FR" sz="1600" dirty="0" err="1" smtClean="0">
                <a:latin typeface="Calibri" pitchFamily="34" charset="0"/>
              </a:rPr>
              <a:t>different</a:t>
            </a:r>
            <a:r>
              <a:rPr lang="es-ES" altLang="fr-FR" sz="1600" dirty="0" smtClean="0">
                <a:latin typeface="Calibri" pitchFamily="34" charset="0"/>
              </a:rPr>
              <a:t> office </a:t>
            </a:r>
            <a:r>
              <a:rPr lang="es-ES" altLang="fr-FR" sz="1600" dirty="0" err="1" smtClean="0">
                <a:latin typeface="Calibri" pitchFamily="34" charset="0"/>
              </a:rPr>
              <a:t>or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different</a:t>
            </a:r>
            <a:r>
              <a:rPr lang="es-ES" altLang="fr-FR" sz="1600" dirty="0" smtClean="0">
                <a:latin typeface="Calibri" pitchFamily="34" charset="0"/>
              </a:rPr>
              <a:t> country. And </a:t>
            </a:r>
            <a:r>
              <a:rPr lang="es-ES" altLang="fr-FR" sz="1600" dirty="0" err="1" smtClean="0">
                <a:latin typeface="Calibri" pitchFamily="34" charset="0"/>
              </a:rPr>
              <a:t>you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might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end</a:t>
            </a:r>
            <a:r>
              <a:rPr lang="es-ES" altLang="fr-FR" sz="1600" dirty="0" smtClean="0">
                <a:latin typeface="Calibri" pitchFamily="34" charset="0"/>
              </a:rPr>
              <a:t> up </a:t>
            </a:r>
            <a:r>
              <a:rPr lang="es-ES" altLang="fr-FR" sz="1600" dirty="0" err="1" smtClean="0">
                <a:latin typeface="Calibri" pitchFamily="34" charset="0"/>
              </a:rPr>
              <a:t>with</a:t>
            </a:r>
            <a:r>
              <a:rPr lang="es-ES" altLang="fr-FR" sz="1600" dirty="0" smtClean="0">
                <a:latin typeface="Calibri" pitchFamily="34" charset="0"/>
              </a:rPr>
              <a:t> a </a:t>
            </a:r>
            <a:r>
              <a:rPr lang="es-ES" altLang="fr-FR" sz="1600" dirty="0" err="1" smtClean="0">
                <a:latin typeface="Calibri" pitchFamily="34" charset="0"/>
              </a:rPr>
              <a:t>copy</a:t>
            </a:r>
            <a:r>
              <a:rPr lang="es-ES" altLang="fr-FR" sz="1600" dirty="0" smtClean="0">
                <a:latin typeface="Calibri" pitchFamily="34" charset="0"/>
              </a:rPr>
              <a:t> of a </a:t>
            </a:r>
            <a:r>
              <a:rPr lang="es-ES" altLang="fr-FR" sz="1600" dirty="0" err="1" smtClean="0">
                <a:latin typeface="Calibri" pitchFamily="34" charset="0"/>
              </a:rPr>
              <a:t>copy</a:t>
            </a:r>
            <a:r>
              <a:rPr lang="es-ES" altLang="fr-FR" sz="1600" dirty="0" smtClean="0">
                <a:latin typeface="Calibri" pitchFamily="34" charset="0"/>
              </a:rPr>
              <a:t> of a </a:t>
            </a:r>
            <a:r>
              <a:rPr lang="es-ES" altLang="fr-FR" sz="1600" dirty="0" err="1" smtClean="0">
                <a:latin typeface="Calibri" pitchFamily="34" charset="0"/>
              </a:rPr>
              <a:t>copy</a:t>
            </a:r>
            <a:r>
              <a:rPr lang="es-ES" altLang="fr-FR" sz="1600" dirty="0" smtClean="0">
                <a:latin typeface="Calibri" pitchFamily="34" charset="0"/>
              </a:rPr>
              <a:t>, </a:t>
            </a:r>
            <a:r>
              <a:rPr lang="es-ES" altLang="fr-FR" sz="1600" dirty="0" err="1" smtClean="0">
                <a:latin typeface="Calibri" pitchFamily="34" charset="0"/>
              </a:rPr>
              <a:t>with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mistakes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or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changes</a:t>
            </a:r>
            <a:r>
              <a:rPr lang="es-ES" altLang="fr-FR" sz="1600" dirty="0" smtClean="0">
                <a:latin typeface="Calibri" pitchFamily="34" charset="0"/>
              </a:rPr>
              <a:t> </a:t>
            </a:r>
            <a:r>
              <a:rPr lang="es-ES" altLang="fr-FR" sz="1600" dirty="0" err="1" smtClean="0">
                <a:latin typeface="Calibri" pitchFamily="34" charset="0"/>
              </a:rPr>
              <a:t>creeping</a:t>
            </a:r>
            <a:r>
              <a:rPr lang="es-ES" altLang="fr-FR" sz="1600" dirty="0" smtClean="0">
                <a:latin typeface="Calibri" pitchFamily="34" charset="0"/>
              </a:rPr>
              <a:t> in”</a:t>
            </a:r>
            <a:endParaRPr lang="es-ES" altLang="fr-FR" sz="1400" dirty="0" smtClean="0">
              <a:latin typeface="Calibri" pitchFamily="34" charset="0"/>
            </a:endParaRPr>
          </a:p>
          <a:p>
            <a:pPr lvl="1" eaLnBrk="1" hangingPunct="1"/>
            <a:endParaRPr lang="es-ES" altLang="fr-FR" sz="1400" dirty="0" smtClean="0">
              <a:latin typeface="Calibri" pitchFamily="34" charset="0"/>
            </a:endParaRPr>
          </a:p>
          <a:p>
            <a:pPr lvl="1" algn="just" eaLnBrk="1" hangingPunct="1"/>
            <a:r>
              <a:rPr lang="es-ES" altLang="fr-FR" sz="1400" dirty="0" smtClean="0">
                <a:latin typeface="Calibri" pitchFamily="34" charset="0"/>
              </a:rPr>
              <a:t>“</a:t>
            </a:r>
            <a:r>
              <a:rPr lang="es-ES" altLang="fr-FR" sz="1400" dirty="0" err="1" smtClean="0">
                <a:latin typeface="Calibri" pitchFamily="34" charset="0"/>
              </a:rPr>
              <a:t>The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person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who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built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the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spreadsheet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might</a:t>
            </a:r>
            <a:r>
              <a:rPr lang="es-ES" altLang="fr-FR" sz="1400" dirty="0" smtClean="0">
                <a:latin typeface="Calibri" pitchFamily="34" charset="0"/>
              </a:rPr>
              <a:t> be </a:t>
            </a:r>
            <a:r>
              <a:rPr lang="es-ES" altLang="fr-FR" sz="1400" dirty="0" err="1" smtClean="0">
                <a:latin typeface="Calibri" pitchFamily="34" charset="0"/>
              </a:rPr>
              <a:t>the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only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one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who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knows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how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it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works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exactly</a:t>
            </a:r>
            <a:r>
              <a:rPr lang="es-ES" altLang="fr-FR" sz="1400" dirty="0" smtClean="0">
                <a:latin typeface="Calibri" pitchFamily="34" charset="0"/>
              </a:rPr>
              <a:t>. </a:t>
            </a:r>
            <a:r>
              <a:rPr lang="es-ES" altLang="fr-FR" sz="1400" dirty="0" err="1" smtClean="0">
                <a:latin typeface="Calibri" pitchFamily="34" charset="0"/>
              </a:rPr>
              <a:t>What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happens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if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they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leave</a:t>
            </a:r>
            <a:r>
              <a:rPr lang="es-ES" altLang="fr-FR" sz="1400" dirty="0" smtClean="0">
                <a:latin typeface="Calibri" pitchFamily="34" charset="0"/>
              </a:rPr>
              <a:t>? </a:t>
            </a:r>
            <a:r>
              <a:rPr lang="es-ES" altLang="fr-FR" sz="1400" dirty="0" err="1" smtClean="0">
                <a:latin typeface="Calibri" pitchFamily="34" charset="0"/>
              </a:rPr>
              <a:t>What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if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someone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adds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something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to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it</a:t>
            </a:r>
            <a:r>
              <a:rPr lang="es-ES" altLang="fr-FR" sz="1400" dirty="0" smtClean="0">
                <a:latin typeface="Calibri" pitchFamily="34" charset="0"/>
              </a:rPr>
              <a:t>?”</a:t>
            </a:r>
          </a:p>
          <a:p>
            <a:pPr lvl="1" eaLnBrk="1" hangingPunct="1"/>
            <a:endParaRPr lang="es-ES" altLang="fr-FR" sz="1400" dirty="0" smtClean="0">
              <a:latin typeface="Calibri" pitchFamily="34" charset="0"/>
            </a:endParaRPr>
          </a:p>
          <a:p>
            <a:pPr lvl="1" algn="just" eaLnBrk="1" hangingPunct="1"/>
            <a:r>
              <a:rPr lang="es-ES" altLang="fr-FR" sz="1400" dirty="0" smtClean="0">
                <a:latin typeface="Calibri" pitchFamily="34" charset="0"/>
              </a:rPr>
              <a:t>“</a:t>
            </a:r>
            <a:r>
              <a:rPr lang="es-ES" altLang="fr-FR" sz="1400" dirty="0" err="1" smtClean="0">
                <a:latin typeface="Calibri" pitchFamily="34" charset="0"/>
              </a:rPr>
              <a:t>Rekeying</a:t>
            </a:r>
            <a:r>
              <a:rPr lang="es-ES" altLang="fr-FR" sz="1400" dirty="0" smtClean="0">
                <a:latin typeface="Calibri" pitchFamily="34" charset="0"/>
              </a:rPr>
              <a:t> (</a:t>
            </a:r>
            <a:r>
              <a:rPr lang="es-ES" altLang="fr-FR" sz="1400" dirty="0" err="1" smtClean="0">
                <a:latin typeface="Calibri" pitchFamily="34" charset="0"/>
              </a:rPr>
              <a:t>information</a:t>
            </a:r>
            <a:r>
              <a:rPr lang="es-ES" altLang="fr-FR" sz="1400" dirty="0" smtClean="0">
                <a:latin typeface="Calibri" pitchFamily="34" charset="0"/>
              </a:rPr>
              <a:t>) </a:t>
            </a:r>
            <a:r>
              <a:rPr lang="es-ES" altLang="fr-FR" sz="1400" dirty="0" err="1" smtClean="0">
                <a:latin typeface="Calibri" pitchFamily="34" charset="0"/>
              </a:rPr>
              <a:t>is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another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issue</a:t>
            </a:r>
            <a:r>
              <a:rPr lang="es-ES" altLang="fr-FR" sz="1400" dirty="0" smtClean="0">
                <a:latin typeface="Calibri" pitchFamily="34" charset="0"/>
              </a:rPr>
              <a:t>, </a:t>
            </a:r>
            <a:r>
              <a:rPr lang="es-ES" altLang="fr-FR" sz="1400" dirty="0" err="1" smtClean="0">
                <a:latin typeface="Calibri" pitchFamily="34" charset="0"/>
              </a:rPr>
              <a:t>especially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when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it</a:t>
            </a:r>
            <a:r>
              <a:rPr lang="es-ES" altLang="fr-FR" sz="1400" dirty="0" smtClean="0">
                <a:latin typeface="Calibri" pitchFamily="34" charset="0"/>
              </a:rPr>
              <a:t> comes </a:t>
            </a:r>
            <a:r>
              <a:rPr lang="es-ES" altLang="fr-FR" sz="1400" dirty="0" err="1" smtClean="0">
                <a:latin typeface="Calibri" pitchFamily="34" charset="0"/>
              </a:rPr>
              <a:t>to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renewals</a:t>
            </a:r>
            <a:r>
              <a:rPr lang="es-ES" altLang="fr-FR" sz="1400" dirty="0" smtClean="0">
                <a:latin typeface="Calibri" pitchFamily="34" charset="0"/>
              </a:rPr>
              <a:t> – </a:t>
            </a:r>
            <a:r>
              <a:rPr lang="es-ES" altLang="fr-FR" sz="1400" dirty="0" err="1" smtClean="0">
                <a:latin typeface="Calibri" pitchFamily="34" charset="0"/>
              </a:rPr>
              <a:t>every</a:t>
            </a:r>
            <a:r>
              <a:rPr lang="es-ES" altLang="fr-FR" sz="1400" dirty="0" smtClean="0">
                <a:latin typeface="Calibri" pitchFamily="34" charset="0"/>
              </a:rPr>
              <a:t> time </a:t>
            </a:r>
            <a:r>
              <a:rPr lang="es-ES" altLang="fr-FR" sz="1400" dirty="0" err="1" smtClean="0">
                <a:latin typeface="Calibri" pitchFamily="34" charset="0"/>
              </a:rPr>
              <a:t>you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type</a:t>
            </a:r>
            <a:r>
              <a:rPr lang="es-ES" altLang="fr-FR" sz="1400" dirty="0" smtClean="0">
                <a:latin typeface="Calibri" pitchFamily="34" charset="0"/>
              </a:rPr>
              <a:t> </a:t>
            </a:r>
            <a:r>
              <a:rPr lang="es-ES" altLang="fr-FR" sz="1400" dirty="0" err="1" smtClean="0">
                <a:latin typeface="Calibri" pitchFamily="34" charset="0"/>
              </a:rPr>
              <a:t>something</a:t>
            </a:r>
            <a:r>
              <a:rPr lang="es-ES" altLang="fr-FR" sz="1400" dirty="0" smtClean="0">
                <a:latin typeface="Calibri" pitchFamily="34" charset="0"/>
              </a:rPr>
              <a:t> in a </a:t>
            </a:r>
            <a:r>
              <a:rPr lang="es-ES" altLang="fr-FR" sz="1400" dirty="0" err="1" smtClean="0">
                <a:latin typeface="Calibri" pitchFamily="34" charset="0"/>
              </a:rPr>
              <a:t>mistake</a:t>
            </a:r>
            <a:r>
              <a:rPr lang="es-ES" altLang="fr-FR" sz="1400" dirty="0" smtClean="0">
                <a:latin typeface="Calibri" pitchFamily="34" charset="0"/>
              </a:rPr>
              <a:t> can be </a:t>
            </a:r>
            <a:r>
              <a:rPr lang="es-ES" altLang="fr-FR" sz="1400" dirty="0" err="1" smtClean="0">
                <a:latin typeface="Calibri" pitchFamily="34" charset="0"/>
              </a:rPr>
              <a:t>made</a:t>
            </a:r>
            <a:r>
              <a:rPr lang="es-ES" altLang="fr-FR" sz="1400" dirty="0" smtClean="0">
                <a:latin typeface="Calibri" pitchFamily="34" charset="0"/>
              </a:rPr>
              <a:t>”</a:t>
            </a:r>
          </a:p>
          <a:p>
            <a:pPr eaLnBrk="1" hangingPunct="1"/>
            <a:endParaRPr lang="es-ES" altLang="fr-FR" sz="1400" dirty="0" smtClean="0">
              <a:latin typeface="Calibri" pitchFamily="34" charset="0"/>
            </a:endParaRPr>
          </a:p>
          <a:p>
            <a:pPr marL="285750" indent="-28575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Otros artículos en Addactis </a:t>
            </a:r>
            <a:r>
              <a:rPr lang="es-ES" altLang="fr-FR" sz="1600" dirty="0" err="1" smtClean="0">
                <a:latin typeface="Calibri" pitchFamily="34" charset="0"/>
              </a:rPr>
              <a:t>website</a:t>
            </a:r>
            <a:r>
              <a:rPr lang="es-ES" altLang="fr-FR" sz="1600" dirty="0">
                <a:latin typeface="Calibri" pitchFamily="34" charset="0"/>
              </a:rPr>
              <a:t> : </a:t>
            </a:r>
            <a:r>
              <a:rPr lang="es-ES" altLang="fr-FR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hlinkClick r:id="rId3"/>
              </a:rPr>
              <a:t>http://</a:t>
            </a:r>
            <a:r>
              <a:rPr lang="es-ES" alt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hlinkClick r:id="rId3"/>
              </a:rPr>
              <a:t>www.addactis.com/wpcontent/uploads/sites/2/2014/07/2014_Why-are-software-packages-more-and-more-important-for-actuaries_WHITE-PAPER-RISK1_RD.pdf</a:t>
            </a:r>
            <a:endParaRPr lang="es-ES" altLang="fr-FR" sz="1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285750" indent="-28575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285750" indent="-28575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Riesgo de error para una Compañía Nacional: </a:t>
            </a:r>
            <a:r>
              <a:rPr lang="es-ES" altLang="fr-FR" sz="1600" b="1" dirty="0" smtClean="0">
                <a:latin typeface="Calibri" pitchFamily="34" charset="0"/>
              </a:rPr>
              <a:t>más de 99.5%?...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620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Son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las hojas de cálculo compatibles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con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Solvencia II?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21196" y="147834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fr-FR" sz="1600" b="1" dirty="0" smtClean="0">
                <a:latin typeface="Calibri" panose="020F0502020204030204" pitchFamily="34" charset="0"/>
              </a:rPr>
              <a:t>Hoja de Cálculo en 3 puntos:</a:t>
            </a:r>
          </a:p>
          <a:p>
            <a:pPr eaLnBrk="1" hangingPunct="1"/>
            <a:endParaRPr lang="es-ES" altLang="fr-FR" sz="1600" b="1" dirty="0" smtClean="0">
              <a:latin typeface="Calibri" panose="020F0502020204030204" pitchFamily="34" charset="0"/>
            </a:endParaRPr>
          </a:p>
          <a:p>
            <a:pPr marL="1085850" lvl="1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anose="020F0502020204030204" pitchFamily="34" charset="0"/>
              </a:rPr>
              <a:t>Alto riesgo de error de cálculo</a:t>
            </a:r>
          </a:p>
          <a:p>
            <a:pPr marL="1085850" lvl="1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anose="020F0502020204030204" pitchFamily="34" charset="0"/>
              </a:rPr>
              <a:t>Alto riesgo de retraso (</a:t>
            </a:r>
            <a:r>
              <a:rPr lang="es-ES" alt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s-ES" altLang="fr-FR" sz="1600" dirty="0" smtClean="0">
                <a:latin typeface="Calibri" panose="020F0502020204030204" pitchFamily="34" charset="0"/>
              </a:rPr>
              <a:t> no conformidad)</a:t>
            </a:r>
          </a:p>
          <a:p>
            <a:pPr marL="1085850" lvl="1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anose="020F0502020204030204" pitchFamily="34" charset="0"/>
              </a:rPr>
              <a:t>Coste elevado: para cada ejercicio nada está automatizado, necesidad de muchas personas para hacer un trabajo muy repetitivo y sin valor añadido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Por qué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se necesitan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soluciones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externas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? 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3276600" y="1878491"/>
            <a:ext cx="1298798" cy="1321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3276600" y="4343400"/>
            <a:ext cx="1298798" cy="1321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5334000" y="3097691"/>
            <a:ext cx="1298798" cy="1321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64120" y="5486400"/>
            <a:ext cx="1075083" cy="753236"/>
          </a:xfrm>
          <a:prstGeom prst="roundRect">
            <a:avLst/>
          </a:prstGeom>
          <a:solidFill>
            <a:srgbClr val="C9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8" name="Rectangle à coins arrondis 27"/>
          <p:cNvSpPr/>
          <p:nvPr/>
        </p:nvSpPr>
        <p:spPr>
          <a:xfrm>
            <a:off x="751596" y="4419600"/>
            <a:ext cx="1075083" cy="753236"/>
          </a:xfrm>
          <a:prstGeom prst="roundRect">
            <a:avLst/>
          </a:prstGeom>
          <a:solidFill>
            <a:srgbClr val="C9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7" name="Rectangle à coins arrondis 26"/>
          <p:cNvSpPr/>
          <p:nvPr/>
        </p:nvSpPr>
        <p:spPr>
          <a:xfrm>
            <a:off x="753717" y="3365351"/>
            <a:ext cx="1075083" cy="753236"/>
          </a:xfrm>
          <a:prstGeom prst="roundRect">
            <a:avLst/>
          </a:prstGeom>
          <a:solidFill>
            <a:srgbClr val="C9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6" name="Rectangle à coins arrondis 25"/>
          <p:cNvSpPr/>
          <p:nvPr/>
        </p:nvSpPr>
        <p:spPr>
          <a:xfrm>
            <a:off x="764120" y="2286000"/>
            <a:ext cx="1075083" cy="753236"/>
          </a:xfrm>
          <a:prstGeom prst="roundRect">
            <a:avLst/>
          </a:prstGeom>
          <a:solidFill>
            <a:srgbClr val="C9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El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caso “ideal” de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Reporting 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9667" y="5601408"/>
            <a:ext cx="113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Sistema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d</a:t>
            </a:r>
            <a:r>
              <a:rPr lang="fr-FR" sz="1400" b="1" dirty="0" smtClean="0">
                <a:solidFill>
                  <a:schemeClr val="bg1"/>
                </a:solidFill>
              </a:rPr>
              <a:t>e </a:t>
            </a:r>
            <a:r>
              <a:rPr lang="fr-FR" sz="1400" b="1" dirty="0" err="1" smtClean="0">
                <a:solidFill>
                  <a:schemeClr val="bg1"/>
                </a:solidFill>
              </a:rPr>
              <a:t>admon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9667" y="4534608"/>
            <a:ext cx="113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Sistema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contable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9667" y="3467808"/>
            <a:ext cx="113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Sistema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Actuarial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2190" y="2401008"/>
            <a:ext cx="113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Sistema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F</a:t>
            </a:r>
            <a:r>
              <a:rPr lang="fr-FR" sz="1400" b="1" dirty="0" err="1" smtClean="0">
                <a:solidFill>
                  <a:schemeClr val="bg1"/>
                </a:solidFill>
              </a:rPr>
              <a:t>inanciero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53130" y="2282002"/>
            <a:ext cx="1138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Sistema</a:t>
            </a:r>
            <a:r>
              <a:rPr lang="fr-FR" sz="1400" b="1" dirty="0">
                <a:solidFill>
                  <a:schemeClr val="bg1"/>
                </a:solidFill>
              </a:rPr>
              <a:t> Workflow &amp; </a:t>
            </a:r>
            <a:r>
              <a:rPr lang="fr-FR" sz="1400" b="1" dirty="0" smtClean="0">
                <a:solidFill>
                  <a:schemeClr val="bg1"/>
                </a:solidFill>
              </a:rPr>
              <a:t>ETL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56528" y="4622389"/>
            <a:ext cx="1215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Sistema</a:t>
            </a:r>
            <a:r>
              <a:rPr lang="fr-FR" sz="1400" b="1" dirty="0">
                <a:solidFill>
                  <a:schemeClr val="bg1"/>
                </a:solidFill>
              </a:rPr>
              <a:t> de </a:t>
            </a:r>
            <a:r>
              <a:rPr lang="fr-FR" sz="1400" b="1" dirty="0" err="1" smtClean="0">
                <a:solidFill>
                  <a:schemeClr val="bg1"/>
                </a:solidFill>
              </a:rPr>
              <a:t>cálculos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Pilares</a:t>
            </a:r>
            <a:r>
              <a:rPr lang="fr-FR" sz="1400" b="1" dirty="0" smtClean="0">
                <a:solidFill>
                  <a:schemeClr val="bg1"/>
                </a:solidFill>
              </a:rPr>
              <a:t> 1&amp;2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13928" y="3401947"/>
            <a:ext cx="1138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Solución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database</a:t>
            </a:r>
            <a:r>
              <a:rPr lang="fr-FR" sz="1400" b="1" dirty="0" smtClean="0">
                <a:solidFill>
                  <a:schemeClr val="bg1"/>
                </a:solidFill>
              </a:rPr>
              <a:t> Pilar 3</a:t>
            </a:r>
          </a:p>
        </p:txBody>
      </p:sp>
      <p:cxnSp>
        <p:nvCxnSpPr>
          <p:cNvPr id="36" name="Connecteur en angle 35"/>
          <p:cNvCxnSpPr>
            <a:stCxn id="19" idx="3"/>
            <a:endCxn id="15" idx="3"/>
          </p:cNvCxnSpPr>
          <p:nvPr/>
        </p:nvCxnSpPr>
        <p:spPr>
          <a:xfrm flipH="1">
            <a:off x="1858609" y="2662618"/>
            <a:ext cx="12523" cy="3200400"/>
          </a:xfrm>
          <a:prstGeom prst="bentConnector3">
            <a:avLst>
              <a:gd name="adj1" fmla="val -278886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8" idx="3"/>
          </p:cNvCxnSpPr>
          <p:nvPr/>
        </p:nvCxnSpPr>
        <p:spPr>
          <a:xfrm>
            <a:off x="1858609" y="3729418"/>
            <a:ext cx="80839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69" y="2949298"/>
            <a:ext cx="402002" cy="40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50" y="4047796"/>
            <a:ext cx="805450" cy="371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ZoneTexte 82"/>
          <p:cNvSpPr txBox="1"/>
          <p:nvPr/>
        </p:nvSpPr>
        <p:spPr>
          <a:xfrm>
            <a:off x="685800" y="6244727"/>
            <a:ext cx="1043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Bases de </a:t>
            </a:r>
            <a:r>
              <a:rPr lang="fr-FR" sz="700" b="1" dirty="0" err="1" smtClean="0"/>
              <a:t>datos</a:t>
            </a:r>
            <a:endParaRPr lang="fr-FR" sz="700" b="1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9" y="1205862"/>
            <a:ext cx="914400" cy="9144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65" y="2927219"/>
            <a:ext cx="454809" cy="454809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>
            <a:off x="2590800" y="2667000"/>
            <a:ext cx="685800" cy="576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17" idx="3"/>
          </p:cNvCxnSpPr>
          <p:nvPr/>
        </p:nvCxnSpPr>
        <p:spPr>
          <a:xfrm flipH="1" flipV="1">
            <a:off x="1839203" y="1663062"/>
            <a:ext cx="19406" cy="3133156"/>
          </a:xfrm>
          <a:prstGeom prst="bentConnector3">
            <a:avLst>
              <a:gd name="adj1" fmla="val -421020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2209800" y="2662618"/>
            <a:ext cx="457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>
            <a:stCxn id="30" idx="2"/>
            <a:endCxn id="32" idx="0"/>
          </p:cNvCxnSpPr>
          <p:nvPr/>
        </p:nvCxnSpPr>
        <p:spPr>
          <a:xfrm>
            <a:off x="3925999" y="3200400"/>
            <a:ext cx="0" cy="1143000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>
            <a:stCxn id="30" idx="3"/>
            <a:endCxn id="33" idx="0"/>
          </p:cNvCxnSpPr>
          <p:nvPr/>
        </p:nvCxnSpPr>
        <p:spPr>
          <a:xfrm>
            <a:off x="4575398" y="2539446"/>
            <a:ext cx="1408001" cy="558245"/>
          </a:xfrm>
          <a:prstGeom prst="bentConnector2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32" idx="3"/>
            <a:endCxn id="33" idx="2"/>
          </p:cNvCxnSpPr>
          <p:nvPr/>
        </p:nvCxnSpPr>
        <p:spPr>
          <a:xfrm flipV="1">
            <a:off x="4575398" y="4419600"/>
            <a:ext cx="1408001" cy="584755"/>
          </a:xfrm>
          <a:prstGeom prst="bentConnector2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33" idx="3"/>
          </p:cNvCxnSpPr>
          <p:nvPr/>
        </p:nvCxnSpPr>
        <p:spPr>
          <a:xfrm flipV="1">
            <a:off x="6632798" y="3758645"/>
            <a:ext cx="911002" cy="1"/>
          </a:xfrm>
          <a:prstGeom prst="line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561385" y="3162095"/>
            <a:ext cx="0" cy="1193101"/>
          </a:xfrm>
          <a:prstGeom prst="line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7543800" y="3199824"/>
            <a:ext cx="468000" cy="576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546031" y="4342824"/>
            <a:ext cx="468000" cy="576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590800" y="4796218"/>
            <a:ext cx="685800" cy="576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0800000">
            <a:off x="3925995" y="3156852"/>
            <a:ext cx="0" cy="1143000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79698" y="1410593"/>
            <a:ext cx="7391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Reagrupar todos los datos en una base de datos multidimensional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Generar QRT and NSR informes usando </a:t>
            </a:r>
            <a:r>
              <a:rPr lang="es-ES" altLang="fr-FR" sz="1600" b="1" dirty="0" smtClean="0">
                <a:latin typeface="Calibri" pitchFamily="34" charset="0"/>
              </a:rPr>
              <a:t>XBRL</a:t>
            </a:r>
            <a:endParaRPr lang="es-ES" altLang="fr-FR" sz="1400" b="1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Firmar electrónicamente los informes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Editar los informes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Realizar test de consistencia </a:t>
            </a:r>
            <a:r>
              <a:rPr lang="es-ES" altLang="fr-FR" sz="1600" dirty="0" err="1" smtClean="0">
                <a:latin typeface="Calibri" pitchFamily="34" charset="0"/>
              </a:rPr>
              <a:t>intra</a:t>
            </a:r>
            <a:r>
              <a:rPr lang="es-ES" altLang="fr-FR" sz="1600" dirty="0" smtClean="0">
                <a:latin typeface="Calibri" pitchFamily="34" charset="0"/>
              </a:rPr>
              <a:t>/inter informes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Archivar los informes antes de ser enviados al Regulador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dirty="0" smtClean="0">
                <a:latin typeface="Calibri" pitchFamily="34" charset="0"/>
              </a:rPr>
              <a:t>Definir distintos niveles de derechos de usuario</a:t>
            </a:r>
            <a:endParaRPr lang="es-ES" altLang="fr-FR" sz="1400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ES" altLang="fr-FR" sz="1400" dirty="0">
              <a:latin typeface="Calibri" pitchFamily="34" charset="0"/>
            </a:endParaRPr>
          </a:p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fr-FR" sz="1600" b="1" dirty="0" smtClean="0">
                <a:latin typeface="Calibri" pitchFamily="34" charset="0"/>
              </a:rPr>
              <a:t>XBRL: necesidad de recordar todas las versionas antiguas de la taxonomía para ser capaces de reeditar los informes tras su envío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Qué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debe aportar una solución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Pilar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3 al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menos?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Principales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pasos para </a:t>
            </a:r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generar informes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47800" y="164658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Administración</a:t>
            </a:r>
            <a:endParaRPr lang="es-ES" sz="1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Browallia New" pitchFamily="34" charset="-34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2800" y="1646582"/>
            <a:ext cx="196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Ajustes </a:t>
            </a:r>
            <a:r>
              <a:rPr lang="es-E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iniciales</a:t>
            </a:r>
            <a:endParaRPr lang="es-ES" sz="1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Browallia New" pitchFamily="34" charset="-34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53751" y="164658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Producción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Browallia New" pitchFamily="34" charset="-34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27262" y="1646583"/>
            <a:ext cx="148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Manejo de </a:t>
            </a:r>
            <a:r>
              <a:rPr lang="es-E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Browallia New" pitchFamily="34" charset="-34"/>
              </a:rPr>
              <a:t>datos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Browallia New" pitchFamily="34" charset="-34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143000" y="1923582"/>
            <a:ext cx="1524000" cy="33806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1"/>
            <a:ext cx="601503" cy="60150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219200" y="2103783"/>
            <a:ext cx="152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Creación de usuarios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Perfiles por usuario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Selección entidades</a:t>
            </a:r>
          </a:p>
          <a:p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124200" y="1923581"/>
            <a:ext cx="1524000" cy="33806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00400" y="2103782"/>
            <a:ext cx="152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Creación entidades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Configuración de informes para cada entidad</a:t>
            </a:r>
          </a:p>
          <a:p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951330" y="1923580"/>
            <a:ext cx="1524000" cy="33806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027530" y="2103781"/>
            <a:ext cx="1524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</a:rPr>
              <a:t>Creación y </a:t>
            </a:r>
            <a:r>
              <a:rPr lang="es-ES" sz="1100" dirty="0" err="1">
                <a:solidFill>
                  <a:schemeClr val="bg1"/>
                </a:solidFill>
                <a:latin typeface="+mj-lt"/>
              </a:rPr>
              <a:t>parametrización</a:t>
            </a:r>
            <a:r>
              <a:rPr lang="es-ES" sz="1100" dirty="0">
                <a:solidFill>
                  <a:schemeClr val="bg1"/>
                </a:solidFill>
                <a:latin typeface="+mj-lt"/>
              </a:rPr>
              <a:t> proyectos</a:t>
            </a:r>
            <a:endParaRPr lang="es-ES" sz="1100" b="1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 smtClean="0">
                <a:solidFill>
                  <a:schemeClr val="bg1"/>
                </a:solidFill>
                <a:latin typeface="+mj-lt"/>
              </a:rPr>
              <a:t>Selección </a:t>
            </a:r>
            <a:r>
              <a:rPr lang="es-ES" sz="1100" b="1" dirty="0">
                <a:solidFill>
                  <a:schemeClr val="bg1"/>
                </a:solidFill>
                <a:latin typeface="+mj-lt"/>
              </a:rPr>
              <a:t>entidades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  <a:latin typeface="+mj-lt"/>
              </a:rPr>
              <a:t>Creación y visualización informes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  <a:latin typeface="+mj-lt"/>
              </a:rPr>
              <a:t>Validación informes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  <a:latin typeface="+mj-lt"/>
              </a:rPr>
              <a:t>Firma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  <a:latin typeface="+mj-lt"/>
              </a:rPr>
              <a:t>Envío de </a:t>
            </a:r>
            <a:r>
              <a:rPr lang="es-ES" sz="1100" b="1" dirty="0" smtClean="0">
                <a:solidFill>
                  <a:schemeClr val="bg1"/>
                </a:solidFill>
                <a:latin typeface="+mj-lt"/>
              </a:rPr>
              <a:t>informes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100" b="1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b="1" dirty="0" smtClean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b="1" dirty="0">
              <a:solidFill>
                <a:schemeClr val="bg1"/>
              </a:solidFill>
              <a:latin typeface="+mj-lt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858000" y="1923579"/>
            <a:ext cx="1524000" cy="33806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934200" y="2103780"/>
            <a:ext cx="1524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  <a:latin typeface="+mj-lt"/>
                <a:cs typeface="Browallia New" pitchFamily="34" charset="-34"/>
              </a:rPr>
              <a:t>ETL</a:t>
            </a:r>
            <a:endParaRPr lang="es-ES" sz="1100" dirty="0">
              <a:solidFill>
                <a:schemeClr val="bg1"/>
              </a:solidFill>
              <a:latin typeface="+mj-lt"/>
              <a:cs typeface="Browallia New" pitchFamily="34" charset="-34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  <a:cs typeface="Browallia New" pitchFamily="34" charset="-34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dirty="0" smtClean="0">
                <a:solidFill>
                  <a:schemeClr val="bg1"/>
                </a:solidFill>
                <a:latin typeface="+mj-lt"/>
                <a:cs typeface="Browallia New" pitchFamily="34" charset="-34"/>
              </a:rPr>
              <a:t>Pilar </a:t>
            </a:r>
            <a:r>
              <a:rPr lang="es-ES" sz="1100" dirty="0">
                <a:solidFill>
                  <a:schemeClr val="bg1"/>
                </a:solidFill>
                <a:latin typeface="+mj-lt"/>
                <a:cs typeface="Browallia New" pitchFamily="34" charset="-34"/>
              </a:rPr>
              <a:t>1&amp;2 </a:t>
            </a:r>
            <a:r>
              <a:rPr lang="es-ES" sz="1100" dirty="0" smtClean="0">
                <a:solidFill>
                  <a:schemeClr val="bg1"/>
                </a:solidFill>
                <a:latin typeface="+mj-lt"/>
                <a:cs typeface="Browallia New" pitchFamily="34" charset="-34"/>
              </a:rPr>
              <a:t>cálculos</a:t>
            </a:r>
            <a:endParaRPr lang="es-ES" sz="1100" dirty="0">
              <a:solidFill>
                <a:schemeClr val="bg1"/>
              </a:solidFill>
              <a:latin typeface="+mj-lt"/>
              <a:cs typeface="Browallia New" pitchFamily="34" charset="-34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ES" sz="1100" dirty="0">
              <a:solidFill>
                <a:schemeClr val="bg1"/>
              </a:solidFill>
              <a:latin typeface="+mj-lt"/>
              <a:cs typeface="Browallia New" pitchFamily="34" charset="-34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100" dirty="0">
                <a:solidFill>
                  <a:schemeClr val="bg1"/>
                </a:solidFill>
                <a:latin typeface="+mj-lt"/>
                <a:cs typeface="Browallia New" pitchFamily="34" charset="-34"/>
              </a:rPr>
              <a:t>Importación datos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601503" cy="6015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51" y="1524001"/>
            <a:ext cx="601503" cy="6015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63" y="1524001"/>
            <a:ext cx="601503" cy="60150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96" y="4694583"/>
            <a:ext cx="948868" cy="473960"/>
          </a:xfrm>
          <a:prstGeom prst="round2DiagRect">
            <a:avLst>
              <a:gd name="adj1" fmla="val 16667"/>
              <a:gd name="adj2" fmla="val 232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Connecteur droit avec flèche 22"/>
          <p:cNvCxnSpPr/>
          <p:nvPr/>
        </p:nvCxnSpPr>
        <p:spPr>
          <a:xfrm>
            <a:off x="2667000" y="2125504"/>
            <a:ext cx="0" cy="180707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48200" y="2125503"/>
            <a:ext cx="0" cy="180707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392886" y="2125503"/>
            <a:ext cx="0" cy="180707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475330" y="2125502"/>
            <a:ext cx="0" cy="295008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èche courbée vers le haut 23"/>
          <p:cNvSpPr/>
          <p:nvPr/>
        </p:nvSpPr>
        <p:spPr>
          <a:xfrm>
            <a:off x="4267200" y="5410200"/>
            <a:ext cx="1371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Flèche courbée vers le haut 29"/>
          <p:cNvSpPr/>
          <p:nvPr/>
        </p:nvSpPr>
        <p:spPr>
          <a:xfrm flipH="1">
            <a:off x="5867400" y="5410200"/>
            <a:ext cx="1371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30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alt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Ejemplo: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Esquema completo en entorno Solvencia II</a:t>
            </a:r>
            <a:endParaRPr lang="es-ES" alt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64121" y="5219465"/>
            <a:ext cx="912280" cy="6391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51596" y="4305054"/>
            <a:ext cx="924805" cy="64794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53718" y="3388313"/>
            <a:ext cx="928848" cy="6507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64120" y="2485029"/>
            <a:ext cx="912281" cy="6391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0790" y="5338995"/>
            <a:ext cx="113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Sistema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d</a:t>
            </a:r>
            <a:r>
              <a:rPr lang="fr-FR" sz="1000" dirty="0" smtClean="0">
                <a:solidFill>
                  <a:schemeClr val="bg1"/>
                </a:solidFill>
              </a:rPr>
              <a:t>e </a:t>
            </a:r>
            <a:r>
              <a:rPr lang="fr-FR" sz="1000" dirty="0" err="1" smtClean="0">
                <a:solidFill>
                  <a:schemeClr val="bg1"/>
                </a:solidFill>
              </a:rPr>
              <a:t>admon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0790" y="4428972"/>
            <a:ext cx="113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Sistema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contable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8899" y="3492353"/>
            <a:ext cx="113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Sistema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Actuarial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8131" y="2604560"/>
            <a:ext cx="113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Sistema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00" dirty="0" err="1">
                <a:solidFill>
                  <a:schemeClr val="bg1"/>
                </a:solidFill>
              </a:rPr>
              <a:t>F</a:t>
            </a:r>
            <a:r>
              <a:rPr lang="fr-FR" sz="1000" dirty="0" err="1" smtClean="0">
                <a:solidFill>
                  <a:schemeClr val="bg1"/>
                </a:solidFill>
              </a:rPr>
              <a:t>inanciero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98" y="3124201"/>
            <a:ext cx="402002" cy="40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8" y="3892463"/>
            <a:ext cx="805450" cy="371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ZoneTexte 39"/>
          <p:cNvSpPr txBox="1"/>
          <p:nvPr/>
        </p:nvSpPr>
        <p:spPr>
          <a:xfrm>
            <a:off x="685800" y="5863728"/>
            <a:ext cx="1043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Bases de </a:t>
            </a:r>
            <a:r>
              <a:rPr lang="fr-FR" sz="700" dirty="0" err="1" smtClean="0"/>
              <a:t>datos</a:t>
            </a:r>
            <a:endParaRPr lang="fr-FR" sz="700" dirty="0"/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604560"/>
            <a:ext cx="1192240" cy="8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8171"/>
            <a:ext cx="1192239" cy="822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16" y="3346176"/>
            <a:ext cx="1194608" cy="825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ZoneTexte 43"/>
          <p:cNvSpPr txBox="1"/>
          <p:nvPr/>
        </p:nvSpPr>
        <p:spPr>
          <a:xfrm>
            <a:off x="2399436" y="2477870"/>
            <a:ext cx="114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+mj-lt"/>
                <a:cs typeface="Arial" pitchFamily="34" charset="0"/>
              </a:rPr>
              <a:t>Herramienta</a:t>
            </a:r>
            <a:r>
              <a:rPr lang="en-US" sz="900" dirty="0" smtClean="0">
                <a:latin typeface="+mj-lt"/>
                <a:cs typeface="Arial" pitchFamily="34" charset="0"/>
              </a:rPr>
              <a:t> </a:t>
            </a:r>
            <a:r>
              <a:rPr lang="en-US" sz="900" dirty="0">
                <a:latin typeface="+mj-lt"/>
                <a:cs typeface="Arial" pitchFamily="34" charset="0"/>
              </a:rPr>
              <a:t> </a:t>
            </a:r>
            <a:r>
              <a:rPr lang="en-US" sz="900" dirty="0" smtClean="0">
                <a:latin typeface="+mj-lt"/>
                <a:cs typeface="Arial" pitchFamily="34" charset="0"/>
              </a:rPr>
              <a:t>de </a:t>
            </a:r>
            <a:r>
              <a:rPr lang="en-US" sz="900" dirty="0" err="1" smtClean="0">
                <a:latin typeface="+mj-lt"/>
                <a:cs typeface="Arial" pitchFamily="34" charset="0"/>
              </a:rPr>
              <a:t>manejo</a:t>
            </a:r>
            <a:r>
              <a:rPr lang="en-US" sz="900" dirty="0" smtClean="0">
                <a:latin typeface="+mj-lt"/>
                <a:cs typeface="Arial" pitchFamily="34" charset="0"/>
              </a:rPr>
              <a:t> y </a:t>
            </a:r>
            <a:r>
              <a:rPr lang="en-US" sz="900" dirty="0" err="1" smtClean="0">
                <a:latin typeface="+mj-lt"/>
                <a:cs typeface="Arial" pitchFamily="34" charset="0"/>
              </a:rPr>
              <a:t>administración</a:t>
            </a:r>
            <a:r>
              <a:rPr lang="en-US" sz="900" dirty="0" smtClean="0">
                <a:latin typeface="+mj-lt"/>
                <a:cs typeface="Arial" pitchFamily="34" charset="0"/>
              </a:rPr>
              <a:t>  de </a:t>
            </a:r>
            <a:r>
              <a:rPr lang="en-US" sz="900" dirty="0" err="1" smtClean="0">
                <a:latin typeface="+mj-lt"/>
                <a:cs typeface="Arial" pitchFamily="34" charset="0"/>
              </a:rPr>
              <a:t>datos</a:t>
            </a:r>
            <a:endParaRPr lang="en-US" sz="900" dirty="0" smtClean="0">
              <a:latin typeface="+mj-lt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923439" y="4699540"/>
            <a:ext cx="162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Calculos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Pilares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y 2 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410200" y="4191001"/>
            <a:ext cx="982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ODBC </a:t>
            </a:r>
            <a:r>
              <a:rPr lang="fr-FR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link</a:t>
            </a:r>
            <a:endParaRPr lang="fr-FR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en angle 50"/>
          <p:cNvCxnSpPr>
            <a:stCxn id="17" idx="3"/>
            <a:endCxn id="14" idx="3"/>
          </p:cNvCxnSpPr>
          <p:nvPr/>
        </p:nvCxnSpPr>
        <p:spPr>
          <a:xfrm>
            <a:off x="1777073" y="2804615"/>
            <a:ext cx="12659" cy="2734435"/>
          </a:xfrm>
          <a:prstGeom prst="bentConnector3">
            <a:avLst>
              <a:gd name="adj1" fmla="val 1905830"/>
            </a:avLst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15" idx="3"/>
          </p:cNvCxnSpPr>
          <p:nvPr/>
        </p:nvCxnSpPr>
        <p:spPr>
          <a:xfrm>
            <a:off x="1682566" y="1923277"/>
            <a:ext cx="108000" cy="2705750"/>
          </a:xfrm>
          <a:prstGeom prst="bentConnector3">
            <a:avLst>
              <a:gd name="adj1" fmla="val 558230"/>
            </a:avLst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16" idx="3"/>
          </p:cNvCxnSpPr>
          <p:nvPr/>
        </p:nvCxnSpPr>
        <p:spPr>
          <a:xfrm>
            <a:off x="1817841" y="3692408"/>
            <a:ext cx="468159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ndir un rectangle avec un coin diagonal 61"/>
          <p:cNvSpPr/>
          <p:nvPr/>
        </p:nvSpPr>
        <p:spPr>
          <a:xfrm>
            <a:off x="2406565" y="5334001"/>
            <a:ext cx="1673828" cy="67621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2446641" y="5295782"/>
            <a:ext cx="16337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  <a:cs typeface="Browallia New" pitchFamily="34" charset="-34"/>
              </a:rPr>
              <a:t>ADDACTIS Modeling® :</a:t>
            </a:r>
            <a:r>
              <a:rPr lang="en-US" sz="1000" b="1" dirty="0">
                <a:latin typeface="+mj-lt"/>
              </a:rPr>
              <a:t> </a:t>
            </a:r>
          </a:p>
          <a:p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Standard Formula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Modelo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Checks de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consistencia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Auditoria </a:t>
            </a:r>
            <a:r>
              <a:rPr lang="en-US" sz="9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resultados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4" name="Arrondir un rectangle avec un coin diagonal 63"/>
          <p:cNvSpPr/>
          <p:nvPr/>
        </p:nvSpPr>
        <p:spPr>
          <a:xfrm>
            <a:off x="4162998" y="5281287"/>
            <a:ext cx="4828602" cy="104331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4205428" y="5281287"/>
            <a:ext cx="2710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  <a:cs typeface="Browallia New" pitchFamily="34" charset="-34"/>
              </a:rPr>
              <a:t>Mapping </a:t>
            </a:r>
            <a:r>
              <a:rPr lang="en-US" sz="1000" b="1" dirty="0" err="1">
                <a:latin typeface="+mj-lt"/>
                <a:cs typeface="Browallia New" pitchFamily="34" charset="-34"/>
              </a:rPr>
              <a:t>Integrado</a:t>
            </a:r>
            <a:r>
              <a:rPr lang="en-US" sz="1000" b="1" dirty="0">
                <a:latin typeface="+mj-lt"/>
                <a:cs typeface="Browallia New" pitchFamily="34" charset="-34"/>
              </a:rPr>
              <a:t> de </a:t>
            </a:r>
            <a:r>
              <a:rPr lang="en-US" sz="1000" b="1" dirty="0" err="1">
                <a:latin typeface="+mj-lt"/>
                <a:cs typeface="Browallia New" pitchFamily="34" charset="-34"/>
              </a:rPr>
              <a:t>modelos</a:t>
            </a:r>
            <a:r>
              <a:rPr lang="en-US" sz="1000" b="1" dirty="0">
                <a:latin typeface="+mj-lt"/>
                <a:cs typeface="Browallia New" pitchFamily="34" charset="-34"/>
              </a:rPr>
              <a:t> </a:t>
            </a:r>
            <a:r>
              <a:rPr lang="en-US" sz="1000" b="1" dirty="0" smtClean="0">
                <a:latin typeface="+mj-lt"/>
                <a:cs typeface="Browallia New" pitchFamily="34" charset="-34"/>
              </a:rPr>
              <a:t>:</a:t>
            </a:r>
            <a:endParaRPr lang="en-US" sz="1000" b="1" dirty="0">
              <a:latin typeface="+mj-lt"/>
              <a:cs typeface="Browallia New" pitchFamily="34" charset="-34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BS-C1 A/Q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BS-C1D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COVER-A1A/Q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OF-B1 A/Q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VA-C2C	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319422" y="5451866"/>
            <a:ext cx="159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TP-F2</a:t>
            </a: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TP-E1 A/Q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TP-E2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endParaRPr lang="fr-FR" sz="9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ASSETS-D1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endParaRPr lang="fr-FR" sz="9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2" name="Arrondir un rectangle avec un coin diagonal 71"/>
          <p:cNvSpPr/>
          <p:nvPr/>
        </p:nvSpPr>
        <p:spPr>
          <a:xfrm>
            <a:off x="5572499" y="990601"/>
            <a:ext cx="1769971" cy="1115542"/>
          </a:xfrm>
          <a:prstGeom prst="round2DiagRect">
            <a:avLst/>
          </a:prstGeom>
          <a:solidFill>
            <a:srgbClr val="C7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5589965" y="990600"/>
            <a:ext cx="1399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ADDACTIS Pillar3®: Pillar 3 Base de </a:t>
            </a:r>
            <a:r>
              <a:rPr lang="en-US" sz="1000" b="1" dirty="0" err="1" smtClean="0"/>
              <a:t>datos</a:t>
            </a:r>
            <a:endParaRPr lang="en-US" sz="1000" dirty="0"/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Centralización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Seguridad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Coordinación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Audit trail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299593" y="5452745"/>
            <a:ext cx="113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SCR-B2A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SCR-B3A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SCR-B3B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SCR-B3C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SCR-B3D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SCR-B3E	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312239" y="5313367"/>
            <a:ext cx="11358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SCR-B3F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SCR-B3G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MCR-B4 A/B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endParaRPr lang="fr-FR" sz="9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TP-F1 </a:t>
            </a:r>
            <a:r>
              <a:rPr lang="fr-FR" sz="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A/Q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8233822" y="5297126"/>
            <a:ext cx="1595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SzPct val="80000"/>
            </a:pPr>
            <a:endParaRPr lang="fr-FR" sz="9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G03</a:t>
            </a:r>
            <a:r>
              <a:rPr lang="fr-FR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fr-FR" sz="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G14</a:t>
            </a:r>
            <a:endParaRPr lang="fr-FR" sz="9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99438" y="6103075"/>
            <a:ext cx="3186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List of mapped reports in ADDACTIS Pillar3® (indicative</a:t>
            </a:r>
            <a:r>
              <a:rPr lang="en-GB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Arrondir un rectangle avec un coin diagonal 77"/>
          <p:cNvSpPr/>
          <p:nvPr/>
        </p:nvSpPr>
        <p:spPr>
          <a:xfrm>
            <a:off x="3657600" y="990601"/>
            <a:ext cx="1752600" cy="1371600"/>
          </a:xfrm>
          <a:prstGeom prst="round2DiagRect">
            <a:avLst/>
          </a:prstGeom>
          <a:solidFill>
            <a:srgbClr val="E5E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3694396" y="990601"/>
            <a:ext cx="17158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cs typeface="Browallia New" pitchFamily="34" charset="-34"/>
              </a:rPr>
              <a:t>ADDACTIS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Workflow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®</a:t>
            </a:r>
            <a:r>
              <a:rPr lang="en-US" sz="1000" b="1" dirty="0" smtClean="0">
                <a:cs typeface="Browallia New" pitchFamily="34" charset="-34"/>
              </a:rPr>
              <a:t>: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Extracción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datos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validación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Tratamiento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dato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trazabilidad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Test de la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calidad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dato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Archivo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Auditorias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sz="900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1905000" y="2804615"/>
            <a:ext cx="381000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2292819" y="3154787"/>
            <a:ext cx="1364781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41" idx="2"/>
            <a:endCxn id="42" idx="0"/>
          </p:cNvCxnSpPr>
          <p:nvPr/>
        </p:nvCxnSpPr>
        <p:spPr>
          <a:xfrm>
            <a:off x="4253720" y="3428466"/>
            <a:ext cx="0" cy="609705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41" idx="3"/>
            <a:endCxn id="43" idx="0"/>
          </p:cNvCxnSpPr>
          <p:nvPr/>
        </p:nvCxnSpPr>
        <p:spPr>
          <a:xfrm>
            <a:off x="4849840" y="3016513"/>
            <a:ext cx="1306480" cy="329663"/>
          </a:xfrm>
          <a:prstGeom prst="bentConnector2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42" idx="3"/>
            <a:endCxn id="43" idx="2"/>
          </p:cNvCxnSpPr>
          <p:nvPr/>
        </p:nvCxnSpPr>
        <p:spPr>
          <a:xfrm flipV="1">
            <a:off x="4849839" y="4171720"/>
            <a:ext cx="1306481" cy="277679"/>
          </a:xfrm>
          <a:prstGeom prst="bentConnector2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43" idx="3"/>
          </p:cNvCxnSpPr>
          <p:nvPr/>
        </p:nvCxnSpPr>
        <p:spPr>
          <a:xfrm>
            <a:off x="6753624" y="3758948"/>
            <a:ext cx="866376" cy="0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620000" y="3346176"/>
            <a:ext cx="0" cy="731974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5" y="1529650"/>
            <a:ext cx="708067" cy="70806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40" y="3124201"/>
            <a:ext cx="457200" cy="457200"/>
          </a:xfrm>
          <a:prstGeom prst="rect">
            <a:avLst/>
          </a:prstGeom>
        </p:spPr>
      </p:pic>
      <p:cxnSp>
        <p:nvCxnSpPr>
          <p:cNvPr id="50" name="Connecteur droit avec flèche 49"/>
          <p:cNvCxnSpPr/>
          <p:nvPr/>
        </p:nvCxnSpPr>
        <p:spPr>
          <a:xfrm>
            <a:off x="2286000" y="4637843"/>
            <a:ext cx="1364781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0800000">
            <a:off x="4240240" y="3396345"/>
            <a:ext cx="0" cy="609705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838200"/>
            <a:ext cx="777919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fr-FR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Los </a:t>
            </a:r>
            <a:r>
              <a:rPr lang="es-E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controles del informe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3233"/>
            <a:ext cx="6214878" cy="47223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3928917"/>
            <a:ext cx="1066800" cy="129319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Presionando aquí realizamos todos los controles del informe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7200" y="5791200"/>
            <a:ext cx="1066800" cy="51077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Intra &amp; inter report tests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24800" y="5334000"/>
            <a:ext cx="1143000" cy="51077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Un control válido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924800" y="6276201"/>
            <a:ext cx="1143000" cy="51077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Un control 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inválido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200400" y="5943600"/>
            <a:ext cx="228600" cy="141078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200400" y="6053355"/>
            <a:ext cx="228600" cy="141078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en angle 34"/>
          <p:cNvCxnSpPr/>
          <p:nvPr/>
        </p:nvCxnSpPr>
        <p:spPr>
          <a:xfrm>
            <a:off x="5688528" y="1422232"/>
            <a:ext cx="1626672" cy="4064168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flipV="1">
            <a:off x="1524000" y="3352806"/>
            <a:ext cx="4495801" cy="139889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11" idx="0"/>
          </p:cNvCxnSpPr>
          <p:nvPr/>
        </p:nvCxnSpPr>
        <p:spPr>
          <a:xfrm>
            <a:off x="1524000" y="4575516"/>
            <a:ext cx="1066800" cy="9108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22" idx="2"/>
            <a:endCxn id="26" idx="0"/>
          </p:cNvCxnSpPr>
          <p:nvPr/>
        </p:nvCxnSpPr>
        <p:spPr>
          <a:xfrm rot="10800000" flipV="1">
            <a:off x="3314700" y="5589388"/>
            <a:ext cx="4610100" cy="354211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3" idx="2"/>
            <a:endCxn id="27" idx="4"/>
          </p:cNvCxnSpPr>
          <p:nvPr/>
        </p:nvCxnSpPr>
        <p:spPr>
          <a:xfrm rot="10800000">
            <a:off x="3314700" y="6194434"/>
            <a:ext cx="4610100" cy="337157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 flipV="1">
            <a:off x="1981202" y="5715007"/>
            <a:ext cx="685798" cy="22859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/>
          <p:nvPr/>
        </p:nvCxnSpPr>
        <p:spPr>
          <a:xfrm>
            <a:off x="1524000" y="5943600"/>
            <a:ext cx="1219200" cy="25083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ndir un rectangle avec un coin diagonal 1"/>
          <p:cNvSpPr/>
          <p:nvPr/>
        </p:nvSpPr>
        <p:spPr>
          <a:xfrm>
            <a:off x="940872" y="911450"/>
            <a:ext cx="4774128" cy="98989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90600" y="868234"/>
            <a:ext cx="502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Tres tipos de controles </a:t>
            </a:r>
            <a:r>
              <a:rPr lang="es-ES" sz="1200" dirty="0" err="1" smtClean="0">
                <a:solidFill>
                  <a:schemeClr val="bg1"/>
                </a:solidFill>
                <a:latin typeface="Calibri" pitchFamily="34" charset="0"/>
              </a:rPr>
              <a:t>estan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definidos: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s-ES" sz="1200" b="1" dirty="0" err="1" smtClean="0">
                <a:solidFill>
                  <a:schemeClr val="bg1"/>
                </a:solidFill>
                <a:latin typeface="Calibri" pitchFamily="34" charset="0"/>
              </a:rPr>
              <a:t>Blocking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test correspondientes a las especificaciones de EIOPA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s-ES" sz="1200" b="1" dirty="0" err="1" smtClean="0">
                <a:solidFill>
                  <a:schemeClr val="bg1"/>
                </a:solidFill>
                <a:latin typeface="Calibri" pitchFamily="34" charset="0"/>
              </a:rPr>
              <a:t>Warning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Calibri" pitchFamily="34" charset="0"/>
              </a:rPr>
              <a:t>tests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desarrollados por ADDACTIS </a:t>
            </a:r>
            <a:r>
              <a:rPr lang="es-ES" sz="1200" dirty="0" err="1" smtClean="0">
                <a:solidFill>
                  <a:schemeClr val="bg1"/>
                </a:solidFill>
                <a:latin typeface="Calibri" pitchFamily="34" charset="0"/>
              </a:rPr>
              <a:t>Worldwide</a:t>
            </a:r>
            <a:endParaRPr lang="es-E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s-ES" sz="1200" b="1" dirty="0" err="1" smtClean="0">
                <a:solidFill>
                  <a:schemeClr val="bg1"/>
                </a:solidFill>
                <a:latin typeface="Calibri" pitchFamily="34" charset="0"/>
              </a:rPr>
              <a:t>Informational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Calibri" pitchFamily="34" charset="0"/>
              </a:rPr>
              <a:t>tests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 desarrollados por ADDACTIS </a:t>
            </a:r>
            <a:r>
              <a:rPr lang="es-ES" sz="1200" dirty="0" err="1" smtClean="0">
                <a:solidFill>
                  <a:schemeClr val="bg1"/>
                </a:solidFill>
                <a:latin typeface="Calibri" pitchFamily="34" charset="0"/>
              </a:rPr>
              <a:t>Worldwide</a:t>
            </a:r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Calibri" pitchFamily="34" charset="0"/>
              </a:rPr>
              <a:t>Podemos elegir el nivel de controles aquí: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3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3198</TotalTime>
  <Words>902</Words>
  <Application>Microsoft Office PowerPoint</Application>
  <PresentationFormat>Presentación en pantalla (4:3)</PresentationFormat>
  <Paragraphs>220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MIEHE</dc:creator>
  <cp:lastModifiedBy>Javier APARICIO</cp:lastModifiedBy>
  <cp:revision>192</cp:revision>
  <cp:lastPrinted>1601-01-01T00:00:00Z</cp:lastPrinted>
  <dcterms:created xsi:type="dcterms:W3CDTF">1601-01-01T00:00:00Z</dcterms:created>
  <dcterms:modified xsi:type="dcterms:W3CDTF">2014-10-27T09:58:22Z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