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0"/>
  </p:notesMasterIdLst>
  <p:handoutMasterIdLst>
    <p:handoutMasterId r:id="rId11"/>
  </p:handoutMasterIdLst>
  <p:sldIdLst>
    <p:sldId id="280" r:id="rId2"/>
    <p:sldId id="358" r:id="rId3"/>
    <p:sldId id="368" r:id="rId4"/>
    <p:sldId id="369" r:id="rId5"/>
    <p:sldId id="355" r:id="rId6"/>
    <p:sldId id="349" r:id="rId7"/>
    <p:sldId id="350" r:id="rId8"/>
    <p:sldId id="367" r:id="rId9"/>
  </p:sldIdLst>
  <p:sldSz cx="9144000" cy="6858000" type="screen4x3"/>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co. Javier Baena Álvarez de Quevedo" initials="FJBÁdQ" lastIdx="0" clrIdx="0">
    <p:extLst>
      <p:ext uri="{19B8F6BF-5375-455C-9EA6-DF929625EA0E}">
        <p15:presenceInfo xmlns:p15="http://schemas.microsoft.com/office/powerpoint/2012/main" userId="S-1-5-21-1777303039-597252131-130898220-5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1" autoAdjust="0"/>
    <p:restoredTop sz="94711" autoAdjust="0"/>
  </p:normalViewPr>
  <p:slideViewPr>
    <p:cSldViewPr>
      <p:cViewPr varScale="1">
        <p:scale>
          <a:sx n="103" d="100"/>
          <a:sy n="103" d="100"/>
        </p:scale>
        <p:origin x="25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1164" y="108"/>
      </p:cViewPr>
      <p:guideLst>
        <p:guide orient="horz" pos="2928"/>
        <p:guide pos="22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2"/>
            <a:ext cx="3037117" cy="465266"/>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971613" y="2"/>
            <a:ext cx="3037117" cy="465266"/>
          </a:xfrm>
          <a:prstGeom prst="rect">
            <a:avLst/>
          </a:prstGeom>
        </p:spPr>
        <p:txBody>
          <a:bodyPr vert="horz" lIns="91440" tIns="45720" rIns="91440" bIns="45720" rtlCol="0"/>
          <a:lstStyle>
            <a:lvl1pPr algn="r">
              <a:defRPr sz="1200"/>
            </a:lvl1pPr>
          </a:lstStyle>
          <a:p>
            <a:fld id="{8A2CF4AD-F524-4C01-9F2C-37B82F496C06}" type="datetimeFigureOut">
              <a:rPr lang="es-ES" smtClean="0"/>
              <a:pPr/>
              <a:t>24/10/2014</a:t>
            </a:fld>
            <a:endParaRPr lang="es-ES"/>
          </a:p>
        </p:txBody>
      </p:sp>
      <p:sp>
        <p:nvSpPr>
          <p:cNvPr id="4" name="3 Marcador de pie de página"/>
          <p:cNvSpPr>
            <a:spLocks noGrp="1"/>
          </p:cNvSpPr>
          <p:nvPr>
            <p:ph type="ftr" sz="quarter" idx="2"/>
          </p:nvPr>
        </p:nvSpPr>
        <p:spPr>
          <a:xfrm>
            <a:off x="1" y="8829649"/>
            <a:ext cx="3037117" cy="465266"/>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971613" y="8829649"/>
            <a:ext cx="3037117" cy="465266"/>
          </a:xfrm>
          <a:prstGeom prst="rect">
            <a:avLst/>
          </a:prstGeom>
        </p:spPr>
        <p:txBody>
          <a:bodyPr vert="horz" lIns="91440" tIns="45720" rIns="91440" bIns="45720" rtlCol="0" anchor="b"/>
          <a:lstStyle>
            <a:lvl1pPr algn="r">
              <a:defRPr sz="1200"/>
            </a:lvl1pPr>
          </a:lstStyle>
          <a:p>
            <a:fld id="{55B0270E-66EF-414C-987F-4647D06F3A3E}" type="slidenum">
              <a:rPr lang="es-ES" smtClean="0"/>
              <a:pPr/>
              <a:t>‹Nº›</a:t>
            </a:fld>
            <a:endParaRPr lang="es-ES"/>
          </a:p>
        </p:txBody>
      </p:sp>
    </p:spTree>
    <p:extLst>
      <p:ext uri="{BB962C8B-B14F-4D97-AF65-F5344CB8AC3E}">
        <p14:creationId xmlns:p14="http://schemas.microsoft.com/office/powerpoint/2010/main" val="3504537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4"/>
            <a:ext cx="3037840" cy="464820"/>
          </a:xfrm>
          <a:prstGeom prst="rect">
            <a:avLst/>
          </a:prstGeom>
        </p:spPr>
        <p:txBody>
          <a:bodyPr vert="horz" lIns="91433" tIns="45716" rIns="91433" bIns="45716" rtlCol="0"/>
          <a:lstStyle>
            <a:lvl1pPr algn="l">
              <a:defRPr sz="1200"/>
            </a:lvl1pPr>
          </a:lstStyle>
          <a:p>
            <a:endParaRPr lang="es-ES"/>
          </a:p>
        </p:txBody>
      </p:sp>
      <p:sp>
        <p:nvSpPr>
          <p:cNvPr id="3" name="2 Marcador de fecha"/>
          <p:cNvSpPr>
            <a:spLocks noGrp="1"/>
          </p:cNvSpPr>
          <p:nvPr>
            <p:ph type="dt" idx="1"/>
          </p:nvPr>
        </p:nvSpPr>
        <p:spPr>
          <a:xfrm>
            <a:off x="3970939" y="4"/>
            <a:ext cx="3037840" cy="464820"/>
          </a:xfrm>
          <a:prstGeom prst="rect">
            <a:avLst/>
          </a:prstGeom>
        </p:spPr>
        <p:txBody>
          <a:bodyPr vert="horz" lIns="91433" tIns="45716" rIns="91433" bIns="45716" rtlCol="0"/>
          <a:lstStyle>
            <a:lvl1pPr algn="r">
              <a:defRPr sz="1200"/>
            </a:lvl1pPr>
          </a:lstStyle>
          <a:p>
            <a:fld id="{36B3B191-89E7-457B-9C8E-7751620D322E}" type="datetimeFigureOut">
              <a:rPr lang="es-ES" smtClean="0"/>
              <a:pPr/>
              <a:t>24/10/2014</a:t>
            </a:fld>
            <a:endParaRPr lang="es-ES"/>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3" tIns="45716" rIns="91433" bIns="45716" rtlCol="0" anchor="ctr"/>
          <a:lstStyle/>
          <a:p>
            <a:endParaRPr lang="es-ES"/>
          </a:p>
        </p:txBody>
      </p:sp>
      <p:sp>
        <p:nvSpPr>
          <p:cNvPr id="5" name="4 Marcador de notas"/>
          <p:cNvSpPr>
            <a:spLocks noGrp="1"/>
          </p:cNvSpPr>
          <p:nvPr>
            <p:ph type="body" sz="quarter" idx="3"/>
          </p:nvPr>
        </p:nvSpPr>
        <p:spPr>
          <a:xfrm>
            <a:off x="701041" y="4415792"/>
            <a:ext cx="5608320" cy="4183380"/>
          </a:xfrm>
          <a:prstGeom prst="rect">
            <a:avLst/>
          </a:prstGeom>
        </p:spPr>
        <p:txBody>
          <a:bodyPr vert="horz" lIns="91433" tIns="45716" rIns="91433" bIns="4571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1" y="8829969"/>
            <a:ext cx="3037840" cy="464820"/>
          </a:xfrm>
          <a:prstGeom prst="rect">
            <a:avLst/>
          </a:prstGeom>
        </p:spPr>
        <p:txBody>
          <a:bodyPr vert="horz" lIns="91433" tIns="45716" rIns="91433" bIns="45716"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970939" y="8829969"/>
            <a:ext cx="3037840" cy="464820"/>
          </a:xfrm>
          <a:prstGeom prst="rect">
            <a:avLst/>
          </a:prstGeom>
        </p:spPr>
        <p:txBody>
          <a:bodyPr vert="horz" lIns="91433" tIns="45716" rIns="91433" bIns="45716" rtlCol="0" anchor="b"/>
          <a:lstStyle>
            <a:lvl1pPr algn="r">
              <a:defRPr sz="1200"/>
            </a:lvl1pPr>
          </a:lstStyle>
          <a:p>
            <a:fld id="{ADF469F2-92FF-413A-9D94-727CDF49C1A1}" type="slidenum">
              <a:rPr lang="es-ES" smtClean="0"/>
              <a:pPr/>
              <a:t>‹Nº›</a:t>
            </a:fld>
            <a:endParaRPr lang="es-ES"/>
          </a:p>
        </p:txBody>
      </p:sp>
    </p:spTree>
    <p:extLst>
      <p:ext uri="{BB962C8B-B14F-4D97-AF65-F5344CB8AC3E}">
        <p14:creationId xmlns:p14="http://schemas.microsoft.com/office/powerpoint/2010/main" val="3314144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a:t>
            </a:fld>
            <a:endParaRPr lang="es-ES"/>
          </a:p>
        </p:txBody>
      </p:sp>
    </p:spTree>
    <p:extLst>
      <p:ext uri="{BB962C8B-B14F-4D97-AF65-F5344CB8AC3E}">
        <p14:creationId xmlns:p14="http://schemas.microsoft.com/office/powerpoint/2010/main" val="4178138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ADF469F2-92FF-413A-9D94-727CDF49C1A1}" type="slidenum">
              <a:rPr lang="es-ES" smtClean="0"/>
              <a:pPr/>
              <a:t>7</a:t>
            </a:fld>
            <a:endParaRPr lang="es-ES"/>
          </a:p>
        </p:txBody>
      </p:sp>
    </p:spTree>
    <p:extLst>
      <p:ext uri="{BB962C8B-B14F-4D97-AF65-F5344CB8AC3E}">
        <p14:creationId xmlns:p14="http://schemas.microsoft.com/office/powerpoint/2010/main" val="3149175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443711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4800" y="6391656"/>
            <a:ext cx="8838000"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4702914"/>
            <a:ext cx="6400800" cy="1512168"/>
          </a:xfrm>
        </p:spPr>
        <p:txBody>
          <a:bodyPr/>
          <a:lstStyle>
            <a:lvl1pPr marL="0" indent="0" algn="ctr">
              <a:buNone/>
              <a:defRPr sz="1600" b="1" cap="none" spc="250" baseline="0">
                <a:solidFill>
                  <a:schemeClr val="tx2">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dirty="0"/>
          </a:p>
        </p:txBody>
      </p:sp>
      <p:sp>
        <p:nvSpPr>
          <p:cNvPr id="28" name="27 Marcador de fecha"/>
          <p:cNvSpPr>
            <a:spLocks noGrp="1"/>
          </p:cNvSpPr>
          <p:nvPr>
            <p:ph type="dt" sz="half" idx="10"/>
          </p:nvPr>
        </p:nvSpPr>
        <p:spPr>
          <a:xfrm>
            <a:off x="5791200" y="6404984"/>
            <a:ext cx="3044952" cy="365760"/>
          </a:xfrm>
          <a:prstGeom prst="rect">
            <a:avLst/>
          </a:prstGeom>
        </p:spPr>
        <p:txBody>
          <a:bodyPr/>
          <a:lstStyle>
            <a:lvl1pPr algn="r">
              <a:defRPr/>
            </a:lvl1pPr>
          </a:lstStyle>
          <a:p>
            <a:endParaRPr lang="es-ES" dirty="0"/>
          </a:p>
        </p:txBody>
      </p:sp>
      <p:sp>
        <p:nvSpPr>
          <p:cNvPr id="7" name="6 Conector recto"/>
          <p:cNvSpPr>
            <a:spLocks noChangeShapeType="1"/>
          </p:cNvSpPr>
          <p:nvPr/>
        </p:nvSpPr>
        <p:spPr bwMode="auto">
          <a:xfrm>
            <a:off x="179512" y="4437112"/>
            <a:ext cx="865359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13 Elipse"/>
          <p:cNvSpPr/>
          <p:nvPr/>
        </p:nvSpPr>
        <p:spPr>
          <a:xfrm>
            <a:off x="4361688" y="4221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hasCustomPrompt="1"/>
          </p:nvPr>
        </p:nvSpPr>
        <p:spPr>
          <a:xfrm>
            <a:off x="685800" y="2420888"/>
            <a:ext cx="7772400" cy="1512168"/>
          </a:xfrm>
        </p:spPr>
        <p:txBody>
          <a:bodyPr anchor="b"/>
          <a:lstStyle>
            <a:lvl1pPr algn="ctr">
              <a:defRPr sz="2800" b="1">
                <a:solidFill>
                  <a:schemeClr val="accent1"/>
                </a:solidFill>
              </a:defRPr>
            </a:lvl1pPr>
          </a:lstStyle>
          <a:p>
            <a:r>
              <a:rPr kumimoji="0" lang="es-ES" dirty="0" smtClean="0"/>
              <a:t>HAGA CLIC PARA MODIFICAR EL ESTILO DE TÍTULO DEL PATRÓN</a:t>
            </a:r>
            <a:endParaRPr kumimoji="0" lang="en-US" dirty="0"/>
          </a:p>
        </p:txBody>
      </p:sp>
      <p:pic>
        <p:nvPicPr>
          <p:cNvPr id="17" name="16 Imagen" descr="Logo_oficial_2012.png"/>
          <p:cNvPicPr>
            <a:picLocks noChangeAspect="1"/>
          </p:cNvPicPr>
          <p:nvPr userDrawn="1"/>
        </p:nvPicPr>
        <p:blipFill>
          <a:blip r:embed="rId2" cstate="print"/>
          <a:stretch>
            <a:fillRect/>
          </a:stretch>
        </p:blipFill>
        <p:spPr>
          <a:xfrm>
            <a:off x="179512" y="188640"/>
            <a:ext cx="4800600" cy="7620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004048" y="1772816"/>
            <a:ext cx="3912560" cy="642942"/>
          </a:xfrm>
        </p:spPr>
        <p:txBody>
          <a:bodyPr/>
          <a:lstStyle>
            <a:lvl1pPr>
              <a:defRPr b="1">
                <a:solidFill>
                  <a:schemeClr val="tx2">
                    <a:lumMod val="50000"/>
                  </a:schemeClr>
                </a:solidFill>
              </a:defRPr>
            </a:lvl1pPr>
          </a:lstStyle>
          <a:p>
            <a:r>
              <a:rPr kumimoji="0" lang="es-ES" smtClean="0"/>
              <a:t>Haga clic para modificar el estilo de título del patrón</a:t>
            </a:r>
            <a:endParaRPr kumimoji="0" lang="en-US" dirty="0"/>
          </a:p>
        </p:txBody>
      </p:sp>
      <p:sp>
        <p:nvSpPr>
          <p:cNvPr id="8" name="7 Marcador de contenido"/>
          <p:cNvSpPr>
            <a:spLocks noGrp="1"/>
          </p:cNvSpPr>
          <p:nvPr>
            <p:ph sz="quarter" idx="1"/>
          </p:nvPr>
        </p:nvSpPr>
        <p:spPr>
          <a:xfrm>
            <a:off x="301752" y="1196752"/>
            <a:ext cx="8503920" cy="5232644"/>
          </a:xfrm>
        </p:spPr>
        <p:txBody>
          <a:bodyPr/>
          <a:lstStyle>
            <a:lvl1pPr>
              <a:defRPr>
                <a:solidFill>
                  <a:schemeClr val="tx1">
                    <a:lumMod val="95000"/>
                    <a:lumOff val="5000"/>
                  </a:schemeClr>
                </a:solidFill>
              </a:defRPr>
            </a:lvl1pPr>
            <a:lvl2pPr>
              <a:buClr>
                <a:srgbClr val="C00000"/>
              </a:buClr>
              <a:defRPr>
                <a:solidFill>
                  <a:schemeClr val="tx1">
                    <a:lumMod val="95000"/>
                    <a:lumOff val="5000"/>
                  </a:schemeClr>
                </a:solidFill>
              </a:defRPr>
            </a:lvl2pPr>
            <a:lvl3pPr>
              <a:buClr>
                <a:srgbClr val="C00000"/>
              </a:buClr>
              <a:defRPr>
                <a:solidFill>
                  <a:schemeClr val="tx1">
                    <a:lumMod val="95000"/>
                    <a:lumOff val="5000"/>
                  </a:schemeClr>
                </a:solidFill>
              </a:defRPr>
            </a:lvl3pPr>
            <a:lvl4pPr>
              <a:buClr>
                <a:srgbClr val="C00000"/>
              </a:buClr>
              <a:buFont typeface="Wingdings" pitchFamily="2" charset="2"/>
              <a:buChar char="ü"/>
              <a:defRPr>
                <a:solidFill>
                  <a:schemeClr val="tx1">
                    <a:lumMod val="95000"/>
                    <a:lumOff val="5000"/>
                  </a:schemeClr>
                </a:solidFill>
              </a:defRPr>
            </a:lvl4pPr>
            <a:lvl5pPr>
              <a:buClr>
                <a:srgbClr val="C00000"/>
              </a:buClr>
              <a:defRPr>
                <a:solidFill>
                  <a:schemeClr val="tx1">
                    <a:lumMod val="95000"/>
                    <a:lumOff val="5000"/>
                  </a:schemeClr>
                </a:solidFill>
              </a:defRPr>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dirty="0"/>
          </a:p>
        </p:txBody>
      </p:sp>
      <p:sp>
        <p:nvSpPr>
          <p:cNvPr id="7" name="6 CuadroTexto"/>
          <p:cNvSpPr txBox="1"/>
          <p:nvPr userDrawn="1"/>
        </p:nvSpPr>
        <p:spPr>
          <a:xfrm>
            <a:off x="8171260" y="6500834"/>
            <a:ext cx="901334" cy="276999"/>
          </a:xfrm>
          <a:prstGeom prst="rect">
            <a:avLst/>
          </a:prstGeom>
          <a:noFill/>
        </p:spPr>
        <p:txBody>
          <a:bodyPr wrap="square" rtlCol="0">
            <a:spAutoFit/>
          </a:bodyPr>
          <a:lstStyle/>
          <a:p>
            <a:fld id="{1E194DE0-D36E-4D26-AC31-4DAB134AF78D}" type="slidenum">
              <a:rPr lang="es-ES" sz="1200" smtClean="0">
                <a:latin typeface="Arial" pitchFamily="34" charset="0"/>
                <a:cs typeface="Arial" pitchFamily="34" charset="0"/>
              </a:rPr>
              <a:pPr/>
              <a:t>‹Nº›</a:t>
            </a:fld>
            <a:r>
              <a:rPr lang="es-ES" sz="1200" dirty="0" smtClean="0">
                <a:latin typeface="Arial" pitchFamily="34" charset="0"/>
                <a:cs typeface="Arial" pitchFamily="34" charset="0"/>
              </a:rPr>
              <a:t> de </a:t>
            </a:r>
            <a:r>
              <a:rPr lang="es-ES" sz="1200" dirty="0" smtClean="0">
                <a:latin typeface="Arial" pitchFamily="34" charset="0"/>
                <a:cs typeface="Arial" pitchFamily="34" charset="0"/>
              </a:rPr>
              <a:t>8</a:t>
            </a:r>
            <a:endParaRPr lang="es-ES" sz="1200" dirty="0">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5004048" y="260648"/>
            <a:ext cx="3816424" cy="720080"/>
          </a:xfrm>
          <a:prstGeom prst="rect">
            <a:avLst/>
          </a:prstGeom>
          <a:solidFill>
            <a:schemeClr val="bg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Marcador de título"/>
          <p:cNvSpPr>
            <a:spLocks noGrp="1"/>
          </p:cNvSpPr>
          <p:nvPr>
            <p:ph type="title"/>
          </p:nvPr>
        </p:nvSpPr>
        <p:spPr>
          <a:xfrm>
            <a:off x="5148064" y="332656"/>
            <a:ext cx="3600400" cy="485756"/>
          </a:xfrm>
          <a:prstGeom prst="rect">
            <a:avLst/>
          </a:prstGeom>
        </p:spPr>
        <p:txBody>
          <a:bodyPr vert="horz" anchor="t">
            <a:noAutofit/>
          </a:bodyPr>
          <a:lstStyle/>
          <a:p>
            <a:r>
              <a:rPr kumimoji="0" lang="es-ES" dirty="0" smtClean="0"/>
              <a:t>Haga clic para modificar el estilo de título del patrón</a:t>
            </a:r>
            <a:endParaRPr kumimoji="0" lang="en-US" dirty="0"/>
          </a:p>
        </p:txBody>
      </p:sp>
      <p:sp>
        <p:nvSpPr>
          <p:cNvPr id="13" name="12 Marcador de texto"/>
          <p:cNvSpPr>
            <a:spLocks noGrp="1"/>
          </p:cNvSpPr>
          <p:nvPr>
            <p:ph type="body" idx="1"/>
          </p:nvPr>
        </p:nvSpPr>
        <p:spPr>
          <a:xfrm>
            <a:off x="301752" y="1196752"/>
            <a:ext cx="8534400" cy="4968552"/>
          </a:xfrm>
          <a:prstGeom prst="rect">
            <a:avLst/>
          </a:prstGeom>
        </p:spPr>
        <p:txBody>
          <a:bodyPr vert="horz">
            <a:normAutofit/>
          </a:body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pic>
        <p:nvPicPr>
          <p:cNvPr id="11" name="10 Imagen" descr="Logo_oficial_2012.png"/>
          <p:cNvPicPr>
            <a:picLocks noChangeAspect="1"/>
          </p:cNvPicPr>
          <p:nvPr/>
        </p:nvPicPr>
        <p:blipFill>
          <a:blip r:embed="rId4" cstate="print"/>
          <a:stretch>
            <a:fillRect/>
          </a:stretch>
        </p:blipFill>
        <p:spPr>
          <a:xfrm>
            <a:off x="251520" y="260648"/>
            <a:ext cx="4800600" cy="762000"/>
          </a:xfrm>
          <a:prstGeom prst="rect">
            <a:avLst/>
          </a:prstGeom>
        </p:spPr>
      </p:pic>
    </p:spTree>
  </p:cSld>
  <p:clrMap bg1="lt1" tx1="dk1" bg2="lt2" tx2="dk2" accent1="accent1" accent2="accent2" accent3="accent3" accent4="accent4" accent5="accent5" accent6="accent6" hlink="hlink" folHlink="folHlink"/>
  <p:sldLayoutIdLst>
    <p:sldLayoutId id="2147483757" r:id="rId1"/>
    <p:sldLayoutId id="2147483758" r:id="rId2"/>
  </p:sldLayoutIdLst>
  <p:hf hdr="0" ftr="0" dt="0"/>
  <p:txStyles>
    <p:titleStyle>
      <a:lvl1pPr algn="l" rtl="0" eaLnBrk="1" latinLnBrk="0" hangingPunct="1">
        <a:spcBef>
          <a:spcPct val="0"/>
        </a:spcBef>
        <a:buNone/>
        <a:defRPr kumimoji="0" sz="1400" kern="1200">
          <a:solidFill>
            <a:schemeClr val="accent3">
              <a:shade val="75000"/>
            </a:schemeClr>
          </a:solidFill>
          <a:latin typeface="Arial" pitchFamily="34" charset="0"/>
          <a:ea typeface="+mj-ea"/>
          <a:cs typeface="Arial"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400" kern="1200">
          <a:solidFill>
            <a:schemeClr val="tx1"/>
          </a:solidFill>
          <a:latin typeface="Arial" pitchFamily="34" charset="0"/>
          <a:ea typeface="+mn-ea"/>
          <a:cs typeface="Arial" pitchFamily="34" charset="0"/>
        </a:defRPr>
      </a:lvl1pPr>
      <a:lvl2pPr marL="548640" indent="-274320" algn="l" rtl="0" eaLnBrk="1" latinLnBrk="0" hangingPunct="1">
        <a:spcBef>
          <a:spcPct val="20000"/>
        </a:spcBef>
        <a:buClr>
          <a:schemeClr val="accent2"/>
        </a:buClr>
        <a:buSzPct val="70000"/>
        <a:buFont typeface="Courier New" pitchFamily="49" charset="0"/>
        <a:buChar char="o"/>
        <a:defRPr kumimoji="0" sz="2000" kern="1200">
          <a:solidFill>
            <a:schemeClr val="tx2"/>
          </a:solidFill>
          <a:latin typeface="Arial" pitchFamily="34" charset="0"/>
          <a:ea typeface="+mn-ea"/>
          <a:cs typeface="Arial" pitchFamily="34" charset="0"/>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pitchFamily="34" charset="0"/>
          <a:ea typeface="+mn-ea"/>
          <a:cs typeface="Arial" pitchFamily="34" charset="0"/>
        </a:defRPr>
      </a:lvl3pPr>
      <a:lvl4pPr marL="1097280" indent="-228600" algn="l" rtl="0" eaLnBrk="1" latinLnBrk="0" hangingPunct="1">
        <a:spcBef>
          <a:spcPct val="20000"/>
        </a:spcBef>
        <a:buClr>
          <a:schemeClr val="accent4"/>
        </a:buClr>
        <a:buSzPct val="70000"/>
        <a:buFont typeface="Courier New" pitchFamily="49" charset="0"/>
        <a:buChar char="o"/>
        <a:defRPr kumimoji="0" sz="2000" kern="1200">
          <a:solidFill>
            <a:schemeClr val="tx2"/>
          </a:solidFill>
          <a:latin typeface="Arial" pitchFamily="34" charset="0"/>
          <a:ea typeface="+mn-ea"/>
          <a:cs typeface="Arial"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itchFamily="34" charset="0"/>
          <a:ea typeface="+mn-ea"/>
          <a:cs typeface="Arial"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eg"/><Relationship Id="rId11" Type="http://schemas.openxmlformats.org/officeDocument/2006/relationships/image" Target="../media/image6.png"/><Relationship Id="rId5" Type="http://schemas.openxmlformats.org/officeDocument/2006/relationships/image" Target="../media/image14.WMF"/><Relationship Id="rId10" Type="http://schemas.openxmlformats.org/officeDocument/2006/relationships/image" Target="../media/image17.png"/><Relationship Id="rId4" Type="http://schemas.openxmlformats.org/officeDocument/2006/relationships/image" Target="../media/image13.jpg"/><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6.png"/><Relationship Id="rId3" Type="http://schemas.openxmlformats.org/officeDocument/2006/relationships/image" Target="../media/image18.png"/><Relationship Id="rId7" Type="http://schemas.openxmlformats.org/officeDocument/2006/relationships/image" Target="../media/image14.WMF"/><Relationship Id="rId12"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jpg"/><Relationship Id="rId11" Type="http://schemas.openxmlformats.org/officeDocument/2006/relationships/image" Target="../media/image4.wmf"/><Relationship Id="rId5" Type="http://schemas.openxmlformats.org/officeDocument/2006/relationships/image" Target="../media/image12.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mailto:Franciscojavier.baena@meh.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1371600" y="4845790"/>
            <a:ext cx="6400800" cy="1512168"/>
          </a:xfrm>
        </p:spPr>
        <p:txBody>
          <a:bodyPr/>
          <a:lstStyle/>
          <a:p>
            <a:endParaRPr lang="es-ES" sz="1400" dirty="0" smtClean="0"/>
          </a:p>
          <a:p>
            <a:r>
              <a:rPr lang="es-ES" dirty="0" smtClean="0"/>
              <a:t>Dirección General de Seguros </a:t>
            </a:r>
          </a:p>
          <a:p>
            <a:r>
              <a:rPr lang="es-ES" dirty="0" smtClean="0"/>
              <a:t>y Fondos de Pensiones</a:t>
            </a:r>
          </a:p>
          <a:p>
            <a:endParaRPr lang="es-ES" dirty="0"/>
          </a:p>
        </p:txBody>
      </p:sp>
      <p:sp>
        <p:nvSpPr>
          <p:cNvPr id="3" name="2 Título"/>
          <p:cNvSpPr>
            <a:spLocks noGrp="1"/>
          </p:cNvSpPr>
          <p:nvPr>
            <p:ph type="ctrTitle"/>
          </p:nvPr>
        </p:nvSpPr>
        <p:spPr>
          <a:xfrm>
            <a:off x="467544" y="2214554"/>
            <a:ext cx="8280920" cy="714380"/>
          </a:xfrm>
        </p:spPr>
        <p:txBody>
          <a:bodyPr/>
          <a:lstStyle/>
          <a:p>
            <a:r>
              <a:rPr lang="es-ES" sz="3200" dirty="0"/>
              <a:t>La función de </a:t>
            </a:r>
            <a:r>
              <a:rPr lang="es-ES" sz="3200" dirty="0" err="1"/>
              <a:t>reporting</a:t>
            </a:r>
            <a:r>
              <a:rPr lang="es-ES" sz="3200" dirty="0"/>
              <a:t> bajo Solvencia II en </a:t>
            </a:r>
            <a:r>
              <a:rPr lang="es-ES" sz="3200" dirty="0" smtClean="0"/>
              <a:t>España</a:t>
            </a:r>
            <a:endParaRPr lang="es-ES" sz="3200" b="1" dirty="0"/>
          </a:p>
        </p:txBody>
      </p:sp>
      <p:sp>
        <p:nvSpPr>
          <p:cNvPr id="5" name="4 CuadroTexto"/>
          <p:cNvSpPr txBox="1"/>
          <p:nvPr/>
        </p:nvSpPr>
        <p:spPr>
          <a:xfrm>
            <a:off x="5796136" y="6381328"/>
            <a:ext cx="3168352" cy="338554"/>
          </a:xfrm>
          <a:prstGeom prst="rect">
            <a:avLst/>
          </a:prstGeom>
          <a:noFill/>
        </p:spPr>
        <p:txBody>
          <a:bodyPr wrap="square" rtlCol="0">
            <a:spAutoFit/>
          </a:bodyPr>
          <a:lstStyle/>
          <a:p>
            <a:pPr algn="r"/>
            <a:r>
              <a:rPr lang="es-ES" sz="1600" dirty="0" smtClean="0">
                <a:solidFill>
                  <a:schemeClr val="tx2">
                    <a:lumMod val="75000"/>
                  </a:schemeClr>
                </a:solidFill>
                <a:latin typeface="Arial" pitchFamily="34" charset="0"/>
                <a:cs typeface="Arial" pitchFamily="34" charset="0"/>
              </a:rPr>
              <a:t>Madrid  </a:t>
            </a:r>
            <a:r>
              <a:rPr lang="es-ES" sz="1600" dirty="0" smtClean="0">
                <a:solidFill>
                  <a:schemeClr val="tx2">
                    <a:lumMod val="75000"/>
                  </a:schemeClr>
                </a:solidFill>
                <a:latin typeface="Arial" pitchFamily="34" charset="0"/>
                <a:cs typeface="Arial" pitchFamily="34" charset="0"/>
              </a:rPr>
              <a:t>28</a:t>
            </a:r>
            <a:r>
              <a:rPr lang="es-ES" sz="1600" dirty="0" smtClean="0">
                <a:solidFill>
                  <a:schemeClr val="tx2">
                    <a:lumMod val="75000"/>
                  </a:schemeClr>
                </a:solidFill>
                <a:latin typeface="Arial" pitchFamily="34" charset="0"/>
                <a:cs typeface="Arial" pitchFamily="34" charset="0"/>
              </a:rPr>
              <a:t> </a:t>
            </a:r>
            <a:r>
              <a:rPr lang="es-ES" sz="1600" dirty="0" smtClean="0">
                <a:solidFill>
                  <a:schemeClr val="tx2">
                    <a:lumMod val="75000"/>
                  </a:schemeClr>
                </a:solidFill>
                <a:latin typeface="Arial" pitchFamily="34" charset="0"/>
                <a:cs typeface="Arial" pitchFamily="34" charset="0"/>
              </a:rPr>
              <a:t>de octubre de 2014</a:t>
            </a:r>
            <a:endParaRPr lang="es-ES" dirty="0">
              <a:solidFill>
                <a:schemeClr val="tx2">
                  <a:lumMod val="75000"/>
                </a:schemeClr>
              </a:solidFill>
              <a:latin typeface="Arial" pitchFamily="34" charset="0"/>
              <a:cs typeface="Arial" pitchFamily="34" charset="0"/>
            </a:endParaRPr>
          </a:p>
        </p:txBody>
      </p:sp>
      <p:sp>
        <p:nvSpPr>
          <p:cNvPr id="6" name="5 CuadroTexto"/>
          <p:cNvSpPr txBox="1"/>
          <p:nvPr/>
        </p:nvSpPr>
        <p:spPr>
          <a:xfrm>
            <a:off x="144016" y="6381328"/>
            <a:ext cx="4067944" cy="338554"/>
          </a:xfrm>
          <a:prstGeom prst="rect">
            <a:avLst/>
          </a:prstGeom>
          <a:noFill/>
        </p:spPr>
        <p:txBody>
          <a:bodyPr wrap="square" rtlCol="0">
            <a:spAutoFit/>
          </a:bodyPr>
          <a:lstStyle/>
          <a:p>
            <a:r>
              <a:rPr lang="es-ES" sz="1600" b="1" dirty="0"/>
              <a:t>Jornada sobre Solvencia II y XBRL</a:t>
            </a:r>
            <a:endParaRPr lang="es-ES" sz="1600" dirty="0">
              <a:solidFill>
                <a:schemeClr val="tx1">
                  <a:lumMod val="75000"/>
                  <a:lumOff val="2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nvSpPr>
        <p:spPr bwMode="auto">
          <a:xfrm>
            <a:off x="442656" y="1008833"/>
            <a:ext cx="8520113" cy="573087"/>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1pPr>
            <a:lvl2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2pPr>
            <a:lvl3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3pPr>
            <a:lvl4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4pPr>
            <a:lvl5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5pPr>
            <a:lvl6pPr marL="457200" algn="l" rtl="0" eaLnBrk="0" fontAlgn="base" hangingPunct="0">
              <a:spcBef>
                <a:spcPct val="0"/>
              </a:spcBef>
              <a:spcAft>
                <a:spcPct val="0"/>
              </a:spcAft>
              <a:defRPr sz="3200" b="1">
                <a:solidFill>
                  <a:schemeClr val="tx1"/>
                </a:solidFill>
                <a:latin typeface="Tahoma" pitchFamily="34" charset="0"/>
              </a:defRPr>
            </a:lvl6pPr>
            <a:lvl7pPr marL="914400" algn="l" rtl="0" eaLnBrk="0" fontAlgn="base" hangingPunct="0">
              <a:spcBef>
                <a:spcPct val="0"/>
              </a:spcBef>
              <a:spcAft>
                <a:spcPct val="0"/>
              </a:spcAft>
              <a:defRPr sz="3200" b="1">
                <a:solidFill>
                  <a:schemeClr val="tx1"/>
                </a:solidFill>
                <a:latin typeface="Tahoma" pitchFamily="34" charset="0"/>
              </a:defRPr>
            </a:lvl7pPr>
            <a:lvl8pPr marL="1371600" algn="l" rtl="0" eaLnBrk="0" fontAlgn="base" hangingPunct="0">
              <a:spcBef>
                <a:spcPct val="0"/>
              </a:spcBef>
              <a:spcAft>
                <a:spcPct val="0"/>
              </a:spcAft>
              <a:defRPr sz="3200" b="1">
                <a:solidFill>
                  <a:schemeClr val="tx1"/>
                </a:solidFill>
                <a:latin typeface="Tahoma" pitchFamily="34" charset="0"/>
              </a:defRPr>
            </a:lvl8pPr>
            <a:lvl9pPr marL="1828800" algn="l" rtl="0" eaLnBrk="0" fontAlgn="base" hangingPunct="0">
              <a:spcBef>
                <a:spcPct val="0"/>
              </a:spcBef>
              <a:spcAft>
                <a:spcPct val="0"/>
              </a:spcAft>
              <a:defRPr sz="3200" b="1">
                <a:solidFill>
                  <a:schemeClr val="tx1"/>
                </a:solidFill>
                <a:latin typeface="Tahoma" pitchFamily="34" charset="0"/>
              </a:defRPr>
            </a:lvl9pPr>
          </a:lstStyle>
          <a:p>
            <a:r>
              <a:rPr lang="es-ES" sz="1600" dirty="0" smtClean="0"/>
              <a:t>Solvencia II. </a:t>
            </a:r>
            <a:r>
              <a:rPr lang="es-ES" sz="1600" b="0" dirty="0"/>
              <a:t> </a:t>
            </a:r>
            <a:r>
              <a:rPr lang="es-ES" sz="1200" dirty="0" smtClean="0"/>
              <a:t>Directiva </a:t>
            </a:r>
            <a:r>
              <a:rPr lang="es-ES" sz="1200" dirty="0"/>
              <a:t>2009/138/CE del Parlamento Europeo y del Consejo, de 25 de noviembre de 2009, sobre el seguro de vida, el acceso a la actividad de seguro y de reaseguro y su ejercicio</a:t>
            </a:r>
          </a:p>
        </p:txBody>
      </p:sp>
      <p:sp>
        <p:nvSpPr>
          <p:cNvPr id="5" name="3 Triángulo isósceles"/>
          <p:cNvSpPr/>
          <p:nvPr/>
        </p:nvSpPr>
        <p:spPr bwMode="auto">
          <a:xfrm>
            <a:off x="1320130" y="1535782"/>
            <a:ext cx="5772150" cy="1771650"/>
          </a:xfrm>
          <a:prstGeom prst="triangle">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endParaRPr lang="es-ES"/>
          </a:p>
        </p:txBody>
      </p:sp>
      <p:sp>
        <p:nvSpPr>
          <p:cNvPr id="6" name="4 Rectángulo"/>
          <p:cNvSpPr/>
          <p:nvPr/>
        </p:nvSpPr>
        <p:spPr bwMode="auto">
          <a:xfrm>
            <a:off x="1369739" y="3402682"/>
            <a:ext cx="1628775" cy="2362200"/>
          </a:xfrm>
          <a:prstGeom prst="rect">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marL="0" marR="0" indent="0" algn="l" defTabSz="914400" rtl="0" eaLnBrk="0" fontAlgn="base" latinLnBrk="0" hangingPunct="0">
              <a:lnSpc>
                <a:spcPct val="80000"/>
              </a:lnSpc>
              <a:spcBef>
                <a:spcPct val="0"/>
              </a:spcBef>
              <a:spcAft>
                <a:spcPct val="0"/>
              </a:spcAft>
              <a:buClrTx/>
              <a:buSzTx/>
              <a:buFontTx/>
              <a:buNone/>
              <a:tabLst/>
            </a:pPr>
            <a:endParaRPr kumimoji="0" lang="es-ES" sz="3200" b="1" i="0" u="none" strike="noStrike" cap="none" normalizeH="0" baseline="0" smtClean="0">
              <a:ln>
                <a:noFill/>
              </a:ln>
              <a:solidFill>
                <a:schemeClr val="tx1"/>
              </a:solidFill>
              <a:effectLst/>
              <a:latin typeface="Arial" charset="0"/>
            </a:endParaRPr>
          </a:p>
        </p:txBody>
      </p:sp>
      <p:sp>
        <p:nvSpPr>
          <p:cNvPr id="7" name="5 Rectángulo"/>
          <p:cNvSpPr/>
          <p:nvPr/>
        </p:nvSpPr>
        <p:spPr bwMode="auto">
          <a:xfrm>
            <a:off x="3427139" y="3421732"/>
            <a:ext cx="1628775" cy="2362200"/>
          </a:xfrm>
          <a:prstGeom prst="rect">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endParaRPr lang="es-ES"/>
          </a:p>
        </p:txBody>
      </p:sp>
      <p:sp>
        <p:nvSpPr>
          <p:cNvPr id="8" name="6 Rectángulo"/>
          <p:cNvSpPr/>
          <p:nvPr/>
        </p:nvSpPr>
        <p:spPr bwMode="auto">
          <a:xfrm>
            <a:off x="5436914" y="3440782"/>
            <a:ext cx="1628775" cy="2362200"/>
          </a:xfrm>
          <a:prstGeom prst="rect">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marL="0" marR="0" indent="0" defTabSz="914400" latinLnBrk="0">
              <a:buClrTx/>
              <a:buSzTx/>
              <a:buFontTx/>
              <a:buNone/>
              <a:tabLst/>
            </a:pPr>
            <a:endParaRPr lang="es-ES"/>
          </a:p>
        </p:txBody>
      </p:sp>
      <p:sp>
        <p:nvSpPr>
          <p:cNvPr id="9" name="8 CuadroTexto"/>
          <p:cNvSpPr txBox="1"/>
          <p:nvPr/>
        </p:nvSpPr>
        <p:spPr>
          <a:xfrm>
            <a:off x="2996555" y="2564482"/>
            <a:ext cx="2295525" cy="437043"/>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2800" dirty="0" smtClean="0"/>
              <a:t>Solvencia II</a:t>
            </a:r>
            <a:endParaRPr lang="es-ES" sz="2800" dirty="0"/>
          </a:p>
        </p:txBody>
      </p:sp>
      <p:sp>
        <p:nvSpPr>
          <p:cNvPr id="10" name="9 CuadroTexto"/>
          <p:cNvSpPr txBox="1"/>
          <p:nvPr/>
        </p:nvSpPr>
        <p:spPr>
          <a:xfrm>
            <a:off x="1379265" y="3469357"/>
            <a:ext cx="1552574" cy="535531"/>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algn="ctr"/>
            <a:r>
              <a:rPr lang="es-ES" sz="1200" dirty="0" smtClean="0"/>
              <a:t>Requisitos Cuantitativos</a:t>
            </a:r>
          </a:p>
          <a:p>
            <a:pPr algn="ctr"/>
            <a:r>
              <a:rPr lang="es-ES" sz="1200" dirty="0" smtClean="0"/>
              <a:t>(Implementación)</a:t>
            </a:r>
            <a:endParaRPr lang="es-ES" sz="1200" dirty="0"/>
          </a:p>
        </p:txBody>
      </p:sp>
      <p:sp>
        <p:nvSpPr>
          <p:cNvPr id="11" name="11 CuadroTexto"/>
          <p:cNvSpPr txBox="1"/>
          <p:nvPr/>
        </p:nvSpPr>
        <p:spPr>
          <a:xfrm>
            <a:off x="3550964" y="3516982"/>
            <a:ext cx="1390650" cy="535531"/>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algn="ctr"/>
            <a:r>
              <a:rPr lang="es-ES" sz="1200" dirty="0" smtClean="0"/>
              <a:t>Requisitos Cualitativos (Control)</a:t>
            </a:r>
            <a:endParaRPr lang="es-ES" sz="1200" dirty="0"/>
          </a:p>
        </p:txBody>
      </p:sp>
      <p:sp>
        <p:nvSpPr>
          <p:cNvPr id="12" name="12 CuadroTexto"/>
          <p:cNvSpPr txBox="1"/>
          <p:nvPr/>
        </p:nvSpPr>
        <p:spPr>
          <a:xfrm>
            <a:off x="5608364" y="3536032"/>
            <a:ext cx="1390650" cy="535531"/>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algn="ctr"/>
            <a:r>
              <a:rPr lang="es-ES" sz="1200" dirty="0" smtClean="0"/>
              <a:t>Disciplina de Mercado</a:t>
            </a:r>
          </a:p>
          <a:p>
            <a:pPr algn="ctr"/>
            <a:r>
              <a:rPr lang="es-ES" sz="1200" dirty="0" smtClean="0"/>
              <a:t>(Transparencia)</a:t>
            </a:r>
            <a:endParaRPr lang="es-ES" sz="1200" dirty="0"/>
          </a:p>
        </p:txBody>
      </p:sp>
      <p:sp>
        <p:nvSpPr>
          <p:cNvPr id="13" name="13 Rectángulo redondeado"/>
          <p:cNvSpPr/>
          <p:nvPr/>
        </p:nvSpPr>
        <p:spPr bwMode="auto">
          <a:xfrm>
            <a:off x="1331640" y="5907757"/>
            <a:ext cx="1685924" cy="485775"/>
          </a:xfrm>
          <a:prstGeom prst="roundRect">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endParaRPr lang="es-ES"/>
          </a:p>
        </p:txBody>
      </p:sp>
      <p:sp>
        <p:nvSpPr>
          <p:cNvPr id="14" name="14 Rectángulo redondeado"/>
          <p:cNvSpPr/>
          <p:nvPr/>
        </p:nvSpPr>
        <p:spPr bwMode="auto">
          <a:xfrm>
            <a:off x="3484289" y="5926807"/>
            <a:ext cx="1581149" cy="485775"/>
          </a:xfrm>
          <a:prstGeom prst="roundRect">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marL="0" marR="0" indent="0" defTabSz="914400" latinLnBrk="0">
              <a:buClrTx/>
              <a:buSzTx/>
              <a:buFontTx/>
              <a:buNone/>
              <a:tabLst/>
            </a:pPr>
            <a:endParaRPr lang="es-ES"/>
          </a:p>
        </p:txBody>
      </p:sp>
      <p:sp>
        <p:nvSpPr>
          <p:cNvPr id="15" name="15 Rectángulo redondeado"/>
          <p:cNvSpPr/>
          <p:nvPr/>
        </p:nvSpPr>
        <p:spPr bwMode="auto">
          <a:xfrm>
            <a:off x="5465489" y="5926807"/>
            <a:ext cx="1581149" cy="485775"/>
          </a:xfrm>
          <a:prstGeom prst="roundRect">
            <a:avLst/>
          </a:prstGeom>
          <a:solidFill>
            <a:srgbClr val="FFCC66"/>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endParaRPr lang="es-ES"/>
          </a:p>
        </p:txBody>
      </p:sp>
      <p:sp>
        <p:nvSpPr>
          <p:cNvPr id="16" name="16 CuadroTexto"/>
          <p:cNvSpPr txBox="1"/>
          <p:nvPr/>
        </p:nvSpPr>
        <p:spPr>
          <a:xfrm>
            <a:off x="1598339" y="6031582"/>
            <a:ext cx="1285875" cy="240066"/>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200" dirty="0" smtClean="0"/>
              <a:t>Primer Pilar</a:t>
            </a:r>
            <a:endParaRPr lang="es-ES" sz="1200" dirty="0"/>
          </a:p>
        </p:txBody>
      </p:sp>
      <p:sp>
        <p:nvSpPr>
          <p:cNvPr id="17" name="17 CuadroTexto"/>
          <p:cNvSpPr txBox="1"/>
          <p:nvPr/>
        </p:nvSpPr>
        <p:spPr>
          <a:xfrm>
            <a:off x="3646214" y="6022057"/>
            <a:ext cx="1285875" cy="240066"/>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200" dirty="0" smtClean="0"/>
              <a:t>Segundo Pilar</a:t>
            </a:r>
            <a:endParaRPr lang="es-ES" sz="1200" dirty="0"/>
          </a:p>
        </p:txBody>
      </p:sp>
      <p:sp>
        <p:nvSpPr>
          <p:cNvPr id="18" name="18 CuadroTexto"/>
          <p:cNvSpPr txBox="1"/>
          <p:nvPr/>
        </p:nvSpPr>
        <p:spPr>
          <a:xfrm>
            <a:off x="5684564" y="6041107"/>
            <a:ext cx="1285875" cy="240066"/>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200" dirty="0" smtClean="0"/>
              <a:t>Tercer Pilar</a:t>
            </a:r>
            <a:endParaRPr lang="es-ES" sz="1200" dirty="0"/>
          </a:p>
        </p:txBody>
      </p:sp>
      <p:sp>
        <p:nvSpPr>
          <p:cNvPr id="19" name="19 CuadroTexto"/>
          <p:cNvSpPr txBox="1"/>
          <p:nvPr/>
        </p:nvSpPr>
        <p:spPr>
          <a:xfrm>
            <a:off x="1407840" y="4059907"/>
            <a:ext cx="1581150" cy="1360372"/>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pPr>
              <a:lnSpc>
                <a:spcPct val="100000"/>
              </a:lnSpc>
            </a:pPr>
            <a:r>
              <a:rPr lang="es-ES" sz="1000" dirty="0" smtClean="0"/>
              <a:t>Requerimientos de Capital.</a:t>
            </a:r>
          </a:p>
          <a:p>
            <a:pPr>
              <a:lnSpc>
                <a:spcPct val="100000"/>
              </a:lnSpc>
            </a:pPr>
            <a:endParaRPr lang="es-ES" sz="900" dirty="0" smtClean="0"/>
          </a:p>
          <a:p>
            <a:pPr>
              <a:lnSpc>
                <a:spcPct val="100000"/>
              </a:lnSpc>
              <a:buFont typeface="Wingdings" pitchFamily="2" charset="2"/>
              <a:buChar char="ü"/>
            </a:pPr>
            <a:r>
              <a:rPr lang="es-ES" sz="900" b="0" dirty="0" smtClean="0"/>
              <a:t>Requerimientos de Capital de Solvencia (SCR)</a:t>
            </a:r>
          </a:p>
          <a:p>
            <a:pPr>
              <a:lnSpc>
                <a:spcPct val="100000"/>
              </a:lnSpc>
              <a:buFont typeface="Wingdings" pitchFamily="2" charset="2"/>
              <a:buChar char="ü"/>
            </a:pPr>
            <a:endParaRPr lang="es-ES" sz="900" dirty="0" smtClean="0"/>
          </a:p>
          <a:p>
            <a:pPr>
              <a:lnSpc>
                <a:spcPct val="100000"/>
              </a:lnSpc>
              <a:buFont typeface="Wingdings" pitchFamily="2" charset="2"/>
              <a:buChar char="ü"/>
            </a:pPr>
            <a:r>
              <a:rPr lang="es-ES" sz="900" b="0" dirty="0" smtClean="0"/>
              <a:t>Requerimientos Mínimos de Capital (MCR)</a:t>
            </a:r>
          </a:p>
          <a:p>
            <a:endParaRPr lang="es-ES" sz="1050" dirty="0"/>
          </a:p>
        </p:txBody>
      </p:sp>
      <p:sp>
        <p:nvSpPr>
          <p:cNvPr id="20" name="20 CuadroTexto"/>
          <p:cNvSpPr txBox="1"/>
          <p:nvPr/>
        </p:nvSpPr>
        <p:spPr>
          <a:xfrm>
            <a:off x="3512864" y="4155157"/>
            <a:ext cx="1419225" cy="338554"/>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000" b="0" dirty="0" smtClean="0"/>
              <a:t>Control Interno y Gestión del riesgo </a:t>
            </a:r>
            <a:endParaRPr lang="es-ES" sz="1000" b="0" dirty="0"/>
          </a:p>
        </p:txBody>
      </p:sp>
      <p:sp>
        <p:nvSpPr>
          <p:cNvPr id="21" name="21 CuadroTexto"/>
          <p:cNvSpPr txBox="1"/>
          <p:nvPr/>
        </p:nvSpPr>
        <p:spPr>
          <a:xfrm>
            <a:off x="3465239" y="4650457"/>
            <a:ext cx="1571625" cy="215444"/>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000" b="0" dirty="0" smtClean="0"/>
              <a:t>Actividad Supervisora</a:t>
            </a:r>
            <a:endParaRPr lang="es-ES" sz="1000" b="0" dirty="0"/>
          </a:p>
        </p:txBody>
      </p:sp>
      <p:sp>
        <p:nvSpPr>
          <p:cNvPr id="22" name="22 CuadroTexto"/>
          <p:cNvSpPr txBox="1"/>
          <p:nvPr/>
        </p:nvSpPr>
        <p:spPr>
          <a:xfrm>
            <a:off x="5570264" y="4202782"/>
            <a:ext cx="1419225" cy="215444"/>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000" b="0" dirty="0" smtClean="0"/>
              <a:t>Público</a:t>
            </a:r>
            <a:endParaRPr lang="es-ES" sz="1000" b="0" dirty="0"/>
          </a:p>
        </p:txBody>
      </p:sp>
      <p:sp>
        <p:nvSpPr>
          <p:cNvPr id="23" name="23 CuadroTexto"/>
          <p:cNvSpPr txBox="1"/>
          <p:nvPr/>
        </p:nvSpPr>
        <p:spPr>
          <a:xfrm>
            <a:off x="5532164" y="4602832"/>
            <a:ext cx="1419225" cy="215444"/>
          </a:xfrm>
          <a:prstGeom prst="rect">
            <a:avLst/>
          </a:prstGeom>
          <a:noFill/>
        </p:spPr>
        <p:txBody>
          <a:bodyPr wrap="square" rtlCol="0">
            <a:spAutoFit/>
          </a:bodyPr>
          <a:lstStyle>
            <a:defPPr>
              <a:defRPr lang="en-US"/>
            </a:defPPr>
            <a:lvl1pPr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1pPr>
            <a:lvl2pPr marL="4572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2pPr>
            <a:lvl3pPr marL="9144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3pPr>
            <a:lvl4pPr marL="13716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4pPr>
            <a:lvl5pPr marL="1828800" algn="l" rtl="0" eaLnBrk="0" fontAlgn="base" hangingPunct="0">
              <a:lnSpc>
                <a:spcPct val="80000"/>
              </a:lnSpc>
              <a:spcBef>
                <a:spcPct val="0"/>
              </a:spcBef>
              <a:spcAft>
                <a:spcPct val="0"/>
              </a:spcAft>
              <a:defRPr sz="3200" b="1" kern="1200">
                <a:solidFill>
                  <a:schemeClr val="tx1"/>
                </a:solidFill>
                <a:latin typeface="Arial" charset="0"/>
                <a:ea typeface="ＭＳ Ｐゴシック" pitchFamily="34" charset="-128"/>
                <a:cs typeface="+mn-cs"/>
              </a:defRPr>
            </a:lvl5pPr>
            <a:lvl6pPr marL="2286000" algn="l" defTabSz="914400" rtl="0" eaLnBrk="1" latinLnBrk="0" hangingPunct="1">
              <a:defRPr sz="3200" b="1" kern="1200">
                <a:solidFill>
                  <a:schemeClr val="tx1"/>
                </a:solidFill>
                <a:latin typeface="Arial" charset="0"/>
                <a:ea typeface="ＭＳ Ｐゴシック" pitchFamily="34" charset="-128"/>
                <a:cs typeface="+mn-cs"/>
              </a:defRPr>
            </a:lvl6pPr>
            <a:lvl7pPr marL="2743200" algn="l" defTabSz="914400" rtl="0" eaLnBrk="1" latinLnBrk="0" hangingPunct="1">
              <a:defRPr sz="3200" b="1" kern="1200">
                <a:solidFill>
                  <a:schemeClr val="tx1"/>
                </a:solidFill>
                <a:latin typeface="Arial" charset="0"/>
                <a:ea typeface="ＭＳ Ｐゴシック" pitchFamily="34" charset="-128"/>
                <a:cs typeface="+mn-cs"/>
              </a:defRPr>
            </a:lvl7pPr>
            <a:lvl8pPr marL="3200400" algn="l" defTabSz="914400" rtl="0" eaLnBrk="1" latinLnBrk="0" hangingPunct="1">
              <a:defRPr sz="3200" b="1" kern="1200">
                <a:solidFill>
                  <a:schemeClr val="tx1"/>
                </a:solidFill>
                <a:latin typeface="Arial" charset="0"/>
                <a:ea typeface="ＭＳ Ｐゴシック" pitchFamily="34" charset="-128"/>
                <a:cs typeface="+mn-cs"/>
              </a:defRPr>
            </a:lvl8pPr>
            <a:lvl9pPr marL="3657600" algn="l" defTabSz="914400" rtl="0" eaLnBrk="1" latinLnBrk="0" hangingPunct="1">
              <a:defRPr sz="3200" b="1" kern="1200">
                <a:solidFill>
                  <a:schemeClr val="tx1"/>
                </a:solidFill>
                <a:latin typeface="Arial" charset="0"/>
                <a:ea typeface="ＭＳ Ｐゴシック" pitchFamily="34" charset="-128"/>
                <a:cs typeface="+mn-cs"/>
              </a:defRPr>
            </a:lvl9pPr>
          </a:lstStyle>
          <a:p>
            <a:r>
              <a:rPr lang="es-ES" sz="1000" b="0" dirty="0"/>
              <a:t> </a:t>
            </a:r>
            <a:r>
              <a:rPr lang="es-ES" sz="1000" b="0" dirty="0" smtClean="0"/>
              <a:t> Al supervisor</a:t>
            </a:r>
            <a:endParaRPr lang="es-ES" sz="1000" b="0" dirty="0"/>
          </a:p>
        </p:txBody>
      </p:sp>
    </p:spTree>
    <p:extLst>
      <p:ext uri="{BB962C8B-B14F-4D97-AF65-F5344CB8AC3E}">
        <p14:creationId xmlns:p14="http://schemas.microsoft.com/office/powerpoint/2010/main" val="168622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nvSpPr>
        <p:spPr bwMode="auto">
          <a:xfrm>
            <a:off x="414664" y="1340768"/>
            <a:ext cx="8520113" cy="573087"/>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1pPr>
            <a:lvl2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2pPr>
            <a:lvl3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3pPr>
            <a:lvl4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4pPr>
            <a:lvl5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5pPr>
            <a:lvl6pPr marL="457200" algn="l" rtl="0" eaLnBrk="0" fontAlgn="base" hangingPunct="0">
              <a:spcBef>
                <a:spcPct val="0"/>
              </a:spcBef>
              <a:spcAft>
                <a:spcPct val="0"/>
              </a:spcAft>
              <a:defRPr sz="3200" b="1">
                <a:solidFill>
                  <a:schemeClr val="tx1"/>
                </a:solidFill>
                <a:latin typeface="Tahoma" pitchFamily="34" charset="0"/>
              </a:defRPr>
            </a:lvl6pPr>
            <a:lvl7pPr marL="914400" algn="l" rtl="0" eaLnBrk="0" fontAlgn="base" hangingPunct="0">
              <a:spcBef>
                <a:spcPct val="0"/>
              </a:spcBef>
              <a:spcAft>
                <a:spcPct val="0"/>
              </a:spcAft>
              <a:defRPr sz="3200" b="1">
                <a:solidFill>
                  <a:schemeClr val="tx1"/>
                </a:solidFill>
                <a:latin typeface="Tahoma" pitchFamily="34" charset="0"/>
              </a:defRPr>
            </a:lvl7pPr>
            <a:lvl8pPr marL="1371600" algn="l" rtl="0" eaLnBrk="0" fontAlgn="base" hangingPunct="0">
              <a:spcBef>
                <a:spcPct val="0"/>
              </a:spcBef>
              <a:spcAft>
                <a:spcPct val="0"/>
              </a:spcAft>
              <a:defRPr sz="3200" b="1">
                <a:solidFill>
                  <a:schemeClr val="tx1"/>
                </a:solidFill>
                <a:latin typeface="Tahoma" pitchFamily="34" charset="0"/>
              </a:defRPr>
            </a:lvl8pPr>
            <a:lvl9pPr marL="1828800" algn="l" rtl="0" eaLnBrk="0" fontAlgn="base" hangingPunct="0">
              <a:spcBef>
                <a:spcPct val="0"/>
              </a:spcBef>
              <a:spcAft>
                <a:spcPct val="0"/>
              </a:spcAft>
              <a:defRPr sz="3200" b="1">
                <a:solidFill>
                  <a:schemeClr val="tx1"/>
                </a:solidFill>
                <a:latin typeface="Tahoma" pitchFamily="34" charset="0"/>
              </a:defRPr>
            </a:lvl9pPr>
          </a:lstStyle>
          <a:p>
            <a:r>
              <a:rPr lang="es-ES" dirty="0" smtClean="0"/>
              <a:t>Solvencia II  Fase Preparatoria.   Directrices </a:t>
            </a:r>
            <a:r>
              <a:rPr lang="es-ES" b="0" dirty="0" smtClean="0"/>
              <a:t> </a:t>
            </a:r>
            <a:endParaRPr lang="es-ES" sz="1600" b="0" dirty="0"/>
          </a:p>
          <a:p>
            <a:r>
              <a:rPr lang="es-ES" sz="1600" b="0" dirty="0"/>
              <a:t> 1 de enero de 2014 </a:t>
            </a:r>
            <a:r>
              <a:rPr lang="es-ES" sz="1600" b="0" dirty="0" smtClean="0"/>
              <a:t>  ---- </a:t>
            </a:r>
            <a:r>
              <a:rPr lang="es-ES" sz="1600" b="0" dirty="0"/>
              <a:t> </a:t>
            </a:r>
            <a:r>
              <a:rPr lang="es-ES" sz="1600" b="0" dirty="0" smtClean="0"/>
              <a:t>1 </a:t>
            </a:r>
            <a:r>
              <a:rPr lang="es-ES" sz="1600" b="0" dirty="0"/>
              <a:t>de enero de 2016 </a:t>
            </a:r>
            <a:endParaRPr lang="es-ES" sz="1600" dirty="0"/>
          </a:p>
        </p:txBody>
      </p:sp>
      <p:sp>
        <p:nvSpPr>
          <p:cNvPr id="5" name="1 Título"/>
          <p:cNvSpPr>
            <a:spLocks noGrp="1"/>
          </p:cNvSpPr>
          <p:nvPr/>
        </p:nvSpPr>
        <p:spPr bwMode="auto">
          <a:xfrm>
            <a:off x="414664" y="3573016"/>
            <a:ext cx="8520113" cy="1199008"/>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1pPr>
            <a:lvl2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2pPr>
            <a:lvl3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3pPr>
            <a:lvl4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4pPr>
            <a:lvl5pPr algn="l" rtl="0" eaLnBrk="0" fontAlgn="base" hangingPunct="0">
              <a:spcBef>
                <a:spcPct val="0"/>
              </a:spcBef>
              <a:spcAft>
                <a:spcPct val="0"/>
              </a:spcAft>
              <a:defRPr sz="2000" b="1">
                <a:solidFill>
                  <a:schemeClr val="tx1"/>
                </a:solidFill>
                <a:latin typeface="Arial" charset="0"/>
                <a:ea typeface="ＭＳ Ｐゴシック" charset="0"/>
                <a:cs typeface="ＭＳ Ｐゴシック" charset="0"/>
              </a:defRPr>
            </a:lvl5pPr>
            <a:lvl6pPr marL="457200" algn="l" rtl="0" eaLnBrk="0" fontAlgn="base" hangingPunct="0">
              <a:spcBef>
                <a:spcPct val="0"/>
              </a:spcBef>
              <a:spcAft>
                <a:spcPct val="0"/>
              </a:spcAft>
              <a:defRPr sz="3200" b="1">
                <a:solidFill>
                  <a:schemeClr val="tx1"/>
                </a:solidFill>
                <a:latin typeface="Tahoma" pitchFamily="34" charset="0"/>
              </a:defRPr>
            </a:lvl6pPr>
            <a:lvl7pPr marL="914400" algn="l" rtl="0" eaLnBrk="0" fontAlgn="base" hangingPunct="0">
              <a:spcBef>
                <a:spcPct val="0"/>
              </a:spcBef>
              <a:spcAft>
                <a:spcPct val="0"/>
              </a:spcAft>
              <a:defRPr sz="3200" b="1">
                <a:solidFill>
                  <a:schemeClr val="tx1"/>
                </a:solidFill>
                <a:latin typeface="Tahoma" pitchFamily="34" charset="0"/>
              </a:defRPr>
            </a:lvl7pPr>
            <a:lvl8pPr marL="1371600" algn="l" rtl="0" eaLnBrk="0" fontAlgn="base" hangingPunct="0">
              <a:spcBef>
                <a:spcPct val="0"/>
              </a:spcBef>
              <a:spcAft>
                <a:spcPct val="0"/>
              </a:spcAft>
              <a:defRPr sz="3200" b="1">
                <a:solidFill>
                  <a:schemeClr val="tx1"/>
                </a:solidFill>
                <a:latin typeface="Tahoma" pitchFamily="34" charset="0"/>
              </a:defRPr>
            </a:lvl8pPr>
            <a:lvl9pPr marL="1828800" algn="l" rtl="0" eaLnBrk="0" fontAlgn="base" hangingPunct="0">
              <a:spcBef>
                <a:spcPct val="0"/>
              </a:spcBef>
              <a:spcAft>
                <a:spcPct val="0"/>
              </a:spcAft>
              <a:defRPr sz="3200" b="1">
                <a:solidFill>
                  <a:schemeClr val="tx1"/>
                </a:solidFill>
                <a:latin typeface="Tahoma" pitchFamily="34" charset="0"/>
              </a:defRPr>
            </a:lvl9pPr>
          </a:lstStyle>
          <a:p>
            <a:endParaRPr lang="es-ES" sz="1600" b="0" dirty="0"/>
          </a:p>
          <a:p>
            <a:r>
              <a:rPr lang="es-ES" sz="1600" b="0" dirty="0"/>
              <a:t> </a:t>
            </a:r>
            <a:r>
              <a:rPr lang="es-ES" sz="1600" b="0" i="1" dirty="0"/>
              <a:t>Orden ECC/730/2014, de 29 de abril </a:t>
            </a:r>
            <a:endParaRPr lang="es-ES" sz="1600" b="0" i="1" dirty="0" smtClean="0"/>
          </a:p>
          <a:p>
            <a:pPr marL="171450" indent="-171450">
              <a:buFont typeface="Arial" panose="020B0604020202020204" pitchFamily="34" charset="0"/>
              <a:buChar char="•"/>
            </a:pPr>
            <a:r>
              <a:rPr lang="es-ES" sz="1200" b="0" dirty="0" smtClean="0"/>
              <a:t>31 </a:t>
            </a:r>
            <a:r>
              <a:rPr lang="es-ES" sz="1200" b="0" dirty="0"/>
              <a:t>de julio de 2014 </a:t>
            </a:r>
            <a:r>
              <a:rPr lang="es-ES" sz="1200" b="0" dirty="0" smtClean="0"/>
              <a:t>  calendario</a:t>
            </a:r>
          </a:p>
          <a:p>
            <a:pPr marL="171450" indent="-171450">
              <a:buFont typeface="Arial" panose="020B0604020202020204" pitchFamily="34" charset="0"/>
              <a:buChar char="•"/>
            </a:pPr>
            <a:r>
              <a:rPr lang="es-ES" sz="1200" b="0" dirty="0" smtClean="0"/>
              <a:t>Solicitud previa de Modelos Internos.</a:t>
            </a:r>
          </a:p>
          <a:p>
            <a:pPr marL="171450" indent="-171450">
              <a:buFont typeface="Arial" panose="020B0604020202020204" pitchFamily="34" charset="0"/>
              <a:buChar char="•"/>
            </a:pPr>
            <a:r>
              <a:rPr lang="es-ES" sz="1200" b="0" dirty="0" smtClean="0"/>
              <a:t>Grado cumplimiento 30/01/2015</a:t>
            </a:r>
          </a:p>
          <a:p>
            <a:r>
              <a:rPr lang="es-ES" sz="1200" b="0" dirty="0" smtClean="0"/>
              <a:t>	                30/01/2016</a:t>
            </a:r>
          </a:p>
          <a:p>
            <a:pPr marL="171450" indent="-171450">
              <a:buFont typeface="Arial" panose="020B0604020202020204" pitchFamily="34" charset="0"/>
              <a:buChar char="•"/>
            </a:pPr>
            <a:r>
              <a:rPr lang="es-ES" sz="1200" b="0" dirty="0" smtClean="0"/>
              <a:t>Informe </a:t>
            </a:r>
            <a:r>
              <a:rPr lang="es-ES" sz="1200" b="0" dirty="0"/>
              <a:t>de supervisión de la evaluación interna prospectiva de los riesgos dentro de las dos semanas </a:t>
            </a:r>
            <a:r>
              <a:rPr lang="es-ES" sz="1200" b="0" dirty="0" smtClean="0"/>
              <a:t>siguientes </a:t>
            </a:r>
            <a:r>
              <a:rPr lang="es-ES" sz="1200" b="0" dirty="0"/>
              <a:t>a su revisión y aprobación por parte de su órgano de administración </a:t>
            </a:r>
            <a:endParaRPr lang="es-ES" sz="1200" b="0" dirty="0" smtClean="0"/>
          </a:p>
          <a:p>
            <a:pPr marL="171450" indent="-171450">
              <a:buFont typeface="Arial" panose="020B0604020202020204" pitchFamily="34" charset="0"/>
              <a:buChar char="•"/>
            </a:pPr>
            <a:r>
              <a:rPr lang="es-ES" sz="1200" b="0" dirty="0"/>
              <a:t>80% de la cuota de mercado nacional </a:t>
            </a:r>
            <a:r>
              <a:rPr lang="es-ES" sz="1200" b="0" dirty="0" smtClean="0"/>
              <a:t>-&gt; </a:t>
            </a:r>
            <a:r>
              <a:rPr lang="es-ES" sz="1200" b="0" dirty="0"/>
              <a:t>3 de junio de 2015 </a:t>
            </a:r>
            <a:r>
              <a:rPr lang="es-ES" sz="1200" b="0" dirty="0" smtClean="0"/>
              <a:t> </a:t>
            </a:r>
            <a:r>
              <a:rPr lang="es-ES" sz="1200" b="0" dirty="0"/>
              <a:t>información cuantitativa y cualitativa </a:t>
            </a:r>
            <a:endParaRPr lang="es-ES" sz="1200" b="0" dirty="0" smtClean="0"/>
          </a:p>
          <a:p>
            <a:pPr marL="171450" indent="-171450">
              <a:buFont typeface="Arial" panose="020B0604020202020204" pitchFamily="34" charset="0"/>
              <a:buChar char="•"/>
            </a:pPr>
            <a:r>
              <a:rPr lang="es-ES" sz="1200" b="0" dirty="0"/>
              <a:t>C</a:t>
            </a:r>
            <a:r>
              <a:rPr lang="es-ES" sz="1200" b="0" dirty="0" smtClean="0"/>
              <a:t>oncentren </a:t>
            </a:r>
            <a:r>
              <a:rPr lang="es-ES" sz="1200" b="0" dirty="0"/>
              <a:t>al menos el 50% </a:t>
            </a:r>
            <a:r>
              <a:rPr lang="es-ES" sz="1200" b="0" dirty="0" smtClean="0"/>
              <a:t>-&gt; </a:t>
            </a:r>
            <a:r>
              <a:rPr lang="es-ES" sz="1200" b="0" dirty="0"/>
              <a:t>antes del 25 de noviembre de 2015, información cuantitativa trimestral </a:t>
            </a:r>
            <a:endParaRPr lang="es-ES" sz="1200" b="0" dirty="0" smtClean="0"/>
          </a:p>
          <a:p>
            <a:pPr marL="171450" indent="-171450">
              <a:buFont typeface="Arial" panose="020B0604020202020204" pitchFamily="34" charset="0"/>
              <a:buChar char="•"/>
            </a:pPr>
            <a:r>
              <a:rPr lang="es-ES" sz="1200" b="0" dirty="0"/>
              <a:t>G</a:t>
            </a:r>
            <a:r>
              <a:rPr lang="es-ES" sz="1200" b="0" dirty="0" smtClean="0"/>
              <a:t>rupos </a:t>
            </a:r>
            <a:r>
              <a:rPr lang="es-ES" sz="1200" b="0" dirty="0"/>
              <a:t>de entidades aseguradoras y reaseguradoras </a:t>
            </a:r>
            <a:r>
              <a:rPr lang="es-ES" sz="1200" b="0" dirty="0" smtClean="0"/>
              <a:t>-&gt; </a:t>
            </a:r>
            <a:r>
              <a:rPr lang="es-ES" sz="1200" b="0" dirty="0"/>
              <a:t>15 de julio de </a:t>
            </a:r>
            <a:r>
              <a:rPr lang="es-ES" sz="1200" b="0" dirty="0" smtClean="0"/>
              <a:t>2015</a:t>
            </a:r>
            <a:r>
              <a:rPr lang="es-ES" sz="1200" b="0" dirty="0"/>
              <a:t> </a:t>
            </a:r>
            <a:r>
              <a:rPr lang="es-ES" sz="1200" b="0" dirty="0"/>
              <a:t>cuantitativa y cualitativa anual </a:t>
            </a:r>
            <a:endParaRPr lang="es-ES" sz="1200" b="0" dirty="0" smtClean="0"/>
          </a:p>
          <a:p>
            <a:pPr marL="171450" indent="-171450">
              <a:buFont typeface="Arial" panose="020B0604020202020204" pitchFamily="34" charset="0"/>
              <a:buChar char="•"/>
            </a:pPr>
            <a:r>
              <a:rPr lang="es-ES" sz="1200" b="0" dirty="0"/>
              <a:t>Grupos de entidades aseguradoras y reaseguradoras </a:t>
            </a:r>
            <a:r>
              <a:rPr lang="es-ES" sz="1200" b="0" dirty="0" smtClean="0"/>
              <a:t>-&gt; antes </a:t>
            </a:r>
            <a:r>
              <a:rPr lang="es-ES" sz="1200" b="0" dirty="0"/>
              <a:t>del 7 de enero de 2016 la información cuantitativa trimestral </a:t>
            </a:r>
            <a:endParaRPr lang="es-ES" sz="1200" b="0" dirty="0" smtClean="0"/>
          </a:p>
          <a:p>
            <a:pPr marL="171450" indent="-171450">
              <a:buFont typeface="Arial" panose="020B0604020202020204" pitchFamily="34" charset="0"/>
              <a:buChar char="•"/>
            </a:pPr>
            <a:r>
              <a:rPr lang="es-ES" sz="1200" b="0" dirty="0"/>
              <a:t>La Dirección General de Seguros y Fondos de Pensiones podrá fijar por Resolución el contenido del informe a que se refiere el apartado 3, los plazos, las condiciones y el procedimiento a seguir para el cumplimiento de la obligación fijada en el apartado 4 y el contenido de la información cuantitativa y cualitativa prevista en los apartados 5, 6 y 8.</a:t>
            </a:r>
            <a:endParaRPr lang="es-ES" sz="1200" b="0" dirty="0" smtClean="0"/>
          </a:p>
          <a:p>
            <a:endParaRPr lang="es-ES" sz="1200" b="0" i="1" dirty="0"/>
          </a:p>
          <a:p>
            <a:endParaRPr lang="es-ES" sz="1600" b="0" i="1" dirty="0" smtClean="0"/>
          </a:p>
          <a:p>
            <a:endParaRPr lang="es-ES" sz="1600" b="0" dirty="0"/>
          </a:p>
        </p:txBody>
      </p:sp>
    </p:spTree>
    <p:extLst>
      <p:ext uri="{BB962C8B-B14F-4D97-AF65-F5344CB8AC3E}">
        <p14:creationId xmlns:p14="http://schemas.microsoft.com/office/powerpoint/2010/main" val="2494910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39552" y="1268760"/>
            <a:ext cx="8208912" cy="2800767"/>
          </a:xfrm>
          <a:prstGeom prst="rect">
            <a:avLst/>
          </a:prstGeom>
        </p:spPr>
        <p:txBody>
          <a:bodyPr wrap="square">
            <a:spAutoFit/>
          </a:bodyPr>
          <a:lstStyle/>
          <a:p>
            <a:r>
              <a:rPr lang="es-ES" sz="1600" i="1" dirty="0">
                <a:latin typeface="Arial" charset="0"/>
                <a:ea typeface="ＭＳ Ｐゴシック" charset="0"/>
                <a:cs typeface="ＭＳ Ｐゴシック" charset="0"/>
              </a:rPr>
              <a:t>Resolución de 16 de junio de 2014, de la Dirección General de Seguros y Fondos de Pensiones.</a:t>
            </a:r>
          </a:p>
          <a:p>
            <a:r>
              <a:rPr lang="es-ES" sz="2400" dirty="0"/>
              <a:t> </a:t>
            </a:r>
            <a:r>
              <a:rPr lang="es-ES" sz="1200" dirty="0">
                <a:latin typeface="Arial" charset="0"/>
                <a:ea typeface="ＭＳ Ｐゴシック" charset="0"/>
                <a:cs typeface="ＭＳ Ｐゴシック" charset="0"/>
              </a:rPr>
              <a:t>Esta resolución tiene como finalidad concretar los principios aplicables para facilitar la transición al régimen previsto en Solvencia II en lo relativo al sistema de gobierno, incluido el sistema de gestión de riesgos y la evaluación interna prospectiva de los riesgos; establecer los plazos, condiciones y procedimiento a seguir para la presentación del informe de supervisión de la evaluación interna prospectiva de los riesgos ante la Dirección General de Seguros y Fondos de Pensiones; y dar publicidad a las directrices y recomendaciones publicadas por la Autoridad Europea de Seguros y Pensiones de Jubilación hasta la fecha de esta </a:t>
            </a:r>
            <a:r>
              <a:rPr lang="es-ES" sz="1200" dirty="0" smtClean="0">
                <a:latin typeface="Arial" charset="0"/>
                <a:ea typeface="ＭＳ Ｐゴシック" charset="0"/>
                <a:cs typeface="ＭＳ Ｐゴシック" charset="0"/>
              </a:rPr>
              <a:t>resolución.</a:t>
            </a:r>
          </a:p>
          <a:p>
            <a:endParaRPr lang="es-ES" sz="1200" dirty="0" smtClean="0">
              <a:latin typeface="Arial" charset="0"/>
              <a:ea typeface="ＭＳ Ｐゴシック" charset="0"/>
              <a:cs typeface="ＭＳ Ｐゴシック" charset="0"/>
            </a:endParaRPr>
          </a:p>
          <a:p>
            <a:pPr marL="171450" indent="-171450">
              <a:buFont typeface="Arial" panose="020B0604020202020204" pitchFamily="34" charset="0"/>
              <a:buChar char="•"/>
            </a:pPr>
            <a:r>
              <a:rPr lang="es-ES" sz="1200" dirty="0"/>
              <a:t>Sistema de gobierno</a:t>
            </a:r>
            <a:r>
              <a:rPr lang="es-ES" sz="1200" dirty="0" smtClean="0"/>
              <a:t>: 52 directrices</a:t>
            </a:r>
          </a:p>
          <a:p>
            <a:pPr marL="171450" indent="-171450">
              <a:buFont typeface="Arial" panose="020B0604020202020204" pitchFamily="34" charset="0"/>
              <a:buChar char="•"/>
            </a:pPr>
            <a:r>
              <a:rPr lang="es-ES" sz="1200" dirty="0"/>
              <a:t>Evaluación interna prospectiva de los riesgos </a:t>
            </a:r>
            <a:r>
              <a:rPr lang="es-ES" sz="1200" dirty="0" smtClean="0"/>
              <a:t>: 25 directrices</a:t>
            </a:r>
          </a:p>
          <a:p>
            <a:pPr marL="171450" indent="-171450">
              <a:buFont typeface="Arial" panose="020B0604020202020204" pitchFamily="34" charset="0"/>
              <a:buChar char="•"/>
            </a:pPr>
            <a:r>
              <a:rPr lang="es-ES" sz="1200" dirty="0"/>
              <a:t>Solicitud previa de modelos </a:t>
            </a:r>
            <a:r>
              <a:rPr lang="es-ES" sz="1200" dirty="0" smtClean="0"/>
              <a:t>internos: 70 directrices</a:t>
            </a:r>
          </a:p>
          <a:p>
            <a:pPr marL="171450" indent="-171450">
              <a:buFont typeface="Arial" panose="020B0604020202020204" pitchFamily="34" charset="0"/>
              <a:buChar char="•"/>
            </a:pPr>
            <a:r>
              <a:rPr lang="es-ES" sz="1200" dirty="0"/>
              <a:t>Suministro de información al </a:t>
            </a:r>
            <a:r>
              <a:rPr lang="es-ES" sz="1200" dirty="0" smtClean="0"/>
              <a:t>supervisor: 39 directrices</a:t>
            </a:r>
          </a:p>
        </p:txBody>
      </p:sp>
      <p:sp>
        <p:nvSpPr>
          <p:cNvPr id="5" name="Rectángulo 4"/>
          <p:cNvSpPr/>
          <p:nvPr/>
        </p:nvSpPr>
        <p:spPr>
          <a:xfrm>
            <a:off x="552736" y="4365104"/>
            <a:ext cx="8411752" cy="1815882"/>
          </a:xfrm>
          <a:prstGeom prst="rect">
            <a:avLst/>
          </a:prstGeom>
        </p:spPr>
        <p:txBody>
          <a:bodyPr wrap="square">
            <a:spAutoFit/>
          </a:bodyPr>
          <a:lstStyle/>
          <a:p>
            <a:pPr algn="just"/>
            <a:r>
              <a:rPr lang="es-ES" sz="1600" b="1" dirty="0">
                <a:latin typeface="Verdana,Bold"/>
              </a:rPr>
              <a:t>Directriz 37 – Medios de presentación de la información</a:t>
            </a:r>
          </a:p>
          <a:p>
            <a:pPr algn="just"/>
            <a:r>
              <a:rPr lang="es-ES" sz="1600" dirty="0">
                <a:latin typeface="Verdana" panose="020B0604030504040204" pitchFamily="34" charset="0"/>
              </a:rPr>
              <a:t>1.98. De conformidad con los artículos 35 y 254 de la </a:t>
            </a:r>
            <a:r>
              <a:rPr lang="es-ES" sz="1600" dirty="0" smtClean="0">
                <a:latin typeface="Verdana" panose="020B0604030504040204" pitchFamily="34" charset="0"/>
              </a:rPr>
              <a:t>Directiva Solvencia </a:t>
            </a:r>
            <a:r>
              <a:rPr lang="es-ES" sz="1600" dirty="0">
                <a:latin typeface="Verdana" panose="020B0604030504040204" pitchFamily="34" charset="0"/>
              </a:rPr>
              <a:t>II, las autoridades nacionales competentes deberán </a:t>
            </a:r>
            <a:r>
              <a:rPr lang="es-ES" sz="1600" dirty="0" smtClean="0">
                <a:latin typeface="Verdana" panose="020B0604030504040204" pitchFamily="34" charset="0"/>
              </a:rPr>
              <a:t>velar por </a:t>
            </a:r>
            <a:r>
              <a:rPr lang="es-ES" sz="1600" dirty="0">
                <a:latin typeface="Verdana" panose="020B0604030504040204" pitchFamily="34" charset="0"/>
              </a:rPr>
              <a:t>que la información cuantitativa mencionada en la sección III </a:t>
            </a:r>
            <a:r>
              <a:rPr lang="es-ES" sz="1600" dirty="0" smtClean="0">
                <a:latin typeface="Verdana" panose="020B0604030504040204" pitchFamily="34" charset="0"/>
              </a:rPr>
              <a:t>se facilite </a:t>
            </a:r>
            <a:r>
              <a:rPr lang="es-ES" sz="1600" dirty="0">
                <a:latin typeface="Verdana" panose="020B0604030504040204" pitchFamily="34" charset="0"/>
              </a:rPr>
              <a:t>por medios electrónicos y la información </a:t>
            </a:r>
            <a:r>
              <a:rPr lang="es-ES" sz="1600" dirty="0" smtClean="0">
                <a:latin typeface="Verdana" panose="020B0604030504040204" pitchFamily="34" charset="0"/>
              </a:rPr>
              <a:t>cualitativa mencionada </a:t>
            </a:r>
            <a:r>
              <a:rPr lang="es-ES" sz="1600" dirty="0">
                <a:latin typeface="Verdana" panose="020B0604030504040204" pitchFamily="34" charset="0"/>
              </a:rPr>
              <a:t>en las secciones IV a VI se facilite en un formato </a:t>
            </a:r>
            <a:r>
              <a:rPr lang="es-ES" sz="1600" dirty="0" smtClean="0">
                <a:latin typeface="Verdana" panose="020B0604030504040204" pitchFamily="34" charset="0"/>
              </a:rPr>
              <a:t>legible electrónicamente </a:t>
            </a:r>
            <a:r>
              <a:rPr lang="es-ES" sz="1600" dirty="0">
                <a:latin typeface="Verdana" panose="020B0604030504040204" pitchFamily="34" charset="0"/>
              </a:rPr>
              <a:t>a la autoridad nacional competente pertinente.</a:t>
            </a:r>
            <a:endParaRPr lang="es-ES" sz="1600" dirty="0"/>
          </a:p>
        </p:txBody>
      </p:sp>
    </p:spTree>
    <p:extLst>
      <p:ext uri="{BB962C8B-B14F-4D97-AF65-F5344CB8AC3E}">
        <p14:creationId xmlns:p14="http://schemas.microsoft.com/office/powerpoint/2010/main" val="1660595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ángulo 46"/>
          <p:cNvSpPr/>
          <p:nvPr/>
        </p:nvSpPr>
        <p:spPr>
          <a:xfrm>
            <a:off x="5723956" y="1382347"/>
            <a:ext cx="2756236" cy="507099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s-ES"/>
          </a:p>
        </p:txBody>
      </p:sp>
      <p:sp>
        <p:nvSpPr>
          <p:cNvPr id="45" name="Rectángulo 44"/>
          <p:cNvSpPr/>
          <p:nvPr/>
        </p:nvSpPr>
        <p:spPr>
          <a:xfrm>
            <a:off x="3210943" y="1378979"/>
            <a:ext cx="1823049" cy="5074357"/>
          </a:xfrm>
          <a:prstGeom prst="rect">
            <a:avLst/>
          </a:prstGeom>
          <a:solidFill>
            <a:schemeClr val="accent2">
              <a:lumMod val="60000"/>
              <a:lumOff val="40000"/>
              <a:alpha val="2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42" name="Rectángulo 41"/>
          <p:cNvSpPr/>
          <p:nvPr/>
        </p:nvSpPr>
        <p:spPr>
          <a:xfrm>
            <a:off x="179512" y="1347232"/>
            <a:ext cx="1965220" cy="546663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ES"/>
          </a:p>
        </p:txBody>
      </p:sp>
      <p:sp>
        <p:nvSpPr>
          <p:cNvPr id="30" name="Rectángulo 29"/>
          <p:cNvSpPr/>
          <p:nvPr/>
        </p:nvSpPr>
        <p:spPr>
          <a:xfrm>
            <a:off x="325560" y="4302865"/>
            <a:ext cx="1584176" cy="238828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solidFill>
                <a:schemeClr val="dk1"/>
              </a:solidFill>
            </a:endParaRPr>
          </a:p>
        </p:txBody>
      </p:sp>
      <p:sp>
        <p:nvSpPr>
          <p:cNvPr id="29" name="Rectángulo 28"/>
          <p:cNvSpPr/>
          <p:nvPr/>
        </p:nvSpPr>
        <p:spPr>
          <a:xfrm>
            <a:off x="307960" y="1642414"/>
            <a:ext cx="1577225" cy="2508926"/>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ES">
              <a:solidFill>
                <a:schemeClr val="dk1"/>
              </a:solidFill>
            </a:endParaRPr>
          </a:p>
        </p:txBody>
      </p:sp>
      <p:pic>
        <p:nvPicPr>
          <p:cNvPr id="7" name="Picture 478" descr="MCj043231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808" y="2345308"/>
            <a:ext cx="792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78" descr="MCj043231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878" y="3256140"/>
            <a:ext cx="792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78" descr="MCj043231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4749" y="5110456"/>
            <a:ext cx="792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78" descr="MCj043231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6021288"/>
            <a:ext cx="792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86561" y="6224735"/>
            <a:ext cx="569114" cy="569600"/>
          </a:xfrm>
          <a:prstGeom prst="rect">
            <a:avLst/>
          </a:prstGeom>
        </p:spPr>
      </p:pic>
      <p:pic>
        <p:nvPicPr>
          <p:cNvPr id="12" name="Imagen 11"/>
          <p:cNvPicPr>
            <a:picLocks noChangeAspect="1"/>
          </p:cNvPicPr>
          <p:nvPr/>
        </p:nvPicPr>
        <p:blipFill>
          <a:blip r:embed="rId4"/>
          <a:stretch>
            <a:fillRect/>
          </a:stretch>
        </p:blipFill>
        <p:spPr>
          <a:xfrm>
            <a:off x="3757263" y="3585052"/>
            <a:ext cx="731694" cy="727121"/>
          </a:xfrm>
          <a:prstGeom prst="rect">
            <a:avLst/>
          </a:prstGeom>
        </p:spPr>
      </p:pic>
      <p:pic>
        <p:nvPicPr>
          <p:cNvPr id="13" name="Imagen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21672" y="6224735"/>
            <a:ext cx="576064" cy="576556"/>
          </a:xfrm>
          <a:prstGeom prst="rect">
            <a:avLst/>
          </a:prstGeom>
        </p:spPr>
      </p:pic>
      <p:pic>
        <p:nvPicPr>
          <p:cNvPr id="16" name="Imagen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08304" y="3392007"/>
            <a:ext cx="1121381" cy="852761"/>
          </a:xfrm>
          <a:prstGeom prst="rect">
            <a:avLst/>
          </a:prstGeom>
        </p:spPr>
      </p:pic>
      <p:pic>
        <p:nvPicPr>
          <p:cNvPr id="17" name="Imagen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84168" y="3680348"/>
            <a:ext cx="514350" cy="514350"/>
          </a:xfrm>
          <a:prstGeom prst="rect">
            <a:avLst/>
          </a:prstGeom>
        </p:spPr>
      </p:pic>
      <p:pic>
        <p:nvPicPr>
          <p:cNvPr id="18" name="Imagen 17"/>
          <p:cNvPicPr>
            <a:picLocks noChangeAspect="1"/>
          </p:cNvPicPr>
          <p:nvPr/>
        </p:nvPicPr>
        <p:blipFill>
          <a:blip r:embed="rId8"/>
          <a:stretch>
            <a:fillRect/>
          </a:stretch>
        </p:blipFill>
        <p:spPr>
          <a:xfrm>
            <a:off x="2439925" y="2312543"/>
            <a:ext cx="490452" cy="456773"/>
          </a:xfrm>
          <a:prstGeom prst="rect">
            <a:avLst/>
          </a:prstGeom>
        </p:spPr>
      </p:pic>
      <p:sp>
        <p:nvSpPr>
          <p:cNvPr id="19" name="Flecha izquierda y derecha 18"/>
          <p:cNvSpPr/>
          <p:nvPr/>
        </p:nvSpPr>
        <p:spPr>
          <a:xfrm>
            <a:off x="2178956" y="2713822"/>
            <a:ext cx="1035415"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lecha izquierda y derecha 20"/>
          <p:cNvSpPr/>
          <p:nvPr/>
        </p:nvSpPr>
        <p:spPr>
          <a:xfrm>
            <a:off x="2163824" y="3809438"/>
            <a:ext cx="1035415"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6" name="Imagen 25"/>
          <p:cNvPicPr>
            <a:picLocks noChangeAspect="1"/>
          </p:cNvPicPr>
          <p:nvPr/>
        </p:nvPicPr>
        <p:blipFill>
          <a:blip r:embed="rId8"/>
          <a:stretch>
            <a:fillRect/>
          </a:stretch>
        </p:blipFill>
        <p:spPr>
          <a:xfrm>
            <a:off x="5030142" y="3406191"/>
            <a:ext cx="694196" cy="646526"/>
          </a:xfrm>
          <a:prstGeom prst="rect">
            <a:avLst/>
          </a:prstGeom>
        </p:spPr>
      </p:pic>
      <p:sp>
        <p:nvSpPr>
          <p:cNvPr id="27" name="Flecha izquierda y derecha 26"/>
          <p:cNvSpPr/>
          <p:nvPr/>
        </p:nvSpPr>
        <p:spPr>
          <a:xfrm>
            <a:off x="4843850" y="3871235"/>
            <a:ext cx="1035415"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Flecha izquierda y derecha 27"/>
          <p:cNvSpPr/>
          <p:nvPr/>
        </p:nvSpPr>
        <p:spPr>
          <a:xfrm>
            <a:off x="6713716" y="3820154"/>
            <a:ext cx="594588" cy="25691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uadroTexto 30"/>
          <p:cNvSpPr txBox="1"/>
          <p:nvPr/>
        </p:nvSpPr>
        <p:spPr>
          <a:xfrm>
            <a:off x="402487" y="1812085"/>
            <a:ext cx="1440159" cy="369332"/>
          </a:xfrm>
          <a:prstGeom prst="rect">
            <a:avLst/>
          </a:prstGeom>
          <a:noFill/>
        </p:spPr>
        <p:txBody>
          <a:bodyPr wrap="square" rtlCol="0">
            <a:spAutoFit/>
          </a:bodyPr>
          <a:lstStyle/>
          <a:p>
            <a:r>
              <a:rPr lang="es-ES" dirty="0" smtClean="0"/>
              <a:t>Solvencia II</a:t>
            </a:r>
            <a:endParaRPr lang="es-ES" dirty="0"/>
          </a:p>
        </p:txBody>
      </p:sp>
      <p:sp>
        <p:nvSpPr>
          <p:cNvPr id="32" name="CuadroTexto 31"/>
          <p:cNvSpPr txBox="1"/>
          <p:nvPr/>
        </p:nvSpPr>
        <p:spPr>
          <a:xfrm>
            <a:off x="424182" y="4651545"/>
            <a:ext cx="1440159" cy="369332"/>
          </a:xfrm>
          <a:prstGeom prst="rect">
            <a:avLst/>
          </a:prstGeom>
          <a:noFill/>
        </p:spPr>
        <p:txBody>
          <a:bodyPr wrap="square" rtlCol="0">
            <a:spAutoFit/>
          </a:bodyPr>
          <a:lstStyle/>
          <a:p>
            <a:r>
              <a:rPr lang="es-ES" dirty="0" smtClean="0"/>
              <a:t>Solvencia I</a:t>
            </a:r>
            <a:endParaRPr lang="es-ES" dirty="0"/>
          </a:p>
        </p:txBody>
      </p:sp>
      <p:sp>
        <p:nvSpPr>
          <p:cNvPr id="37" name="Llamada con línea 1 36"/>
          <p:cNvSpPr/>
          <p:nvPr/>
        </p:nvSpPr>
        <p:spPr>
          <a:xfrm>
            <a:off x="3421517" y="5260313"/>
            <a:ext cx="1466254" cy="1109206"/>
          </a:xfrm>
          <a:prstGeom prst="borderCallout1">
            <a:avLst>
              <a:gd name="adj1" fmla="val 59094"/>
              <a:gd name="adj2" fmla="val -1919"/>
              <a:gd name="adj3" fmla="val 46243"/>
              <a:gd name="adj4" fmla="val -3786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1100" dirty="0" smtClean="0"/>
              <a:t>Solvencia I entidad +Requisitos nacionales+ Información Gestión (Ley 11/2007)</a:t>
            </a:r>
            <a:endParaRPr lang="es-ES" sz="1100" dirty="0"/>
          </a:p>
        </p:txBody>
      </p:sp>
      <p:sp>
        <p:nvSpPr>
          <p:cNvPr id="38" name="Llamada con línea 1 37"/>
          <p:cNvSpPr/>
          <p:nvPr/>
        </p:nvSpPr>
        <p:spPr>
          <a:xfrm>
            <a:off x="5724338" y="1916832"/>
            <a:ext cx="1439950" cy="1365354"/>
          </a:xfrm>
          <a:prstGeom prst="borderCallout1">
            <a:avLst>
              <a:gd name="adj1" fmla="val 29684"/>
              <a:gd name="adj2" fmla="val -1853"/>
              <a:gd name="adj3" fmla="val 114550"/>
              <a:gd name="adj4" fmla="val -2731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100" dirty="0" smtClean="0"/>
              <a:t>Solvencia 2 mercado español+  Estabilidad Financiera+ Información Gestión (Propia </a:t>
            </a:r>
            <a:r>
              <a:rPr lang="es-ES" sz="1100" dirty="0" err="1" smtClean="0"/>
              <a:t>Hub</a:t>
            </a:r>
            <a:r>
              <a:rPr lang="es-ES" sz="1100" dirty="0" smtClean="0"/>
              <a:t> de EIOPA)</a:t>
            </a:r>
            <a:endParaRPr lang="es-ES" sz="1100" dirty="0"/>
          </a:p>
        </p:txBody>
      </p:sp>
      <p:sp>
        <p:nvSpPr>
          <p:cNvPr id="39" name="Elipse 38"/>
          <p:cNvSpPr/>
          <p:nvPr/>
        </p:nvSpPr>
        <p:spPr>
          <a:xfrm>
            <a:off x="5870364" y="1934619"/>
            <a:ext cx="1222277" cy="79208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1" name="Llamada con línea 1 40"/>
          <p:cNvSpPr/>
          <p:nvPr/>
        </p:nvSpPr>
        <p:spPr>
          <a:xfrm>
            <a:off x="7437623" y="1111360"/>
            <a:ext cx="1245379" cy="1070057"/>
          </a:xfrm>
          <a:prstGeom prst="borderCallout1">
            <a:avLst>
              <a:gd name="adj1" fmla="val 18750"/>
              <a:gd name="adj2" fmla="val -8333"/>
              <a:gd name="adj3" fmla="val 88956"/>
              <a:gd name="adj4" fmla="val -3533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100" dirty="0"/>
              <a:t>Obligatorio </a:t>
            </a:r>
            <a:r>
              <a:rPr lang="es-ES" sz="1100" dirty="0" smtClean="0"/>
              <a:t>estructurar y etiquetar  </a:t>
            </a:r>
            <a:r>
              <a:rPr lang="es-ES" sz="1100" dirty="0"/>
              <a:t>la información con formato </a:t>
            </a:r>
            <a:r>
              <a:rPr lang="es-ES" sz="1100" dirty="0" smtClean="0"/>
              <a:t>XBRL (</a:t>
            </a:r>
            <a:r>
              <a:rPr lang="es-ES" sz="1200" b="1" dirty="0" smtClean="0"/>
              <a:t>en desarrollo</a:t>
            </a:r>
            <a:r>
              <a:rPr lang="es-ES" sz="1100" dirty="0" smtClean="0"/>
              <a:t>)</a:t>
            </a:r>
            <a:endParaRPr lang="es-ES" sz="1100" dirty="0"/>
          </a:p>
        </p:txBody>
      </p:sp>
      <p:sp>
        <p:nvSpPr>
          <p:cNvPr id="35" name="Llamada con línea 1 34"/>
          <p:cNvSpPr/>
          <p:nvPr/>
        </p:nvSpPr>
        <p:spPr>
          <a:xfrm>
            <a:off x="3271467" y="1934324"/>
            <a:ext cx="1423978" cy="1302773"/>
          </a:xfrm>
          <a:prstGeom prst="borderCallout1">
            <a:avLst>
              <a:gd name="adj1" fmla="val 18750"/>
              <a:gd name="adj2" fmla="val -8333"/>
              <a:gd name="adj3" fmla="val 42311"/>
              <a:gd name="adj4" fmla="val -363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1100" dirty="0" smtClean="0"/>
              <a:t>Solvencia II entidad </a:t>
            </a:r>
          </a:p>
          <a:p>
            <a:pPr algn="ctr"/>
            <a:endParaRPr lang="es-ES" sz="1100" dirty="0"/>
          </a:p>
          <a:p>
            <a:pPr algn="ctr"/>
            <a:r>
              <a:rPr lang="es-ES" sz="1100" dirty="0" smtClean="0"/>
              <a:t>+Requisitos nacionales+ Información Gestión (Ley 11/2007)</a:t>
            </a:r>
            <a:endParaRPr lang="es-ES" sz="1100" dirty="0"/>
          </a:p>
        </p:txBody>
      </p:sp>
      <p:sp>
        <p:nvSpPr>
          <p:cNvPr id="43" name="CuadroTexto 42"/>
          <p:cNvSpPr txBox="1"/>
          <p:nvPr/>
        </p:nvSpPr>
        <p:spPr>
          <a:xfrm>
            <a:off x="464963" y="1295162"/>
            <a:ext cx="1512204" cy="369332"/>
          </a:xfrm>
          <a:prstGeom prst="rect">
            <a:avLst/>
          </a:prstGeom>
          <a:noFill/>
        </p:spPr>
        <p:txBody>
          <a:bodyPr wrap="square" rtlCol="0">
            <a:spAutoFit/>
          </a:bodyPr>
          <a:lstStyle/>
          <a:p>
            <a:r>
              <a:rPr lang="es-ES" dirty="0" smtClean="0"/>
              <a:t>Entidades </a:t>
            </a:r>
            <a:endParaRPr lang="es-ES" dirty="0"/>
          </a:p>
        </p:txBody>
      </p:sp>
      <p:sp>
        <p:nvSpPr>
          <p:cNvPr id="46" name="CuadroTexto 45"/>
          <p:cNvSpPr txBox="1"/>
          <p:nvPr/>
        </p:nvSpPr>
        <p:spPr>
          <a:xfrm>
            <a:off x="3153847" y="1412776"/>
            <a:ext cx="1784313" cy="338554"/>
          </a:xfrm>
          <a:prstGeom prst="rect">
            <a:avLst/>
          </a:prstGeom>
          <a:noFill/>
        </p:spPr>
        <p:txBody>
          <a:bodyPr wrap="square" rtlCol="0">
            <a:spAutoFit/>
          </a:bodyPr>
          <a:lstStyle/>
          <a:p>
            <a:pPr algn="ctr"/>
            <a:r>
              <a:rPr lang="es-ES" sz="1600" dirty="0" smtClean="0"/>
              <a:t>DGSFP</a:t>
            </a:r>
            <a:endParaRPr lang="es-ES" sz="1600" dirty="0"/>
          </a:p>
        </p:txBody>
      </p:sp>
      <p:pic>
        <p:nvPicPr>
          <p:cNvPr id="48" name="Imagen 47"/>
          <p:cNvPicPr>
            <a:picLocks noChangeAspect="1"/>
          </p:cNvPicPr>
          <p:nvPr/>
        </p:nvPicPr>
        <p:blipFill>
          <a:blip r:embed="rId8"/>
          <a:stretch>
            <a:fillRect/>
          </a:stretch>
        </p:blipFill>
        <p:spPr>
          <a:xfrm>
            <a:off x="2426720" y="3348329"/>
            <a:ext cx="490452" cy="456773"/>
          </a:xfrm>
          <a:prstGeom prst="rect">
            <a:avLst/>
          </a:prstGeom>
        </p:spPr>
      </p:pic>
      <p:pic>
        <p:nvPicPr>
          <p:cNvPr id="49" name="Imagen 48"/>
          <p:cNvPicPr>
            <a:picLocks noChangeAspect="1"/>
          </p:cNvPicPr>
          <p:nvPr/>
        </p:nvPicPr>
        <p:blipFill>
          <a:blip r:embed="rId8"/>
          <a:stretch>
            <a:fillRect/>
          </a:stretch>
        </p:blipFill>
        <p:spPr>
          <a:xfrm>
            <a:off x="2419462" y="4444702"/>
            <a:ext cx="490452" cy="456773"/>
          </a:xfrm>
          <a:prstGeom prst="rect">
            <a:avLst/>
          </a:prstGeom>
        </p:spPr>
      </p:pic>
      <p:sp>
        <p:nvSpPr>
          <p:cNvPr id="50" name="Flecha izquierda y derecha 49"/>
          <p:cNvSpPr/>
          <p:nvPr/>
        </p:nvSpPr>
        <p:spPr>
          <a:xfrm>
            <a:off x="2158493" y="4845981"/>
            <a:ext cx="1035415"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1" name="Imagen 50"/>
          <p:cNvPicPr>
            <a:picLocks noChangeAspect="1"/>
          </p:cNvPicPr>
          <p:nvPr/>
        </p:nvPicPr>
        <p:blipFill>
          <a:blip r:embed="rId8"/>
          <a:stretch>
            <a:fillRect/>
          </a:stretch>
        </p:blipFill>
        <p:spPr>
          <a:xfrm>
            <a:off x="2414380" y="5518656"/>
            <a:ext cx="490452" cy="456773"/>
          </a:xfrm>
          <a:prstGeom prst="rect">
            <a:avLst/>
          </a:prstGeom>
        </p:spPr>
      </p:pic>
      <p:sp>
        <p:nvSpPr>
          <p:cNvPr id="52" name="Flecha izquierda y derecha 51"/>
          <p:cNvSpPr/>
          <p:nvPr/>
        </p:nvSpPr>
        <p:spPr>
          <a:xfrm>
            <a:off x="2153411" y="5919935"/>
            <a:ext cx="1035415"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uadroTexto 52"/>
          <p:cNvSpPr txBox="1"/>
          <p:nvPr/>
        </p:nvSpPr>
        <p:spPr>
          <a:xfrm>
            <a:off x="100325" y="979687"/>
            <a:ext cx="5609013" cy="369332"/>
          </a:xfrm>
          <a:prstGeom prst="rect">
            <a:avLst/>
          </a:prstGeom>
          <a:noFill/>
        </p:spPr>
        <p:txBody>
          <a:bodyPr wrap="square" rtlCol="0">
            <a:spAutoFit/>
          </a:bodyPr>
          <a:lstStyle/>
          <a:p>
            <a:r>
              <a:rPr lang="es-ES" dirty="0" smtClean="0"/>
              <a:t>Modelo español: Envío información Cuantitativa</a:t>
            </a:r>
            <a:endParaRPr lang="es-ES" dirty="0"/>
          </a:p>
        </p:txBody>
      </p:sp>
      <p:sp>
        <p:nvSpPr>
          <p:cNvPr id="55" name="Llamada con línea 1 54"/>
          <p:cNvSpPr/>
          <p:nvPr/>
        </p:nvSpPr>
        <p:spPr>
          <a:xfrm>
            <a:off x="4584873" y="1259885"/>
            <a:ext cx="1245379" cy="1070057"/>
          </a:xfrm>
          <a:prstGeom prst="borderCallout1">
            <a:avLst>
              <a:gd name="adj1" fmla="val 18750"/>
              <a:gd name="adj2" fmla="val -8333"/>
              <a:gd name="adj3" fmla="val 88956"/>
              <a:gd name="adj4" fmla="val -3533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100" dirty="0" smtClean="0"/>
              <a:t>Cada Autoridad Nacional puede elegir la forma de estructurar la información</a:t>
            </a:r>
            <a:endParaRPr lang="es-ES" sz="1100" dirty="0"/>
          </a:p>
        </p:txBody>
      </p:sp>
      <p:sp>
        <p:nvSpPr>
          <p:cNvPr id="54" name="CuadroTexto 53"/>
          <p:cNvSpPr txBox="1"/>
          <p:nvPr/>
        </p:nvSpPr>
        <p:spPr>
          <a:xfrm>
            <a:off x="5523991" y="1424781"/>
            <a:ext cx="1784313" cy="338554"/>
          </a:xfrm>
          <a:prstGeom prst="rect">
            <a:avLst/>
          </a:prstGeom>
          <a:noFill/>
        </p:spPr>
        <p:txBody>
          <a:bodyPr wrap="square" rtlCol="0">
            <a:spAutoFit/>
          </a:bodyPr>
          <a:lstStyle/>
          <a:p>
            <a:pPr algn="ctr"/>
            <a:r>
              <a:rPr lang="es-ES" sz="1600" dirty="0" smtClean="0"/>
              <a:t>EIOPA</a:t>
            </a:r>
            <a:endParaRPr lang="es-ES" sz="1600" dirty="0"/>
          </a:p>
        </p:txBody>
      </p:sp>
      <p:sp>
        <p:nvSpPr>
          <p:cNvPr id="56" name="Elipse 55"/>
          <p:cNvSpPr/>
          <p:nvPr/>
        </p:nvSpPr>
        <p:spPr>
          <a:xfrm>
            <a:off x="3347865" y="1916832"/>
            <a:ext cx="1237944" cy="42847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106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55" grpId="0" animBg="1"/>
      <p:bldP spid="5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Imagen 53"/>
          <p:cNvPicPr>
            <a:picLocks noChangeAspect="1"/>
          </p:cNvPicPr>
          <p:nvPr/>
        </p:nvPicPr>
        <p:blipFill rotWithShape="1">
          <a:blip r:embed="rId2"/>
          <a:srcRect r="2646" b="14156"/>
          <a:stretch/>
        </p:blipFill>
        <p:spPr>
          <a:xfrm>
            <a:off x="7078502" y="3697856"/>
            <a:ext cx="1813977" cy="1137440"/>
          </a:xfrm>
          <a:prstGeom prst="rect">
            <a:avLst/>
          </a:prstGeom>
        </p:spPr>
      </p:pic>
      <p:pic>
        <p:nvPicPr>
          <p:cNvPr id="58" name="Imagen 57"/>
          <p:cNvPicPr>
            <a:picLocks noChangeAspect="1"/>
          </p:cNvPicPr>
          <p:nvPr/>
        </p:nvPicPr>
        <p:blipFill>
          <a:blip r:embed="rId3"/>
          <a:stretch>
            <a:fillRect/>
          </a:stretch>
        </p:blipFill>
        <p:spPr>
          <a:xfrm>
            <a:off x="6669208" y="5112590"/>
            <a:ext cx="859611" cy="865707"/>
          </a:xfrm>
          <a:prstGeom prst="rect">
            <a:avLst/>
          </a:prstGeom>
        </p:spPr>
      </p:pic>
      <p:pic>
        <p:nvPicPr>
          <p:cNvPr id="53" name="Imagen 5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0598" y="2748183"/>
            <a:ext cx="864096" cy="864096"/>
          </a:xfrm>
          <a:prstGeom prst="rect">
            <a:avLst/>
          </a:prstGeom>
        </p:spPr>
      </p:pic>
      <p:pic>
        <p:nvPicPr>
          <p:cNvPr id="10" name="Imagen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4022092"/>
            <a:ext cx="864096" cy="864096"/>
          </a:xfrm>
          <a:prstGeom prst="rect">
            <a:avLst/>
          </a:prstGeom>
        </p:spPr>
      </p:pic>
      <p:pic>
        <p:nvPicPr>
          <p:cNvPr id="9" name="Imagen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5445224"/>
            <a:ext cx="864096" cy="864096"/>
          </a:xfrm>
          <a:prstGeom prst="rect">
            <a:avLst/>
          </a:prstGeom>
        </p:spPr>
      </p:pic>
      <p:pic>
        <p:nvPicPr>
          <p:cNvPr id="8" name="Imagen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7269" y="3573016"/>
            <a:ext cx="864096" cy="864096"/>
          </a:xfrm>
          <a:prstGeom prst="rect">
            <a:avLst/>
          </a:prstGeom>
        </p:spPr>
      </p:pic>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2708920"/>
            <a:ext cx="864096" cy="864096"/>
          </a:xfrm>
          <a:prstGeom prst="rect">
            <a:avLst/>
          </a:prstGeom>
        </p:spPr>
      </p:pic>
      <p:sp>
        <p:nvSpPr>
          <p:cNvPr id="65" name="Rectángulo 64"/>
          <p:cNvSpPr/>
          <p:nvPr/>
        </p:nvSpPr>
        <p:spPr>
          <a:xfrm>
            <a:off x="86435" y="1440864"/>
            <a:ext cx="3582042" cy="5084480"/>
          </a:xfrm>
          <a:prstGeom prst="rect">
            <a:avLst/>
          </a:prstGeom>
          <a:solidFill>
            <a:schemeClr val="accent1">
              <a:tint val="45000"/>
              <a:alpha val="12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84" name="Rectángulo 83"/>
          <p:cNvSpPr/>
          <p:nvPr/>
        </p:nvSpPr>
        <p:spPr>
          <a:xfrm>
            <a:off x="5487844" y="1401073"/>
            <a:ext cx="3550090" cy="5084480"/>
          </a:xfrm>
          <a:prstGeom prst="rect">
            <a:avLst/>
          </a:prstGeom>
          <a:solidFill>
            <a:schemeClr val="accent2">
              <a:lumMod val="60000"/>
              <a:lumOff val="40000"/>
              <a:alpha val="2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5" name="CuadroTexto 4"/>
          <p:cNvSpPr txBox="1"/>
          <p:nvPr/>
        </p:nvSpPr>
        <p:spPr>
          <a:xfrm>
            <a:off x="2411760" y="1052736"/>
            <a:ext cx="4529876" cy="369332"/>
          </a:xfrm>
          <a:prstGeom prst="rect">
            <a:avLst/>
          </a:prstGeom>
          <a:noFill/>
        </p:spPr>
        <p:txBody>
          <a:bodyPr wrap="square" rtlCol="0">
            <a:spAutoFit/>
          </a:bodyPr>
          <a:lstStyle/>
          <a:p>
            <a:r>
              <a:rPr lang="es-ES" dirty="0" smtClean="0"/>
              <a:t>Envío información Cuantitativa Solvencia I</a:t>
            </a:r>
            <a:endParaRPr lang="es-ES" dirty="0"/>
          </a:p>
        </p:txBody>
      </p:sp>
      <p:sp>
        <p:nvSpPr>
          <p:cNvPr id="11" name="Elipse 10"/>
          <p:cNvSpPr/>
          <p:nvPr/>
        </p:nvSpPr>
        <p:spPr>
          <a:xfrm>
            <a:off x="1043608" y="45811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Elipse 11"/>
          <p:cNvSpPr/>
          <p:nvPr/>
        </p:nvSpPr>
        <p:spPr>
          <a:xfrm>
            <a:off x="1043608" y="47335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Elipse 12"/>
          <p:cNvSpPr/>
          <p:nvPr/>
        </p:nvSpPr>
        <p:spPr>
          <a:xfrm>
            <a:off x="1043608" y="48859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Elipse 13"/>
          <p:cNvSpPr/>
          <p:nvPr/>
        </p:nvSpPr>
        <p:spPr>
          <a:xfrm>
            <a:off x="1043608" y="50383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6" name="Conector recto de flecha 15"/>
          <p:cNvCxnSpPr/>
          <p:nvPr/>
        </p:nvCxnSpPr>
        <p:spPr>
          <a:xfrm>
            <a:off x="251520" y="3140968"/>
            <a:ext cx="5760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251520" y="3965202"/>
            <a:ext cx="5760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179512" y="5877272"/>
            <a:ext cx="5760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1664730" y="3011102"/>
            <a:ext cx="415065" cy="8278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a:stCxn id="8" idx="3"/>
          </p:cNvCxnSpPr>
          <p:nvPr/>
        </p:nvCxnSpPr>
        <p:spPr>
          <a:xfrm>
            <a:off x="1571365" y="4005064"/>
            <a:ext cx="408347" cy="17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de flecha 35"/>
          <p:cNvCxnSpPr/>
          <p:nvPr/>
        </p:nvCxnSpPr>
        <p:spPr>
          <a:xfrm flipV="1">
            <a:off x="1416945" y="4687616"/>
            <a:ext cx="459464" cy="75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Imagen 3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43808" y="4077072"/>
            <a:ext cx="648072" cy="574025"/>
          </a:xfrm>
          <a:prstGeom prst="rect">
            <a:avLst/>
          </a:prstGeom>
        </p:spPr>
      </p:pic>
      <p:pic>
        <p:nvPicPr>
          <p:cNvPr id="41" name="Imagen 4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61656" y="1422068"/>
            <a:ext cx="914400" cy="915181"/>
          </a:xfrm>
          <a:prstGeom prst="rect">
            <a:avLst/>
          </a:prstGeom>
        </p:spPr>
      </p:pic>
      <p:pic>
        <p:nvPicPr>
          <p:cNvPr id="47" name="Imagen 46"/>
          <p:cNvPicPr>
            <a:picLocks noChangeAspect="1"/>
          </p:cNvPicPr>
          <p:nvPr/>
        </p:nvPicPr>
        <p:blipFill>
          <a:blip r:embed="rId7"/>
          <a:stretch>
            <a:fillRect/>
          </a:stretch>
        </p:blipFill>
        <p:spPr>
          <a:xfrm>
            <a:off x="4145666" y="3620050"/>
            <a:ext cx="694196" cy="646526"/>
          </a:xfrm>
          <a:prstGeom prst="rect">
            <a:avLst/>
          </a:prstGeom>
        </p:spPr>
      </p:pic>
      <p:sp>
        <p:nvSpPr>
          <p:cNvPr id="49" name="Flecha izquierda y derecha 48"/>
          <p:cNvSpPr/>
          <p:nvPr/>
        </p:nvSpPr>
        <p:spPr>
          <a:xfrm>
            <a:off x="3621597" y="4204320"/>
            <a:ext cx="1768256"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1" name="Imagen 50"/>
          <p:cNvPicPr>
            <a:picLocks noChangeAspect="1"/>
          </p:cNvPicPr>
          <p:nvPr/>
        </p:nvPicPr>
        <p:blipFill rotWithShape="1">
          <a:blip r:embed="rId8"/>
          <a:srcRect t="8242" r="20689" b="28477"/>
          <a:stretch/>
        </p:blipFill>
        <p:spPr>
          <a:xfrm>
            <a:off x="5549256" y="3789040"/>
            <a:ext cx="966960" cy="617218"/>
          </a:xfrm>
          <a:prstGeom prst="rect">
            <a:avLst/>
          </a:prstGeom>
        </p:spPr>
      </p:pic>
      <p:pic>
        <p:nvPicPr>
          <p:cNvPr id="52" name="Picture 478" descr="MCj0432311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79648" y="1440863"/>
            <a:ext cx="792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Imagen 55"/>
          <p:cNvPicPr>
            <a:picLocks noChangeAspect="1"/>
          </p:cNvPicPr>
          <p:nvPr/>
        </p:nvPicPr>
        <p:blipFill>
          <a:blip r:embed="rId10"/>
          <a:stretch>
            <a:fillRect/>
          </a:stretch>
        </p:blipFill>
        <p:spPr>
          <a:xfrm rot="19958823">
            <a:off x="6069894" y="3317211"/>
            <a:ext cx="831412" cy="200155"/>
          </a:xfrm>
          <a:prstGeom prst="rect">
            <a:avLst/>
          </a:prstGeom>
        </p:spPr>
      </p:pic>
      <p:pic>
        <p:nvPicPr>
          <p:cNvPr id="57" name="Imagen 56"/>
          <p:cNvPicPr>
            <a:picLocks noChangeAspect="1"/>
          </p:cNvPicPr>
          <p:nvPr/>
        </p:nvPicPr>
        <p:blipFill>
          <a:blip r:embed="rId10"/>
          <a:stretch>
            <a:fillRect/>
          </a:stretch>
        </p:blipFill>
        <p:spPr>
          <a:xfrm rot="19312371">
            <a:off x="7274254" y="4948207"/>
            <a:ext cx="1118740" cy="269327"/>
          </a:xfrm>
          <a:prstGeom prst="rect">
            <a:avLst/>
          </a:prstGeom>
        </p:spPr>
      </p:pic>
      <p:sp>
        <p:nvSpPr>
          <p:cNvPr id="59" name="Elipse 58"/>
          <p:cNvSpPr/>
          <p:nvPr/>
        </p:nvSpPr>
        <p:spPr>
          <a:xfrm>
            <a:off x="6876256" y="41571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0" name="Elipse 59"/>
          <p:cNvSpPr/>
          <p:nvPr/>
        </p:nvSpPr>
        <p:spPr>
          <a:xfrm>
            <a:off x="6876256" y="43095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1" name="Elipse 60"/>
          <p:cNvSpPr/>
          <p:nvPr/>
        </p:nvSpPr>
        <p:spPr>
          <a:xfrm>
            <a:off x="6876256" y="44619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2" name="Elipse 61"/>
          <p:cNvSpPr/>
          <p:nvPr/>
        </p:nvSpPr>
        <p:spPr>
          <a:xfrm>
            <a:off x="6876256" y="46143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3" name="Imagen 62"/>
          <p:cNvPicPr>
            <a:picLocks noChangeAspect="1"/>
          </p:cNvPicPr>
          <p:nvPr/>
        </p:nvPicPr>
        <p:blipFill>
          <a:blip r:embed="rId10"/>
          <a:stretch>
            <a:fillRect/>
          </a:stretch>
        </p:blipFill>
        <p:spPr>
          <a:xfrm rot="3509388">
            <a:off x="7463768" y="3344298"/>
            <a:ext cx="889478" cy="214134"/>
          </a:xfrm>
          <a:prstGeom prst="rect">
            <a:avLst/>
          </a:prstGeom>
        </p:spPr>
      </p:pic>
      <p:pic>
        <p:nvPicPr>
          <p:cNvPr id="64" name="Imagen 63"/>
          <p:cNvPicPr>
            <a:picLocks noChangeAspect="1"/>
          </p:cNvPicPr>
          <p:nvPr/>
        </p:nvPicPr>
        <p:blipFill>
          <a:blip r:embed="rId11"/>
          <a:stretch>
            <a:fillRect/>
          </a:stretch>
        </p:blipFill>
        <p:spPr>
          <a:xfrm>
            <a:off x="7619643" y="1448468"/>
            <a:ext cx="731694" cy="727121"/>
          </a:xfrm>
          <a:prstGeom prst="rect">
            <a:avLst/>
          </a:prstGeom>
        </p:spPr>
      </p:pic>
      <p:sp>
        <p:nvSpPr>
          <p:cNvPr id="66" name="CuadroTexto 65"/>
          <p:cNvSpPr txBox="1"/>
          <p:nvPr/>
        </p:nvSpPr>
        <p:spPr>
          <a:xfrm>
            <a:off x="251520" y="2825677"/>
            <a:ext cx="671446" cy="261610"/>
          </a:xfrm>
          <a:prstGeom prst="rect">
            <a:avLst/>
          </a:prstGeom>
          <a:noFill/>
        </p:spPr>
        <p:txBody>
          <a:bodyPr wrap="square" rtlCol="0">
            <a:spAutoFit/>
          </a:bodyPr>
          <a:lstStyle/>
          <a:p>
            <a:r>
              <a:rPr lang="es-ES" sz="1100" dirty="0" smtClean="0"/>
              <a:t>Pólizas</a:t>
            </a:r>
            <a:endParaRPr lang="es-ES" sz="1100" dirty="0"/>
          </a:p>
        </p:txBody>
      </p:sp>
      <p:sp>
        <p:nvSpPr>
          <p:cNvPr id="67" name="AutoShape 2" descr="data:image/jpeg;base64,/9j/4AAQSkZJRgABAQAAAQABAAD/2wCEAAkGBhQSERUUEhQWFRUVGCAZGBcYGB0ZFxwcHBwfGR0aGxocHSYeFxsjHBwcIi8gJCcpLCwsGB8xNTAqNSYsLCkBCQoKDgwOGg8PGiwkHyQsLCwsNCwsLCotLCwsLywsLCwsLCwsLCwsLCwsLCwsLCwsLCksKSwpLCwsLCwsLCwsLP/AABEIAJ8AoAMBIgACEQEDEQH/xAAbAAACAwEBAQAAAAAAAAAAAAAEBQIDBgcBAP/EAEcQAAIBAgQDBAcEBwYDCQAAAAECEQMhAAQSMQVBUQYTImEyQnGBkaGxFCPB0gczUlNikvAWQ3KC0eEkosIVF0Rjc4OTsvH/xAAaAQACAwEBAAAAAAAAAAAAAAACAwABBAUG/8QAKxEAAgIBAwMDAwQDAAAAAAAAAAECEQMSITEEE0EFMlEiYbFCgZHwI3Hx/9oADAMBAAIRAxEAPwDGKmLVpYmFxILjtqJynI8RcSCYsVMWClhiQtybKVp4t7rF60sWLSwVA2UChj1aWDstlGdoAkkE+QHMkmwHmcNuz3A6OZrGkK+o6Sx7pJXw7gO0AnpAIwnLmhj2kw8eOWT2ozwo4upcKqsSFpsYs1rD2nYYb083VpqAlClSUMSGqfeVQdpGqFBEdLScM8gTmOF5oV3apozAuT0CWjaJJtjnv1Nb6UbY9E/1MyjZekk97XRY9Sn96/8Ay+Ee9sNeIdm6YytCtRd2NZWYKwUWXcCDvBmPI4MyfZcuhFHLsZEBiNKgkcyY+mGDcKr0srQy1dURqUmlUV9RmZuIAHIC5mDjM/UMl6vCHrpIcef9mCNLECuG2fy0EsBpkkMOSsNwPI7jyOAmpY7cJrJFSXk5MoyhLSwNkxErgo08RKYuiamgXTitqWCWXEWTAtBqdghTF/DF+/pf+on/ANxj3R/XPBHDUVa1IuSB3iRESfEIEHrhU3GO7GwtvY8WnbFiUcXpSw74CuVVj9pDuDaFgAeZMzGNDdK6Myd7WIxRwZlMj3kxuLxjaNwzIlT3NXSG9Vz4ZHnEjl+GEecyYpVPuyI5QZ90/jgYZFIqcXHyKamVKm4/0xYmWAU1KjBKa2LkEiTsABdmPJR8QMa+pn6OWyDZh6RrOzimFMCWItJ9VdzOEz5J+I5PLIr0i6vUeoqkKKSk6FBXf2cze98Yuo63RcYrc2YOk11KT2KOLoDw/LtQUqK1VwwJkuB4V1naJvG1xzvjQcD7PZrL1VrijThEZShcIfERJEK14HOMF5PsfSSiia6jqg1QXMFlfUCqbJ6PK0G84b080XBmTKn0mt0ggWiccadybm3udFNRioxWwJl+x9AmajlyZstrz5S3vti2pwnL5dhVpZZVcGx9HVKNN5MjyPPDHhtKBpBgbwgsDbp/rj7i2T1IoCiSwMsf4Te84vRGK+kmpsG4hxFwbPy9RZI57n8MIe1WVqLRQsWLCqfSIYxIIPuthyyFzGrz8AmI2ws7b0nGWBJb0wfFc3EmI2EjbF5FxZWN2Ksrwxc1YwGZdLH+ICVb+uRIxksxlijFWEEGCMans6lTLsKrWUR4W9YMQp0nlBg+8Dng3t3weajVUWNOkPG0EHS3kZkH3Y19Bm7U+03s+DP1ePXHWufJhO7xB6eDGTEGpzjvUcjUANSxGQCJiTy5x+17sGsg5wB15YBoeMieZ5TNiQIgW2JI6Dnjn9bm0R0x5NfTw1O/B9VqKNpK9Y9I3g7WHo/HAvDZqZmhPhGtCSQQJLCIvOw+GHNSjSQFanicP3egtpBaBuY1LBa/TTPPA/DaH31AKoUqaZuSZHeR6J2J3AHkccrJluSXxtf5OhihSbCVoYvp0eQwyr5EKFZLo0wesGCPaMVpTx6OMlJWjiTi4umU06GCEp+7F1OjgunlsHwATpZdKtAUqoin3uuQfESqwFCkWF7tONFlSqLTVFCKEnT6oXWW33Yjp5zhFWIREBkiGY7RuAJ5+rtg+rX0rf0ggAPOdKmw5ekceZztSyya+Tv4dscV9h93k0jBM92BceI2vP7IvgHhuV0uTpt3dixkTqFj1wRw7MAuijnpsN7ICZJ2vhxVygJso3Ezeb7EdML8DHyC1c2VAAaT0UbeVgYxTBdY0k+IRq5wrXvgjN1lpEan62EDf4nF1JkIAAJjqDvB2n34OgE9wTLB7ElFkEWkmN8LeIZzWp1NqCFS2pYAJ1CNhN8acT6oA+X0xm87kKkOTpIqMLdCCTfnBGByva2FCNMX53Ko9FmD6iELqeUiJmekfCMPM24csjKDroah0Onl898UDKKKToBbSy/EG2I5N5bJNb7ygyE9fCp/1+eEX9Ww3xuF8F7OZZaSlEDahOpoJvywLnP0eZd31AsgO6rET1vMezBnZldAenNlaVHkf98PcbseebWq9zPLDD20YDi36M0FJzTd3bTZTFz05csYyhwlculNmf8A4kVu5amSBFwyGCedr7X5xjuBOOX9u+GAVftlKWNQqCLEeA2YjmhAjcX53wrqMspR3ZcMUY8Iz/azhlPLMpENUerUepqudAIIkbTJN5lsLeCU1bOI6KVCsGYEkiS4IJNpsRivPVXqs3eatUse7BBDMxUKoa3h06QZuSMF8NrIailWWFZFMjxGSoSIPo8vab7YyJ0xtluU7WUKqw00nA2M7x8Itzw/y+ROjVqDjTqJEDfoPWjy67Y5zk8zUFRFqqCZgsVvp5nVsRGCOEZp1/VV3VGP6th52gm0b4fj6jLi9r2/k25elw519Sp/bY6Xk8kWTWBIPLY+9dx7xzwxyvAajCVXbrb4TjKcK/SMwGmvSanpgMw9ELPJhBA8r46FwvtXTrFBTZXUiS2q4+V/ljavUm9mqZy5+lad7tGG7UVhTqGnaVABvaTG3xPxxbxXOQ1VZvOmBvGor/0YVcUBzOdbSJHfKGt/E31t8MG1uGsx1agNdSSLk3LMJP8AmjGVPVuxsoqOyNTw/MH7UAomNVhvZVWb7YOGcYO/hJ0uAQW33P4YRcNzL08w9RQu1QCecvIMC5sMXrmJFRnJh6omJnZmgeXngapJAvZ7DKtSZSWhRJ+W+DqUAXqHe9xzDWEC2M/m6g30nwi+o3O/XBOXz7IjONPhcCORkNvHPBy4QC5NHlK4MeFukkE7ECb4r4m0UxbT4l6dYi3txRQ4vZNTgTM8vMXvjzN1VagfHJmfS/iG0YHJtEZB7nvegx57fIR9cLMqdNDIsPUqlOh9ZD58uX+4vObiIIMAXOxEfW3zwD3n/BFmP6rNT7PvdvMweXuxm80NH+QJWuRyM8xPUfjhzjFPxVk4qtM+iTAt+0k/WL42NViAYEmNv62xpwqo0BIT8Tz571KYYAEhTci5BO8RMct74wFZ/s1NyXL/AGgKqIfGwpI2lwepYaQI21G0XxHj75ihWapVbw1XmkWkBSCCLC0iNI3MHGSy2c7xz9odmpoJ8IljyGkAwPEb7bjCZwak7BUr4K+IZsvW1hNAkhYt4wQpJO+ogAATfltinhlYLmBFx3iAAXA8YE7Rq3JO4GCcyoZEZ1IDrIaNPomA38N7WsZxUqhMzSE6tTU4K/4lMHzBsesDAxq6CEuWFRQ5DahpsAZE2UW5b4lRzqEHUhRgN1Ph2j0TzvyxCgid0dDFdTWO3oi4+JGJVxVRTrGsGIkAyN9xflgmdPfb/odw6sWhe8DUz6Ymbeatt7saLsWzUa1QEKEUQpRCxhjYPp9FbCWO1pOMlkc1TpvJXQdjIkXHx92Nt2bzDrls3WpMioF01AQWLAggaCPRIJvIiDhcluM1pYrT3X7hXZXO6u+DAgFtYtzVSBfluT7sbOtTSF06UWR4Rc2VjcnfljnnZPMrFQT0BEXgtb5TvjYHMALAVRIYzu0gKJn2nqcOVpbHJn7hvwbhT06gceuhA1H3zEdTiWdyy100oVDRrldpAi87WOEna/j7UzSFKprJ1AjUREEDl/XxwNwSqalJmQXQsxHUAKCZJscP7f0KQlSWrSSr1X0wzTqJ9GOUnzviAzS91UJJ094s79GEDEs1U7yImIJ5D5b4U1ao7uqCd6infpqt+OByJUt/K/KBV2OMjxBJUaBIvJj2879MN6nENdF1AAU6jvewkCw8sc8OZKsSDsPwEefXBfCuKMHUSbhhHI2b4/7Yk1cf2ChtINz/ABU1RpCkLPunZbx5Th1wZWbhucVjJUlpm/oq1+XKPrGMY3GdKjWCWBbSSeQMXPM42nZF9SZ2mDIemGBtclWE3tyG/ljNFO9zW+K+5Dj2aCZ/K1TsyU22jnB3uMdGKyMch7ZsTlchV2mmUNouscvj5dMdI4JxbXlRVbU8AkwpLGLwALkwcPg+UKkhH234K1Rg7CtVpKCSlNgpSIGpRuzRPLqOmOctlzoqBAe67yEZ9FhuWAMNqAIsZ57Y6HlO32Vr6iKqBCCF1eEhgASW1XmbALOM/wAW7S069FjSVNZ8D0xSdy5mSgKeEiYOrznbCJteAor5Odq5CBSG1SZUj1QRZZ/iJMCNsW5GlOaosSI7xOd1GtdI8xG8Y+444WqCisViYYHwnmt/SXUDa34484dmu9q0fEAVqpIPTUDYxEEiBz8sEk9mU1Qmq6IQExCztIGozfz2xPuiABTedzvAPLY4g+ZTUZWbx5wLfG2IVFQkCSsQLiQPePaMGr8m51bqi+pmH3qIG5TEHyuMaDhnEcuMkyd2TXDTq3CozCU858x54zAUgGHkAciesbH44OyLMyFByIgAXuDO2/4YpxVCnOmPODVSFYix8IgC/WR15/HDWhm21XLEBSb9CRt8MA8OTuhN7neCD0JvtvbDKlWVmAn1YNrRt7t8Ll1EVdGKXI6XIDMqxLae7FlAkEsSYPTHq8Dr0rUyp9LvDEQDHU72OLez4Rkc1LXADXE7WgcycOq1WmtRx1ESbXnb24rL18cWNPn7ALFqd8GdzWX3FPWYENyNrRttzwPT4Ce6fWbuymJgesAJHonyONRmM5RWNaqSIgxffefbzOFTZ+Q6uNRtBFifWBttc4wy9TjKqW3kNYqMvX4E83YgnwqB7IM9JiMV8K4BXFSm7IwVHgkgxJk2PPeZxp1rMpk7LJCyNogweoMn2YSZ7th94qtTb7xtMhojYaoAuLj2jGzB1XdtIlNGW4ib3JIk2/Zkg29uN5+iesDWZLjVRuDzhpkfzDGE4uSDEiQ0+6CINr3HPGq/RVmQM5TEkkqymdhYRGHJ7IcwntPRH/ZVAgfqcw9MgAiAdXqn0dhYWva2K+DfpGORyyotEVC0PJeBOnSQbG/h904adoKU8PzyCD3Wb1CHLQGYcjddzY23jHP81SfuablSFlkkr4dQOoDa1nJ/AxilKlZfgbZ7tXUYeBAqFQQqKqgariCFkkTAJ6YRpma4JZe8IGolSSRAu0k7naTviNTiRsga1OQNIlD5iwMG1zinOBtMsjQSDcGPjzxV78AWAVKsk394t8t4ww7PsUzFOVk94gmwjxAbfLFKZUzqdouQbeIHaDsJJj44P4fkaQagSz973qyJUKAHFmHpap5XscNtLYj4ESZjYFFM22+c4+1KTdSJO/v3jERnHi/wI+mPqedgbAGIxKfwanNeX/KLM0oWVE2gT8TbDns/SCJqZiCzSAOlhJPLnbz+CB6wJHm3W/Ib+/Gpp0u+D1lKUohe6uZgQSpFjtf/AHwrNtGmzM1e42SoHDBz6XtgDpPPc7YqokJJF7iSDI+HSMK8xSYWEQSDc+e4HswtzfEmBK2ifEBe4ib9MYoYXLhi9LNqnaFsqgSFOo6ysXJU8j7OvXBGZ46XfWwAOov16gCNrjGDznFSzLAUhBYEbWtN+fzxoqOTLKiuACdJjTf0CY32n64rNjqEVItbBlWvUr6aanxI0e0elPsnnhr9pemFDBQSb3BFgIE8zaMA5ZwAAHAJaR1sdMH2CT7cW8WaaVJQQw1L4vaCZI3Ex9cYJq5KNbDEmMKlcsGmQACJNtxNo/iOx5HfHNczWVWvMrU/aNjIOm4uBHyxuRUZArESp9Kbgi4ifW9uMJ2kLU8zUW0apuovbfbGz06NNpFNBuc4rpZhpU+7rf3Yb9guIN9uy4kBQ4AA6GRH9dcYw8TaSSFMgi4mx332Pnyth92Jy9R89RFNYYMrEzsoIJPlbHUa0qy7fB1LjdEzxene9JaglIFlmzj0oPI3E45Nlu0lekpRHcKxkgQVJ2BgyCcdJ7ecWfK5+oVAK5nLFCC1ibqCV5QPjjjvfggbCOt8SEbb/vyThDN+P1bgO4DG8NAPtgRimvxCoy6WZivQuxHw2wKzx6qkgzaQb7eXTE2qtHqgC9hP9b4ZpRGyp5/xX8zfp7TgrhtWa1EEX75OVh41FvbgWrJHKReYM/XbEshUivTP/mIYE/tA2xdC2WV01IpgwT8tsAVfSIEe7GvqOuWqAVu7qAbqolf9jhlU7R5Rgqnh9Eq36xm8LKJuQFWdvPGeGR/A6TbdswlGmCVk+zn541eSVUAMxeQNxPO2GdbK8OKBqNAkgkEl2UjzI1EEcsZSpVD1IpgKS3hVm5SfDHXYYXk/y7IHg0GpS8jZpE9PPrjMcY062CgLpidpJP4En44a5HMt4tVt5B6De5+mKMxkAx1QzLU9JtOwJ6zcggcueAwrRKmQSh2ibw288+mGVHtRWXRqbVoMibnaAPcNumPcxwtrqi1TEaZUCbmZg9II9+Azwt4OpKg8QvpkRznnPQe3Gp9ufuBdE6/HqjAA6bEmwv4pkTvF9sF1O07d2EHLSR7VBBk2PP64Cfhtjo7wmbDuiBF7zO+3xx9Q4aWGzAjcFffO+8yI8sU44qI2MD2srtRFICYG4BJhYj5b9ZwlzFdmJLkliZJMz192NDRzoUBU0hBuRt5naTfHnFB3qeFRUdSDIBJv7BthcJKLpRSKUjOh7eiD8f8AXHYuwOVpUqQzNR6aA0rE+EDTBjUT4rH5Y5X3aiQ1IyRPpMDyuJERhjxPNPUyeWU6RTpMVs0sCbyV5W5xhmRKaoKLdm2/Stn6VWrla1KpSqKVZSykMZF4kcr7HrjH8IyhKuABIDH9TqkDxEAzcwLDCXugCrJMGIEXPI3je/LrhpRztWk7IpggXuF0+EzPKYJHWYxbQUZUMGybMB4bPS722XWSEnwzPpjTt5YglJ37sAz3qFl+6UAhZlZ6ykR7MQp8cqIUUio0DSukj1gSQZO/iN/9MVf2qcBdOte7JKhiI3m4B2mfphdPyOc0vj+CrumhHCqe9mms01HiWBpM2HpLjyjVdNFQCmCKndj7tZBHig+G1ifngKpxaow8VRiN7km9vPewv5DA6rqYGfP5/wBfHDYR3Vmd5L+DTjsnmSTNBttQjS5noIPvxR/ZnMLTao9GqoANypEkbbCbxjRpxokDxJ8P/wAnDHLcfdYgj3Egj5nyxnuSQyos542fqrB1Mhv6UiOov0t7eWCPtTNRDP3biZAIlgpNjIuDI68tsdGocd31am66mLfDUIxYmfoOBqooR/gpn/ScC5L4KWJI5tlMwmoELrZhOlpIv5Wkbc8G1eL10EMiieZAMj3jr8sb5MvlGaTQQHYHu4IHtT0cVt2f4e12QLE7vUX6nANwfKJ22/JgT2mqj+7pHy0wPkeeCx2lYFQaaTz9IE+7l8Ixqz+j/IMPu2qKP4aoIHlDKd/PEP8Auty/q16wHmEbpsQBGBcML8APFIzT9p4g900c/FeTewi8Ris9q0H90535iOnxw/r/AKMGiKeaABM6WpmBy3DHlgHN/oxzEWrUDHKWE8jYrYx54iw4f6yu3Iy1Ojl28X3yeKYGlgJvYQD5fDDbhfFDlz9xmXSbFjQQyP2Lnby9uLK36OM4IjuTbfvhuPNgLfHAdTsTnRqjLaxNtL0yepiGmMaHFSXuB0tB2c46mY0fa6qVNI8JFIKL7jwxgcpky0ys2knUI6wQYiMAZ7gOZUy+VzAjcimY28pE+zCyvSYb03UxJ1oZtBG48t8RRdc/gtSkaleF5BlGquQF5AExPlvGLk7LZA/+IA9rQeu03OMSc4JmR0I2kR13GPWZIF9JjzkXG5G9vLBaZr9RanXg2ua7D5MKzJnNWnkGBJMTG1+mMZn8s8+FKoVbDVJME+yBO+KKlYxEn44j9oO4Jg8pn5YZGM15spuzw0WWJVh18vPyxOkYcGPf7xFusct8eDOuJgnyv/W2J0+IVAQdRMEXtvyOGLVaBfBcuYaNzi+lxFgN8e0OCVyP1ZPSGUfVsHp2aqfsVFPmaTD5ODibDimjxuoOeC6XaaoOZxJexldvQAY9CQp8uZGPK/YrN0/So/B0P/VgWkyB1LtUecfD64MpdquvyJGER7L5n90f5k/NiX9ms1+6P8yfnxXaj8EujTL2nRt9XlcfQ4uXjNPk3LmB79oxlV7OZn92f5k/Nia9n81v3R/mT8+AeGJetmvo8buNNQjylh59fni48YblUt7efvUzjHrwPNfuz/Mn5sWjg2b/AHf/ADJ+bA9hFrI0aocYcRN/cp+kRj6pxt4uF/lYfQnGZHC85+7I/wA6fmxcmQzn7s/zp+bFdgmsfL2gA5R/mK/Vf6nHydpz1fpZw347YTrkc2YBpEj/ABJ+bFq8AzLx9xf/ABU/zYrtUVrQxqcYpt6QW22uiD8ypwDUpZNzBoZYwJ9BV+kE4+XsjmztQI/9xPzY+/sfnD/dEf50/Ni1jfgrUgWrwLJtf7Og5+B3HwhzgOp2Vyh2WqPZUkfNThm3YjOTalPtan+bEW7GZ4XWlv0qKP8ArwWmRLiIa3Y/L2ArVl9qow+RXAb9kVkaa439amRf3E407dj+Ifuz/wDLTP1JxQex/EB/c89y9LbyhxhkddlNxo//2Q=="/>
          <p:cNvSpPr>
            <a:spLocks noChangeAspect="1" noChangeArrowheads="1"/>
          </p:cNvSpPr>
          <p:nvPr/>
        </p:nvSpPr>
        <p:spPr bwMode="auto">
          <a:xfrm>
            <a:off x="1206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68" name="CuadroTexto 67"/>
          <p:cNvSpPr txBox="1"/>
          <p:nvPr/>
        </p:nvSpPr>
        <p:spPr>
          <a:xfrm>
            <a:off x="86435" y="3684528"/>
            <a:ext cx="808738" cy="261610"/>
          </a:xfrm>
          <a:prstGeom prst="rect">
            <a:avLst/>
          </a:prstGeom>
          <a:noFill/>
        </p:spPr>
        <p:txBody>
          <a:bodyPr wrap="square" rtlCol="0">
            <a:spAutoFit/>
          </a:bodyPr>
          <a:lstStyle/>
          <a:p>
            <a:r>
              <a:rPr lang="es-ES" sz="1100" dirty="0" smtClean="0"/>
              <a:t>Siniestros</a:t>
            </a:r>
            <a:endParaRPr lang="es-ES" sz="1100" dirty="0"/>
          </a:p>
        </p:txBody>
      </p:sp>
      <p:sp>
        <p:nvSpPr>
          <p:cNvPr id="69" name="CuadroTexto 68"/>
          <p:cNvSpPr txBox="1"/>
          <p:nvPr/>
        </p:nvSpPr>
        <p:spPr>
          <a:xfrm>
            <a:off x="-27492" y="5595910"/>
            <a:ext cx="1052442" cy="261610"/>
          </a:xfrm>
          <a:prstGeom prst="rect">
            <a:avLst/>
          </a:prstGeom>
          <a:noFill/>
        </p:spPr>
        <p:txBody>
          <a:bodyPr wrap="square" rtlCol="0">
            <a:spAutoFit/>
          </a:bodyPr>
          <a:lstStyle/>
          <a:p>
            <a:r>
              <a:rPr lang="es-ES" sz="1100" dirty="0" smtClean="0"/>
              <a:t>Contabilidad</a:t>
            </a:r>
            <a:endParaRPr lang="es-ES" sz="1100" dirty="0"/>
          </a:p>
        </p:txBody>
      </p:sp>
      <p:sp>
        <p:nvSpPr>
          <p:cNvPr id="75" name="CuadroTexto 74"/>
          <p:cNvSpPr txBox="1"/>
          <p:nvPr/>
        </p:nvSpPr>
        <p:spPr>
          <a:xfrm>
            <a:off x="6517822" y="5912174"/>
            <a:ext cx="1121360" cy="600164"/>
          </a:xfrm>
          <a:prstGeom prst="rect">
            <a:avLst/>
          </a:prstGeom>
          <a:noFill/>
        </p:spPr>
        <p:txBody>
          <a:bodyPr wrap="square" rtlCol="0">
            <a:spAutoFit/>
          </a:bodyPr>
          <a:lstStyle/>
          <a:p>
            <a:pPr algn="ctr"/>
            <a:r>
              <a:rPr lang="es-ES" sz="1100" dirty="0" smtClean="0"/>
              <a:t>Bases de Datos Operacionales</a:t>
            </a:r>
            <a:endParaRPr lang="es-ES" sz="1100" dirty="0"/>
          </a:p>
        </p:txBody>
      </p:sp>
      <p:sp>
        <p:nvSpPr>
          <p:cNvPr id="76" name="CuadroTexto 75"/>
          <p:cNvSpPr txBox="1"/>
          <p:nvPr/>
        </p:nvSpPr>
        <p:spPr>
          <a:xfrm>
            <a:off x="2723770" y="4733528"/>
            <a:ext cx="919744" cy="938719"/>
          </a:xfrm>
          <a:prstGeom prst="rect">
            <a:avLst/>
          </a:prstGeom>
          <a:noFill/>
        </p:spPr>
        <p:txBody>
          <a:bodyPr wrap="square" rtlCol="0">
            <a:spAutoFit/>
          </a:bodyPr>
          <a:lstStyle/>
          <a:p>
            <a:pPr algn="ctr"/>
            <a:r>
              <a:rPr lang="es-ES" sz="1100" dirty="0" smtClean="0"/>
              <a:t>Aplicación de captura distribuida por la DGSFP</a:t>
            </a:r>
            <a:endParaRPr lang="es-ES" sz="1100" dirty="0"/>
          </a:p>
        </p:txBody>
      </p:sp>
      <p:sp>
        <p:nvSpPr>
          <p:cNvPr id="77" name="Flecha derecha 76"/>
          <p:cNvSpPr/>
          <p:nvPr/>
        </p:nvSpPr>
        <p:spPr>
          <a:xfrm>
            <a:off x="2555776" y="4239430"/>
            <a:ext cx="271672" cy="309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1" name="Llamada rectangular redondeada 80"/>
          <p:cNvSpPr/>
          <p:nvPr/>
        </p:nvSpPr>
        <p:spPr>
          <a:xfrm>
            <a:off x="2362733" y="2084303"/>
            <a:ext cx="1071176" cy="1878814"/>
          </a:xfrm>
          <a:prstGeom prst="wedgeRoundRectCallout">
            <a:avLst/>
          </a:prstGeom>
          <a:solidFill>
            <a:srgbClr val="00B050">
              <a:alpha val="5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dirty="0">
                <a:solidFill>
                  <a:schemeClr val="tx1"/>
                </a:solidFill>
              </a:rPr>
              <a:t>La </a:t>
            </a:r>
            <a:r>
              <a:rPr lang="es-ES" sz="1100" dirty="0" smtClean="0">
                <a:solidFill>
                  <a:schemeClr val="tx1"/>
                </a:solidFill>
              </a:rPr>
              <a:t>aplicación de captura permite importar los datos desde la base de datos de la entidad</a:t>
            </a:r>
            <a:r>
              <a:rPr lang="es-ES" sz="1100" dirty="0" smtClean="0"/>
              <a:t> </a:t>
            </a:r>
            <a:endParaRPr lang="es-ES" dirty="0"/>
          </a:p>
        </p:txBody>
      </p:sp>
      <p:sp>
        <p:nvSpPr>
          <p:cNvPr id="82" name="CuadroTexto 81"/>
          <p:cNvSpPr txBox="1"/>
          <p:nvPr/>
        </p:nvSpPr>
        <p:spPr>
          <a:xfrm>
            <a:off x="3693604" y="4604972"/>
            <a:ext cx="1436140" cy="430887"/>
          </a:xfrm>
          <a:prstGeom prst="rect">
            <a:avLst/>
          </a:prstGeom>
          <a:noFill/>
        </p:spPr>
        <p:txBody>
          <a:bodyPr wrap="square" rtlCol="0">
            <a:spAutoFit/>
          </a:bodyPr>
          <a:lstStyle/>
          <a:p>
            <a:pPr algn="ctr"/>
            <a:r>
              <a:rPr lang="es-ES" sz="1100" dirty="0" smtClean="0"/>
              <a:t>Cumple Ley 11/2007</a:t>
            </a:r>
            <a:endParaRPr lang="es-ES" sz="1100" dirty="0"/>
          </a:p>
        </p:txBody>
      </p:sp>
      <p:sp>
        <p:nvSpPr>
          <p:cNvPr id="83" name="CuadroTexto 82"/>
          <p:cNvSpPr txBox="1"/>
          <p:nvPr/>
        </p:nvSpPr>
        <p:spPr>
          <a:xfrm>
            <a:off x="194563" y="1672080"/>
            <a:ext cx="1512204" cy="369332"/>
          </a:xfrm>
          <a:prstGeom prst="rect">
            <a:avLst/>
          </a:prstGeom>
          <a:noFill/>
        </p:spPr>
        <p:txBody>
          <a:bodyPr wrap="square" rtlCol="0">
            <a:spAutoFit/>
          </a:bodyPr>
          <a:lstStyle/>
          <a:p>
            <a:r>
              <a:rPr lang="es-ES" dirty="0" smtClean="0"/>
              <a:t>Compañía</a:t>
            </a:r>
            <a:endParaRPr lang="es-ES" dirty="0"/>
          </a:p>
        </p:txBody>
      </p:sp>
      <p:sp>
        <p:nvSpPr>
          <p:cNvPr id="86" name="CuadroTexto 85"/>
          <p:cNvSpPr txBox="1"/>
          <p:nvPr/>
        </p:nvSpPr>
        <p:spPr>
          <a:xfrm>
            <a:off x="5389853" y="1511867"/>
            <a:ext cx="2074054" cy="1077218"/>
          </a:xfrm>
          <a:prstGeom prst="rect">
            <a:avLst/>
          </a:prstGeom>
          <a:noFill/>
        </p:spPr>
        <p:txBody>
          <a:bodyPr wrap="square" rtlCol="0">
            <a:spAutoFit/>
          </a:bodyPr>
          <a:lstStyle/>
          <a:p>
            <a:pPr algn="ctr"/>
            <a:r>
              <a:rPr lang="es-ES" sz="1600" dirty="0" smtClean="0"/>
              <a:t>Dirección General de Seguros y Fondos de Pensiones</a:t>
            </a:r>
            <a:endParaRPr lang="es-ES" sz="1600" dirty="0"/>
          </a:p>
        </p:txBody>
      </p:sp>
      <p:sp>
        <p:nvSpPr>
          <p:cNvPr id="87" name="CuadroTexto 86"/>
          <p:cNvSpPr txBox="1"/>
          <p:nvPr/>
        </p:nvSpPr>
        <p:spPr>
          <a:xfrm>
            <a:off x="5407885" y="4506505"/>
            <a:ext cx="919744" cy="938719"/>
          </a:xfrm>
          <a:prstGeom prst="rect">
            <a:avLst/>
          </a:prstGeom>
          <a:noFill/>
        </p:spPr>
        <p:txBody>
          <a:bodyPr wrap="square" rtlCol="0">
            <a:spAutoFit/>
          </a:bodyPr>
          <a:lstStyle/>
          <a:p>
            <a:pPr algn="ctr"/>
            <a:r>
              <a:rPr lang="es-ES" sz="1100" dirty="0" smtClean="0"/>
              <a:t>Sede de la DGSFP con su Registro Telemático</a:t>
            </a:r>
            <a:endParaRPr lang="es-ES" sz="1100" dirty="0"/>
          </a:p>
        </p:txBody>
      </p:sp>
      <p:pic>
        <p:nvPicPr>
          <p:cNvPr id="88" name="Imagen 87"/>
          <p:cNvPicPr>
            <a:picLocks noChangeAspect="1"/>
          </p:cNvPicPr>
          <p:nvPr/>
        </p:nvPicPr>
        <p:blipFill>
          <a:blip r:embed="rId10"/>
          <a:stretch>
            <a:fillRect/>
          </a:stretch>
        </p:blipFill>
        <p:spPr>
          <a:xfrm rot="1885019">
            <a:off x="6119001" y="4867624"/>
            <a:ext cx="831412" cy="200155"/>
          </a:xfrm>
          <a:prstGeom prst="rect">
            <a:avLst/>
          </a:prstGeom>
        </p:spPr>
      </p:pic>
      <p:sp>
        <p:nvSpPr>
          <p:cNvPr id="90" name="CuadroTexto 89"/>
          <p:cNvSpPr txBox="1"/>
          <p:nvPr/>
        </p:nvSpPr>
        <p:spPr>
          <a:xfrm>
            <a:off x="7665686" y="5014337"/>
            <a:ext cx="1121360" cy="430887"/>
          </a:xfrm>
          <a:prstGeom prst="rect">
            <a:avLst/>
          </a:prstGeom>
          <a:noFill/>
        </p:spPr>
        <p:txBody>
          <a:bodyPr wrap="square" rtlCol="0">
            <a:spAutoFit/>
          </a:bodyPr>
          <a:lstStyle/>
          <a:p>
            <a:pPr algn="ctr"/>
            <a:r>
              <a:rPr lang="es-ES" sz="1100" dirty="0" smtClean="0"/>
              <a:t>Almacén de Datos</a:t>
            </a:r>
            <a:endParaRPr lang="es-ES" sz="1100" dirty="0"/>
          </a:p>
        </p:txBody>
      </p:sp>
      <p:sp>
        <p:nvSpPr>
          <p:cNvPr id="91" name="Llamada rectangular redondeada 90"/>
          <p:cNvSpPr/>
          <p:nvPr/>
        </p:nvSpPr>
        <p:spPr>
          <a:xfrm>
            <a:off x="3577214" y="2320448"/>
            <a:ext cx="1930890" cy="1252568"/>
          </a:xfrm>
          <a:prstGeom prst="wedgeRoundRectCallout">
            <a:avLst/>
          </a:prstGeom>
          <a:solidFill>
            <a:srgbClr val="FF0000">
              <a:alpha val="53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dirty="0">
                <a:solidFill>
                  <a:schemeClr val="tx1"/>
                </a:solidFill>
              </a:rPr>
              <a:t>En </a:t>
            </a:r>
            <a:r>
              <a:rPr lang="es-ES" sz="1100" dirty="0" smtClean="0">
                <a:solidFill>
                  <a:schemeClr val="tx1"/>
                </a:solidFill>
              </a:rPr>
              <a:t>el envío Telemático </a:t>
            </a:r>
            <a:r>
              <a:rPr lang="es-ES" sz="1100" dirty="0">
                <a:solidFill>
                  <a:schemeClr val="tx1"/>
                </a:solidFill>
              </a:rPr>
              <a:t>se </a:t>
            </a:r>
            <a:r>
              <a:rPr lang="es-ES" sz="1100" dirty="0" smtClean="0">
                <a:solidFill>
                  <a:schemeClr val="tx1"/>
                </a:solidFill>
              </a:rPr>
              <a:t>“ensobra” junto la información cuantitativa, información que garantiza la gestión y mantenimiento del proceso de envío </a:t>
            </a:r>
            <a:endParaRPr lang="es-ES" sz="1100" dirty="0">
              <a:solidFill>
                <a:schemeClr val="tx1"/>
              </a:solidFill>
            </a:endParaRPr>
          </a:p>
        </p:txBody>
      </p:sp>
      <p:sp>
        <p:nvSpPr>
          <p:cNvPr id="92" name="CuadroTexto 91"/>
          <p:cNvSpPr txBox="1"/>
          <p:nvPr/>
        </p:nvSpPr>
        <p:spPr>
          <a:xfrm>
            <a:off x="1727013" y="4796748"/>
            <a:ext cx="956778" cy="600164"/>
          </a:xfrm>
          <a:prstGeom prst="rect">
            <a:avLst/>
          </a:prstGeom>
          <a:noFill/>
        </p:spPr>
        <p:txBody>
          <a:bodyPr wrap="square" rtlCol="0">
            <a:spAutoFit/>
          </a:bodyPr>
          <a:lstStyle/>
          <a:p>
            <a:pPr algn="ctr"/>
            <a:r>
              <a:rPr lang="es-ES" sz="1100" dirty="0" smtClean="0"/>
              <a:t>Información consolidada a reportar</a:t>
            </a:r>
            <a:endParaRPr lang="es-ES" sz="1100" dirty="0"/>
          </a:p>
        </p:txBody>
      </p:sp>
    </p:spTree>
    <p:extLst>
      <p:ext uri="{BB962C8B-B14F-4D97-AF65-F5344CB8AC3E}">
        <p14:creationId xmlns:p14="http://schemas.microsoft.com/office/powerpoint/2010/main" val="296618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9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agen 21"/>
          <p:cNvPicPr>
            <a:picLocks noChangeAspect="1"/>
          </p:cNvPicPr>
          <p:nvPr/>
        </p:nvPicPr>
        <p:blipFill>
          <a:blip r:embed="rId3"/>
          <a:stretch>
            <a:fillRect/>
          </a:stretch>
        </p:blipFill>
        <p:spPr>
          <a:xfrm>
            <a:off x="2987824" y="2924601"/>
            <a:ext cx="482995" cy="443777"/>
          </a:xfrm>
          <a:prstGeom prst="rect">
            <a:avLst/>
          </a:prstGeom>
        </p:spPr>
      </p:pic>
      <p:pic>
        <p:nvPicPr>
          <p:cNvPr id="54" name="Imagen 53"/>
          <p:cNvPicPr>
            <a:picLocks noChangeAspect="1"/>
          </p:cNvPicPr>
          <p:nvPr/>
        </p:nvPicPr>
        <p:blipFill rotWithShape="1">
          <a:blip r:embed="rId4"/>
          <a:srcRect r="2646" b="14156"/>
          <a:stretch/>
        </p:blipFill>
        <p:spPr>
          <a:xfrm>
            <a:off x="7078502" y="3697856"/>
            <a:ext cx="1813977" cy="1137440"/>
          </a:xfrm>
          <a:prstGeom prst="rect">
            <a:avLst/>
          </a:prstGeom>
        </p:spPr>
      </p:pic>
      <p:pic>
        <p:nvPicPr>
          <p:cNvPr id="58" name="Imagen 57"/>
          <p:cNvPicPr>
            <a:picLocks noChangeAspect="1"/>
          </p:cNvPicPr>
          <p:nvPr/>
        </p:nvPicPr>
        <p:blipFill>
          <a:blip r:embed="rId5"/>
          <a:stretch>
            <a:fillRect/>
          </a:stretch>
        </p:blipFill>
        <p:spPr>
          <a:xfrm>
            <a:off x="6669208" y="5112590"/>
            <a:ext cx="859611" cy="865707"/>
          </a:xfrm>
          <a:prstGeom prst="rect">
            <a:avLst/>
          </a:prstGeom>
        </p:spPr>
      </p:pic>
      <p:pic>
        <p:nvPicPr>
          <p:cNvPr id="53" name="Imagen 5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70598" y="2748183"/>
            <a:ext cx="864096" cy="864096"/>
          </a:xfrm>
          <a:prstGeom prst="rect">
            <a:avLst/>
          </a:prstGeom>
        </p:spPr>
      </p:pic>
      <p:pic>
        <p:nvPicPr>
          <p:cNvPr id="10" name="Imagen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63688" y="4022092"/>
            <a:ext cx="864096" cy="864096"/>
          </a:xfrm>
          <a:prstGeom prst="rect">
            <a:avLst/>
          </a:prstGeom>
        </p:spPr>
      </p:pic>
      <p:pic>
        <p:nvPicPr>
          <p:cNvPr id="9" name="Imagen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3568" y="5445224"/>
            <a:ext cx="864096" cy="864096"/>
          </a:xfrm>
          <a:prstGeom prst="rect">
            <a:avLst/>
          </a:prstGeom>
        </p:spPr>
      </p:pic>
      <p:pic>
        <p:nvPicPr>
          <p:cNvPr id="8" name="Imagen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7269" y="3573016"/>
            <a:ext cx="864096" cy="864096"/>
          </a:xfrm>
          <a:prstGeom prst="rect">
            <a:avLst/>
          </a:prstGeom>
        </p:spPr>
      </p:pic>
      <p:pic>
        <p:nvPicPr>
          <p:cNvPr id="7" name="Imagen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3568" y="2708920"/>
            <a:ext cx="864096" cy="864096"/>
          </a:xfrm>
          <a:prstGeom prst="rect">
            <a:avLst/>
          </a:prstGeom>
        </p:spPr>
      </p:pic>
      <p:sp>
        <p:nvSpPr>
          <p:cNvPr id="65" name="Rectángulo 64"/>
          <p:cNvSpPr/>
          <p:nvPr/>
        </p:nvSpPr>
        <p:spPr>
          <a:xfrm>
            <a:off x="86435" y="1445021"/>
            <a:ext cx="3582042" cy="5084480"/>
          </a:xfrm>
          <a:prstGeom prst="rect">
            <a:avLst/>
          </a:prstGeom>
          <a:solidFill>
            <a:schemeClr val="accent1">
              <a:tint val="45000"/>
              <a:alpha val="12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dirty="0"/>
          </a:p>
        </p:txBody>
      </p:sp>
      <p:sp>
        <p:nvSpPr>
          <p:cNvPr id="84" name="Rectángulo 83"/>
          <p:cNvSpPr/>
          <p:nvPr/>
        </p:nvSpPr>
        <p:spPr>
          <a:xfrm>
            <a:off x="4881571" y="1427858"/>
            <a:ext cx="4164005" cy="5084480"/>
          </a:xfrm>
          <a:prstGeom prst="rect">
            <a:avLst/>
          </a:prstGeom>
          <a:solidFill>
            <a:schemeClr val="accent2">
              <a:lumMod val="60000"/>
              <a:lumOff val="40000"/>
              <a:alpha val="2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sp>
        <p:nvSpPr>
          <p:cNvPr id="5" name="CuadroTexto 4"/>
          <p:cNvSpPr txBox="1"/>
          <p:nvPr/>
        </p:nvSpPr>
        <p:spPr>
          <a:xfrm>
            <a:off x="539553" y="1070133"/>
            <a:ext cx="8247494" cy="369332"/>
          </a:xfrm>
          <a:prstGeom prst="rect">
            <a:avLst/>
          </a:prstGeom>
          <a:noFill/>
        </p:spPr>
        <p:txBody>
          <a:bodyPr wrap="square" rtlCol="0">
            <a:spAutoFit/>
          </a:bodyPr>
          <a:lstStyle/>
          <a:p>
            <a:r>
              <a:rPr lang="es-ES" dirty="0" smtClean="0"/>
              <a:t>Propuesta de envío información Cuantitativa Solvencia II-Fase Definitiva</a:t>
            </a:r>
            <a:endParaRPr lang="es-ES" dirty="0"/>
          </a:p>
        </p:txBody>
      </p:sp>
      <p:sp>
        <p:nvSpPr>
          <p:cNvPr id="11" name="Elipse 10"/>
          <p:cNvSpPr/>
          <p:nvPr/>
        </p:nvSpPr>
        <p:spPr>
          <a:xfrm>
            <a:off x="1043608" y="45811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Elipse 11"/>
          <p:cNvSpPr/>
          <p:nvPr/>
        </p:nvSpPr>
        <p:spPr>
          <a:xfrm>
            <a:off x="1043608" y="47335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Elipse 12"/>
          <p:cNvSpPr/>
          <p:nvPr/>
        </p:nvSpPr>
        <p:spPr>
          <a:xfrm>
            <a:off x="1043608" y="48859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Elipse 13"/>
          <p:cNvSpPr/>
          <p:nvPr/>
        </p:nvSpPr>
        <p:spPr>
          <a:xfrm>
            <a:off x="1043608" y="5038328"/>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6" name="Conector recto de flecha 15"/>
          <p:cNvCxnSpPr/>
          <p:nvPr/>
        </p:nvCxnSpPr>
        <p:spPr>
          <a:xfrm>
            <a:off x="251520" y="3140968"/>
            <a:ext cx="5760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251520" y="3965202"/>
            <a:ext cx="5760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a:off x="179512" y="5877272"/>
            <a:ext cx="5760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1434237" y="3067087"/>
            <a:ext cx="415065" cy="8278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p:nvPr/>
        </p:nvCxnSpPr>
        <p:spPr>
          <a:xfrm>
            <a:off x="1467328" y="4065721"/>
            <a:ext cx="408347" cy="17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de flecha 35"/>
          <p:cNvCxnSpPr/>
          <p:nvPr/>
        </p:nvCxnSpPr>
        <p:spPr>
          <a:xfrm flipV="1">
            <a:off x="1416945" y="4687616"/>
            <a:ext cx="459464" cy="75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Imagen 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87824" y="4151119"/>
            <a:ext cx="648072" cy="574025"/>
          </a:xfrm>
          <a:prstGeom prst="rect">
            <a:avLst/>
          </a:prstGeom>
        </p:spPr>
      </p:pic>
      <p:pic>
        <p:nvPicPr>
          <p:cNvPr id="41" name="Imagen 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93604" y="1439465"/>
            <a:ext cx="914400" cy="915181"/>
          </a:xfrm>
          <a:prstGeom prst="rect">
            <a:avLst/>
          </a:prstGeom>
        </p:spPr>
      </p:pic>
      <p:pic>
        <p:nvPicPr>
          <p:cNvPr id="47" name="Imagen 46"/>
          <p:cNvPicPr>
            <a:picLocks noChangeAspect="1"/>
          </p:cNvPicPr>
          <p:nvPr/>
        </p:nvPicPr>
        <p:blipFill>
          <a:blip r:embed="rId9"/>
          <a:stretch>
            <a:fillRect/>
          </a:stretch>
        </p:blipFill>
        <p:spPr>
          <a:xfrm>
            <a:off x="3944755" y="3774386"/>
            <a:ext cx="694196" cy="646526"/>
          </a:xfrm>
          <a:prstGeom prst="rect">
            <a:avLst/>
          </a:prstGeom>
        </p:spPr>
      </p:pic>
      <p:sp>
        <p:nvSpPr>
          <p:cNvPr id="49" name="Flecha izquierda y derecha 48"/>
          <p:cNvSpPr/>
          <p:nvPr/>
        </p:nvSpPr>
        <p:spPr>
          <a:xfrm>
            <a:off x="3758463" y="4239430"/>
            <a:ext cx="1035415"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1" name="Imagen 50"/>
          <p:cNvPicPr>
            <a:picLocks noChangeAspect="1"/>
          </p:cNvPicPr>
          <p:nvPr/>
        </p:nvPicPr>
        <p:blipFill rotWithShape="1">
          <a:blip r:embed="rId10"/>
          <a:srcRect t="8242" r="20689" b="28477"/>
          <a:stretch/>
        </p:blipFill>
        <p:spPr>
          <a:xfrm>
            <a:off x="5549256" y="3789040"/>
            <a:ext cx="966960" cy="617218"/>
          </a:xfrm>
          <a:prstGeom prst="rect">
            <a:avLst/>
          </a:prstGeom>
        </p:spPr>
      </p:pic>
      <p:pic>
        <p:nvPicPr>
          <p:cNvPr id="52" name="Picture 478" descr="MCj04323110000[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479648" y="1440863"/>
            <a:ext cx="792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Imagen 55"/>
          <p:cNvPicPr>
            <a:picLocks noChangeAspect="1"/>
          </p:cNvPicPr>
          <p:nvPr/>
        </p:nvPicPr>
        <p:blipFill>
          <a:blip r:embed="rId12"/>
          <a:stretch>
            <a:fillRect/>
          </a:stretch>
        </p:blipFill>
        <p:spPr>
          <a:xfrm rot="19958823">
            <a:off x="6069894" y="3317211"/>
            <a:ext cx="831412" cy="200155"/>
          </a:xfrm>
          <a:prstGeom prst="rect">
            <a:avLst/>
          </a:prstGeom>
        </p:spPr>
      </p:pic>
      <p:pic>
        <p:nvPicPr>
          <p:cNvPr id="57" name="Imagen 56"/>
          <p:cNvPicPr>
            <a:picLocks noChangeAspect="1"/>
          </p:cNvPicPr>
          <p:nvPr/>
        </p:nvPicPr>
        <p:blipFill>
          <a:blip r:embed="rId12"/>
          <a:stretch>
            <a:fillRect/>
          </a:stretch>
        </p:blipFill>
        <p:spPr>
          <a:xfrm rot="19312371">
            <a:off x="7274254" y="4948207"/>
            <a:ext cx="1118740" cy="269327"/>
          </a:xfrm>
          <a:prstGeom prst="rect">
            <a:avLst/>
          </a:prstGeom>
        </p:spPr>
      </p:pic>
      <p:sp>
        <p:nvSpPr>
          <p:cNvPr id="59" name="Elipse 58"/>
          <p:cNvSpPr/>
          <p:nvPr/>
        </p:nvSpPr>
        <p:spPr>
          <a:xfrm>
            <a:off x="6876256" y="41571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0" name="Elipse 59"/>
          <p:cNvSpPr/>
          <p:nvPr/>
        </p:nvSpPr>
        <p:spPr>
          <a:xfrm>
            <a:off x="6876256" y="43095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1" name="Elipse 60"/>
          <p:cNvSpPr/>
          <p:nvPr/>
        </p:nvSpPr>
        <p:spPr>
          <a:xfrm>
            <a:off x="6876256" y="44619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2" name="Elipse 61"/>
          <p:cNvSpPr/>
          <p:nvPr/>
        </p:nvSpPr>
        <p:spPr>
          <a:xfrm>
            <a:off x="6876256" y="4614363"/>
            <a:ext cx="144016"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3" name="Imagen 62"/>
          <p:cNvPicPr>
            <a:picLocks noChangeAspect="1"/>
          </p:cNvPicPr>
          <p:nvPr/>
        </p:nvPicPr>
        <p:blipFill>
          <a:blip r:embed="rId12"/>
          <a:stretch>
            <a:fillRect/>
          </a:stretch>
        </p:blipFill>
        <p:spPr>
          <a:xfrm rot="3509388">
            <a:off x="7447768" y="3308613"/>
            <a:ext cx="595727" cy="143417"/>
          </a:xfrm>
          <a:prstGeom prst="rect">
            <a:avLst/>
          </a:prstGeom>
        </p:spPr>
      </p:pic>
      <p:pic>
        <p:nvPicPr>
          <p:cNvPr id="64" name="Imagen 63"/>
          <p:cNvPicPr>
            <a:picLocks noChangeAspect="1"/>
          </p:cNvPicPr>
          <p:nvPr/>
        </p:nvPicPr>
        <p:blipFill>
          <a:blip r:embed="rId13"/>
          <a:stretch>
            <a:fillRect/>
          </a:stretch>
        </p:blipFill>
        <p:spPr>
          <a:xfrm>
            <a:off x="7210964" y="1493185"/>
            <a:ext cx="731694" cy="727121"/>
          </a:xfrm>
          <a:prstGeom prst="rect">
            <a:avLst/>
          </a:prstGeom>
        </p:spPr>
      </p:pic>
      <p:sp>
        <p:nvSpPr>
          <p:cNvPr id="66" name="CuadroTexto 65"/>
          <p:cNvSpPr txBox="1"/>
          <p:nvPr/>
        </p:nvSpPr>
        <p:spPr>
          <a:xfrm>
            <a:off x="203829" y="2767846"/>
            <a:ext cx="671446" cy="261610"/>
          </a:xfrm>
          <a:prstGeom prst="rect">
            <a:avLst/>
          </a:prstGeom>
          <a:noFill/>
        </p:spPr>
        <p:txBody>
          <a:bodyPr wrap="square" rtlCol="0">
            <a:spAutoFit/>
          </a:bodyPr>
          <a:lstStyle/>
          <a:p>
            <a:r>
              <a:rPr lang="es-ES" sz="1100" dirty="0" smtClean="0"/>
              <a:t>Pólizas</a:t>
            </a:r>
            <a:endParaRPr lang="es-ES" sz="1100" dirty="0"/>
          </a:p>
        </p:txBody>
      </p:sp>
      <p:sp>
        <p:nvSpPr>
          <p:cNvPr id="67" name="AutoShape 2" descr="data:image/jpeg;base64,/9j/4AAQSkZJRgABAQAAAQABAAD/2wCEAAkGBhQSERUUEhQWFRUVGCAZGBcYGB0ZFxwcHBwfGR0aGxocHSYeFxsjHBwcIi8gJCcpLCwsGB8xNTAqNSYsLCkBCQoKDgwOGg8PGiwkHyQsLCwsNCwsLCotLCwsLywsLCwsLCwsLCwsLCwsLCwsLCwsLCksKSwpLCwsLCwsLCwsLP/AABEIAJ8AoAMBIgACEQEDEQH/xAAbAAACAwEBAQAAAAAAAAAAAAAEBQIDBgcBAP/EAEcQAAIBAgQDBAcEBwYDCQAAAAECEQMhAAQSMQVBUQYTImEyQnGBkaGxFCPB0gczUlNikvAWQ3KC0eEkosIVF0Rjc4OTsvH/xAAaAQACAwEBAAAAAAAAAAAAAAACAwABBAUG/8QAKxEAAgIBAwMDAwQDAAAAAAAAAAECEQMSITEEE0EFMlEiYbFCgZHwI3Hx/9oADAMBAAIRAxEAPwDGKmLVpYmFxILjtqJynI8RcSCYsVMWClhiQtybKVp4t7rF60sWLSwVA2UChj1aWDstlGdoAkkE+QHMkmwHmcNuz3A6OZrGkK+o6Sx7pJXw7gO0AnpAIwnLmhj2kw8eOWT2ozwo4upcKqsSFpsYs1rD2nYYb083VpqAlClSUMSGqfeVQdpGqFBEdLScM8gTmOF5oV3apozAuT0CWjaJJtjnv1Nb6UbY9E/1MyjZekk97XRY9Sn96/8Ay+Ee9sNeIdm6YytCtRd2NZWYKwUWXcCDvBmPI4MyfZcuhFHLsZEBiNKgkcyY+mGDcKr0srQy1dURqUmlUV9RmZuIAHIC5mDjM/UMl6vCHrpIcef9mCNLECuG2fy0EsBpkkMOSsNwPI7jyOAmpY7cJrJFSXk5MoyhLSwNkxErgo08RKYuiamgXTitqWCWXEWTAtBqdghTF/DF+/pf+on/ANxj3R/XPBHDUVa1IuSB3iRESfEIEHrhU3GO7GwtvY8WnbFiUcXpSw74CuVVj9pDuDaFgAeZMzGNDdK6Myd7WIxRwZlMj3kxuLxjaNwzIlT3NXSG9Vz4ZHnEjl+GEecyYpVPuyI5QZ90/jgYZFIqcXHyKamVKm4/0xYmWAU1KjBKa2LkEiTsABdmPJR8QMa+pn6OWyDZh6RrOzimFMCWItJ9VdzOEz5J+I5PLIr0i6vUeoqkKKSk6FBXf2cze98Yuo63RcYrc2YOk11KT2KOLoDw/LtQUqK1VwwJkuB4V1naJvG1xzvjQcD7PZrL1VrijThEZShcIfERJEK14HOMF5PsfSSiia6jqg1QXMFlfUCqbJ6PK0G84b080XBmTKn0mt0ggWiccadybm3udFNRioxWwJl+x9AmajlyZstrz5S3vti2pwnL5dhVpZZVcGx9HVKNN5MjyPPDHhtKBpBgbwgsDbp/rj7i2T1IoCiSwMsf4Te84vRGK+kmpsG4hxFwbPy9RZI57n8MIe1WVqLRQsWLCqfSIYxIIPuthyyFzGrz8AmI2ws7b0nGWBJb0wfFc3EmI2EjbF5FxZWN2Ksrwxc1YwGZdLH+ICVb+uRIxksxlijFWEEGCMans6lTLsKrWUR4W9YMQp0nlBg+8Dng3t3weajVUWNOkPG0EHS3kZkH3Y19Bm7U+03s+DP1ePXHWufJhO7xB6eDGTEGpzjvUcjUANSxGQCJiTy5x+17sGsg5wB15YBoeMieZ5TNiQIgW2JI6Dnjn9bm0R0x5NfTw1O/B9VqKNpK9Y9I3g7WHo/HAvDZqZmhPhGtCSQQJLCIvOw+GHNSjSQFanicP3egtpBaBuY1LBa/TTPPA/DaH31AKoUqaZuSZHeR6J2J3AHkccrJluSXxtf5OhihSbCVoYvp0eQwyr5EKFZLo0wesGCPaMVpTx6OMlJWjiTi4umU06GCEp+7F1OjgunlsHwATpZdKtAUqoin3uuQfESqwFCkWF7tONFlSqLTVFCKEnT6oXWW33Yjp5zhFWIREBkiGY7RuAJ5+rtg+rX0rf0ggAPOdKmw5ekceZztSyya+Tv4dscV9h93k0jBM92BceI2vP7IvgHhuV0uTpt3dixkTqFj1wRw7MAuijnpsN7ICZJ2vhxVygJso3Ezeb7EdML8DHyC1c2VAAaT0UbeVgYxTBdY0k+IRq5wrXvgjN1lpEan62EDf4nF1JkIAAJjqDvB2n34OgE9wTLB7ElFkEWkmN8LeIZzWp1NqCFS2pYAJ1CNhN8acT6oA+X0xm87kKkOTpIqMLdCCTfnBGByva2FCNMX53Ko9FmD6iELqeUiJmekfCMPM24csjKDroah0Onl898UDKKKToBbSy/EG2I5N5bJNb7ygyE9fCp/1+eEX9Ww3xuF8F7OZZaSlEDahOpoJvywLnP0eZd31AsgO6rET1vMezBnZldAenNlaVHkf98PcbseebWq9zPLDD20YDi36M0FJzTd3bTZTFz05csYyhwlculNmf8A4kVu5amSBFwyGCedr7X5xjuBOOX9u+GAVftlKWNQqCLEeA2YjmhAjcX53wrqMspR3ZcMUY8Iz/azhlPLMpENUerUepqudAIIkbTJN5lsLeCU1bOI6KVCsGYEkiS4IJNpsRivPVXqs3eatUse7BBDMxUKoa3h06QZuSMF8NrIailWWFZFMjxGSoSIPo8vab7YyJ0xtluU7WUKqw00nA2M7x8Itzw/y+ROjVqDjTqJEDfoPWjy67Y5zk8zUFRFqqCZgsVvp5nVsRGCOEZp1/VV3VGP6th52gm0b4fj6jLi9r2/k25elw519Sp/bY6Xk8kWTWBIPLY+9dx7xzwxyvAajCVXbrb4TjKcK/SMwGmvSanpgMw9ELPJhBA8r46FwvtXTrFBTZXUiS2q4+V/ljavUm9mqZy5+lad7tGG7UVhTqGnaVABvaTG3xPxxbxXOQ1VZvOmBvGor/0YVcUBzOdbSJHfKGt/E31t8MG1uGsx1agNdSSLk3LMJP8AmjGVPVuxsoqOyNTw/MH7UAomNVhvZVWb7YOGcYO/hJ0uAQW33P4YRcNzL08w9RQu1QCecvIMC5sMXrmJFRnJh6omJnZmgeXngapJAvZ7DKtSZSWhRJ+W+DqUAXqHe9xzDWEC2M/m6g30nwi+o3O/XBOXz7IjONPhcCORkNvHPBy4QC5NHlK4MeFukkE7ECb4r4m0UxbT4l6dYi3txRQ4vZNTgTM8vMXvjzN1VagfHJmfS/iG0YHJtEZB7nvegx57fIR9cLMqdNDIsPUqlOh9ZD58uX+4vObiIIMAXOxEfW3zwD3n/BFmP6rNT7PvdvMweXuxm80NH+QJWuRyM8xPUfjhzjFPxVk4qtM+iTAt+0k/WL42NViAYEmNv62xpwqo0BIT8Tz571KYYAEhTci5BO8RMct74wFZ/s1NyXL/AGgKqIfGwpI2lwepYaQI21G0XxHj75ihWapVbw1XmkWkBSCCLC0iNI3MHGSy2c7xz9odmpoJ8IljyGkAwPEb7bjCZwak7BUr4K+IZsvW1hNAkhYt4wQpJO+ogAATfltinhlYLmBFx3iAAXA8YE7Rq3JO4GCcyoZEZ1IDrIaNPomA38N7WsZxUqhMzSE6tTU4K/4lMHzBsesDAxq6CEuWFRQ5DahpsAZE2UW5b4lRzqEHUhRgN1Ph2j0TzvyxCgid0dDFdTWO3oi4+JGJVxVRTrGsGIkAyN9xflgmdPfb/odw6sWhe8DUz6Ymbeatt7saLsWzUa1QEKEUQpRCxhjYPp9FbCWO1pOMlkc1TpvJXQdjIkXHx92Nt2bzDrls3WpMioF01AQWLAggaCPRIJvIiDhcluM1pYrT3X7hXZXO6u+DAgFtYtzVSBfluT7sbOtTSF06UWR4Rc2VjcnfljnnZPMrFQT0BEXgtb5TvjYHMALAVRIYzu0gKJn2nqcOVpbHJn7hvwbhT06gceuhA1H3zEdTiWdyy100oVDRrldpAi87WOEna/j7UzSFKprJ1AjUREEDl/XxwNwSqalJmQXQsxHUAKCZJscP7f0KQlSWrSSr1X0wzTqJ9GOUnzviAzS91UJJ094s79GEDEs1U7yImIJ5D5b4U1ao7uqCd6infpqt+OByJUt/K/KBV2OMjxBJUaBIvJj2879MN6nENdF1AAU6jvewkCw8sc8OZKsSDsPwEefXBfCuKMHUSbhhHI2b4/7Yk1cf2ChtINz/ABU1RpCkLPunZbx5Th1wZWbhucVjJUlpm/oq1+XKPrGMY3GdKjWCWBbSSeQMXPM42nZF9SZ2mDIemGBtclWE3tyG/ljNFO9zW+K+5Dj2aCZ/K1TsyU22jnB3uMdGKyMch7ZsTlchV2mmUNouscvj5dMdI4JxbXlRVbU8AkwpLGLwALkwcPg+UKkhH234K1Rg7CtVpKCSlNgpSIGpRuzRPLqOmOctlzoqBAe67yEZ9FhuWAMNqAIsZ57Y6HlO32Vr6iKqBCCF1eEhgASW1XmbALOM/wAW7S069FjSVNZ8D0xSdy5mSgKeEiYOrznbCJteAor5Odq5CBSG1SZUj1QRZZ/iJMCNsW5GlOaosSI7xOd1GtdI8xG8Y+444WqCisViYYHwnmt/SXUDa34484dmu9q0fEAVqpIPTUDYxEEiBz8sEk9mU1Qmq6IQExCztIGozfz2xPuiABTedzvAPLY4g+ZTUZWbx5wLfG2IVFQkCSsQLiQPePaMGr8m51bqi+pmH3qIG5TEHyuMaDhnEcuMkyd2TXDTq3CozCU858x54zAUgGHkAciesbH44OyLMyFByIgAXuDO2/4YpxVCnOmPODVSFYix8IgC/WR15/HDWhm21XLEBSb9CRt8MA8OTuhN7neCD0JvtvbDKlWVmAn1YNrRt7t8Ll1EVdGKXI6XIDMqxLae7FlAkEsSYPTHq8Dr0rUyp9LvDEQDHU72OLez4Rkc1LXADXE7WgcycOq1WmtRx1ESbXnb24rL18cWNPn7ALFqd8GdzWX3FPWYENyNrRttzwPT4Ce6fWbuymJgesAJHonyONRmM5RWNaqSIgxffefbzOFTZ+Q6uNRtBFifWBttc4wy9TjKqW3kNYqMvX4E83YgnwqB7IM9JiMV8K4BXFSm7IwVHgkgxJk2PPeZxp1rMpk7LJCyNogweoMn2YSZ7th94qtTb7xtMhojYaoAuLj2jGzB1XdtIlNGW4ib3JIk2/Zkg29uN5+iesDWZLjVRuDzhpkfzDGE4uSDEiQ0+6CINr3HPGq/RVmQM5TEkkqymdhYRGHJ7IcwntPRH/ZVAgfqcw9MgAiAdXqn0dhYWva2K+DfpGORyyotEVC0PJeBOnSQbG/h904adoKU8PzyCD3Wb1CHLQGYcjddzY23jHP81SfuablSFlkkr4dQOoDa1nJ/AxilKlZfgbZ7tXUYeBAqFQQqKqgariCFkkTAJ6YRpma4JZe8IGolSSRAu0k7naTviNTiRsga1OQNIlD5iwMG1zinOBtMsjQSDcGPjzxV78AWAVKsk394t8t4ww7PsUzFOVk94gmwjxAbfLFKZUzqdouQbeIHaDsJJj44P4fkaQagSz973qyJUKAHFmHpap5XscNtLYj4ESZjYFFM22+c4+1KTdSJO/v3jERnHi/wI+mPqedgbAGIxKfwanNeX/KLM0oWVE2gT8TbDns/SCJqZiCzSAOlhJPLnbz+CB6wJHm3W/Ib+/Gpp0u+D1lKUohe6uZgQSpFjtf/AHwrNtGmzM1e42SoHDBz6XtgDpPPc7YqokJJF7iSDI+HSMK8xSYWEQSDc+e4HswtzfEmBK2ifEBe4ib9MYoYXLhi9LNqnaFsqgSFOo6ysXJU8j7OvXBGZ46XfWwAOov16gCNrjGDznFSzLAUhBYEbWtN+fzxoqOTLKiuACdJjTf0CY32n64rNjqEVItbBlWvUr6aanxI0e0elPsnnhr9pemFDBQSb3BFgIE8zaMA5ZwAAHAJaR1sdMH2CT7cW8WaaVJQQw1L4vaCZI3Ex9cYJq5KNbDEmMKlcsGmQACJNtxNo/iOx5HfHNczWVWvMrU/aNjIOm4uBHyxuRUZArESp9Kbgi4ifW9uMJ2kLU8zUW0apuovbfbGz06NNpFNBuc4rpZhpU+7rf3Yb9guIN9uy4kBQ4AA6GRH9dcYw8TaSSFMgi4mx332Pnyth92Jy9R89RFNYYMrEzsoIJPlbHUa0qy7fB1LjdEzxene9JaglIFlmzj0oPI3E45Nlu0lekpRHcKxkgQVJ2BgyCcdJ7ecWfK5+oVAK5nLFCC1ibqCV5QPjjjvfggbCOt8SEbb/vyThDN+P1bgO4DG8NAPtgRimvxCoy6WZivQuxHw2wKzx6qkgzaQb7eXTE2qtHqgC9hP9b4ZpRGyp5/xX8zfp7TgrhtWa1EEX75OVh41FvbgWrJHKReYM/XbEshUivTP/mIYE/tA2xdC2WV01IpgwT8tsAVfSIEe7GvqOuWqAVu7qAbqolf9jhlU7R5Rgqnh9Eq36xm8LKJuQFWdvPGeGR/A6TbdswlGmCVk+zn541eSVUAMxeQNxPO2GdbK8OKBqNAkgkEl2UjzI1EEcsZSpVD1IpgKS3hVm5SfDHXYYXk/y7IHg0GpS8jZpE9PPrjMcY062CgLpidpJP4En44a5HMt4tVt5B6De5+mKMxkAx1QzLU9JtOwJ6zcggcueAwrRKmQSh2ibw288+mGVHtRWXRqbVoMibnaAPcNumPcxwtrqi1TEaZUCbmZg9II9+Azwt4OpKg8QvpkRznnPQe3Gp9ufuBdE6/HqjAA6bEmwv4pkTvF9sF1O07d2EHLSR7VBBk2PP64Cfhtjo7wmbDuiBF7zO+3xx9Q4aWGzAjcFffO+8yI8sU44qI2MD2srtRFICYG4BJhYj5b9ZwlzFdmJLkliZJMz192NDRzoUBU0hBuRt5naTfHnFB3qeFRUdSDIBJv7BthcJKLpRSKUjOh7eiD8f8AXHYuwOVpUqQzNR6aA0rE+EDTBjUT4rH5Y5X3aiQ1IyRPpMDyuJERhjxPNPUyeWU6RTpMVs0sCbyV5W5xhmRKaoKLdm2/Stn6VWrla1KpSqKVZSykMZF4kcr7HrjH8IyhKuABIDH9TqkDxEAzcwLDCXugCrJMGIEXPI3je/LrhpRztWk7IpggXuF0+EzPKYJHWYxbQUZUMGybMB4bPS722XWSEnwzPpjTt5YglJ37sAz3qFl+6UAhZlZ6ykR7MQp8cqIUUio0DSukj1gSQZO/iN/9MVf2qcBdOte7JKhiI3m4B2mfphdPyOc0vj+CrumhHCqe9mms01HiWBpM2HpLjyjVdNFQCmCKndj7tZBHig+G1ifngKpxaow8VRiN7km9vPewv5DA6rqYGfP5/wBfHDYR3Vmd5L+DTjsnmSTNBttQjS5noIPvxR/ZnMLTao9GqoANypEkbbCbxjRpxokDxJ8P/wAnDHLcfdYgj3Egj5nyxnuSQyos542fqrB1Mhv6UiOov0t7eWCPtTNRDP3biZAIlgpNjIuDI68tsdGocd31am66mLfDUIxYmfoOBqooR/gpn/ScC5L4KWJI5tlMwmoELrZhOlpIv5Wkbc8G1eL10EMiieZAMj3jr8sb5MvlGaTQQHYHu4IHtT0cVt2f4e12QLE7vUX6nANwfKJ22/JgT2mqj+7pHy0wPkeeCx2lYFQaaTz9IE+7l8Ixqz+j/IMPu2qKP4aoIHlDKd/PEP8Auty/q16wHmEbpsQBGBcML8APFIzT9p4g900c/FeTewi8Ris9q0H90535iOnxw/r/AKMGiKeaABM6WpmBy3DHlgHN/oxzEWrUDHKWE8jYrYx54iw4f6yu3Iy1Ojl28X3yeKYGlgJvYQD5fDDbhfFDlz9xmXSbFjQQyP2Lnby9uLK36OM4IjuTbfvhuPNgLfHAdTsTnRqjLaxNtL0yepiGmMaHFSXuB0tB2c46mY0fa6qVNI8JFIKL7jwxgcpky0ys2knUI6wQYiMAZ7gOZUy+VzAjcimY28pE+zCyvSYb03UxJ1oZtBG48t8RRdc/gtSkaleF5BlGquQF5AExPlvGLk7LZA/+IA9rQeu03OMSc4JmR0I2kR13GPWZIF9JjzkXG5G9vLBaZr9RanXg2ua7D5MKzJnNWnkGBJMTG1+mMZn8s8+FKoVbDVJME+yBO+KKlYxEn44j9oO4Jg8pn5YZGM15spuzw0WWJVh18vPyxOkYcGPf7xFusct8eDOuJgnyv/W2J0+IVAQdRMEXtvyOGLVaBfBcuYaNzi+lxFgN8e0OCVyP1ZPSGUfVsHp2aqfsVFPmaTD5ODibDimjxuoOeC6XaaoOZxJexldvQAY9CQp8uZGPK/YrN0/So/B0P/VgWkyB1LtUecfD64MpdquvyJGER7L5n90f5k/NiX9ms1+6P8yfnxXaj8EujTL2nRt9XlcfQ4uXjNPk3LmB79oxlV7OZn92f5k/Nia9n81v3R/mT8+AeGJetmvo8buNNQjylh59fni48YblUt7efvUzjHrwPNfuz/Mn5sWjg2b/AHf/ADJ+bA9hFrI0aocYcRN/cp+kRj6pxt4uF/lYfQnGZHC85+7I/wA6fmxcmQzn7s/zp+bFdgmsfL2gA5R/mK/Vf6nHydpz1fpZw347YTrkc2YBpEj/ABJ+bFq8AzLx9xf/ABU/zYrtUVrQxqcYpt6QW22uiD8ypwDUpZNzBoZYwJ9BV+kE4+XsjmztQI/9xPzY+/sfnD/dEf50/Ni1jfgrUgWrwLJtf7Og5+B3HwhzgOp2Vyh2WqPZUkfNThm3YjOTalPtan+bEW7GZ4XWlv0qKP8ArwWmRLiIa3Y/L2ArVl9qow+RXAb9kVkaa439amRf3E407dj+Ifuz/wDLTP1JxQex/EB/c89y9LbyhxhkddlNxo//2Q=="/>
          <p:cNvSpPr>
            <a:spLocks noChangeAspect="1" noChangeArrowheads="1"/>
          </p:cNvSpPr>
          <p:nvPr/>
        </p:nvSpPr>
        <p:spPr bwMode="auto">
          <a:xfrm>
            <a:off x="1206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68" name="CuadroTexto 67"/>
          <p:cNvSpPr txBox="1"/>
          <p:nvPr/>
        </p:nvSpPr>
        <p:spPr>
          <a:xfrm>
            <a:off x="86435" y="3684528"/>
            <a:ext cx="808738" cy="261610"/>
          </a:xfrm>
          <a:prstGeom prst="rect">
            <a:avLst/>
          </a:prstGeom>
          <a:noFill/>
        </p:spPr>
        <p:txBody>
          <a:bodyPr wrap="square" rtlCol="0">
            <a:spAutoFit/>
          </a:bodyPr>
          <a:lstStyle/>
          <a:p>
            <a:r>
              <a:rPr lang="es-ES" sz="1100" dirty="0" smtClean="0"/>
              <a:t>Siniestros</a:t>
            </a:r>
            <a:endParaRPr lang="es-ES" sz="1100" dirty="0"/>
          </a:p>
        </p:txBody>
      </p:sp>
      <p:sp>
        <p:nvSpPr>
          <p:cNvPr id="69" name="CuadroTexto 68"/>
          <p:cNvSpPr txBox="1"/>
          <p:nvPr/>
        </p:nvSpPr>
        <p:spPr>
          <a:xfrm>
            <a:off x="-27492" y="5595910"/>
            <a:ext cx="1052442" cy="261610"/>
          </a:xfrm>
          <a:prstGeom prst="rect">
            <a:avLst/>
          </a:prstGeom>
          <a:noFill/>
        </p:spPr>
        <p:txBody>
          <a:bodyPr wrap="square" rtlCol="0">
            <a:spAutoFit/>
          </a:bodyPr>
          <a:lstStyle/>
          <a:p>
            <a:r>
              <a:rPr lang="es-ES" sz="1100" dirty="0" smtClean="0"/>
              <a:t>Contabilidad</a:t>
            </a:r>
            <a:endParaRPr lang="es-ES" sz="1100" dirty="0"/>
          </a:p>
        </p:txBody>
      </p:sp>
      <p:sp>
        <p:nvSpPr>
          <p:cNvPr id="75" name="CuadroTexto 74"/>
          <p:cNvSpPr txBox="1"/>
          <p:nvPr/>
        </p:nvSpPr>
        <p:spPr>
          <a:xfrm>
            <a:off x="6517822" y="5912174"/>
            <a:ext cx="1121360" cy="600164"/>
          </a:xfrm>
          <a:prstGeom prst="rect">
            <a:avLst/>
          </a:prstGeom>
          <a:noFill/>
        </p:spPr>
        <p:txBody>
          <a:bodyPr wrap="square" rtlCol="0">
            <a:spAutoFit/>
          </a:bodyPr>
          <a:lstStyle/>
          <a:p>
            <a:pPr algn="ctr"/>
            <a:r>
              <a:rPr lang="es-ES" sz="1100" dirty="0" smtClean="0"/>
              <a:t>Bases de Datos Operacionales</a:t>
            </a:r>
            <a:endParaRPr lang="es-ES" sz="1100" dirty="0"/>
          </a:p>
        </p:txBody>
      </p:sp>
      <p:sp>
        <p:nvSpPr>
          <p:cNvPr id="76" name="CuadroTexto 75"/>
          <p:cNvSpPr txBox="1"/>
          <p:nvPr/>
        </p:nvSpPr>
        <p:spPr>
          <a:xfrm>
            <a:off x="2723770" y="4733528"/>
            <a:ext cx="919744" cy="1615827"/>
          </a:xfrm>
          <a:prstGeom prst="rect">
            <a:avLst/>
          </a:prstGeom>
          <a:noFill/>
        </p:spPr>
        <p:txBody>
          <a:bodyPr wrap="square" rtlCol="0">
            <a:spAutoFit/>
          </a:bodyPr>
          <a:lstStyle/>
          <a:p>
            <a:pPr algn="ctr"/>
            <a:r>
              <a:rPr lang="es-ES" sz="1100" dirty="0" smtClean="0"/>
              <a:t>Aplicación de captura distribuida por la DGSFP Solvencia II + Requisitos Nacionales </a:t>
            </a:r>
            <a:endParaRPr lang="es-ES" sz="1100" dirty="0"/>
          </a:p>
        </p:txBody>
      </p:sp>
      <p:sp>
        <p:nvSpPr>
          <p:cNvPr id="77" name="Flecha derecha 76"/>
          <p:cNvSpPr/>
          <p:nvPr/>
        </p:nvSpPr>
        <p:spPr>
          <a:xfrm>
            <a:off x="2555776" y="4239430"/>
            <a:ext cx="271672" cy="309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2" name="CuadroTexto 81"/>
          <p:cNvSpPr txBox="1"/>
          <p:nvPr/>
        </p:nvSpPr>
        <p:spPr>
          <a:xfrm>
            <a:off x="3453221" y="4607441"/>
            <a:ext cx="1436140" cy="430887"/>
          </a:xfrm>
          <a:prstGeom prst="rect">
            <a:avLst/>
          </a:prstGeom>
          <a:noFill/>
        </p:spPr>
        <p:txBody>
          <a:bodyPr wrap="square" rtlCol="0">
            <a:spAutoFit/>
          </a:bodyPr>
          <a:lstStyle/>
          <a:p>
            <a:pPr algn="ctr"/>
            <a:r>
              <a:rPr lang="es-ES" sz="1100" dirty="0" smtClean="0"/>
              <a:t>Cumple Ley 11/2007</a:t>
            </a:r>
            <a:endParaRPr lang="es-ES" sz="1100" dirty="0"/>
          </a:p>
        </p:txBody>
      </p:sp>
      <p:sp>
        <p:nvSpPr>
          <p:cNvPr id="83" name="CuadroTexto 82"/>
          <p:cNvSpPr txBox="1"/>
          <p:nvPr/>
        </p:nvSpPr>
        <p:spPr>
          <a:xfrm>
            <a:off x="194563" y="1672080"/>
            <a:ext cx="1512204" cy="369332"/>
          </a:xfrm>
          <a:prstGeom prst="rect">
            <a:avLst/>
          </a:prstGeom>
          <a:noFill/>
        </p:spPr>
        <p:txBody>
          <a:bodyPr wrap="square" rtlCol="0">
            <a:spAutoFit/>
          </a:bodyPr>
          <a:lstStyle/>
          <a:p>
            <a:r>
              <a:rPr lang="es-ES" dirty="0" smtClean="0"/>
              <a:t>Compañía</a:t>
            </a:r>
            <a:endParaRPr lang="es-ES" dirty="0"/>
          </a:p>
        </p:txBody>
      </p:sp>
      <p:sp>
        <p:nvSpPr>
          <p:cNvPr id="86" name="CuadroTexto 85"/>
          <p:cNvSpPr txBox="1"/>
          <p:nvPr/>
        </p:nvSpPr>
        <p:spPr>
          <a:xfrm>
            <a:off x="4826756" y="1488493"/>
            <a:ext cx="2074054" cy="1077218"/>
          </a:xfrm>
          <a:prstGeom prst="rect">
            <a:avLst/>
          </a:prstGeom>
          <a:noFill/>
        </p:spPr>
        <p:txBody>
          <a:bodyPr wrap="square" rtlCol="0">
            <a:spAutoFit/>
          </a:bodyPr>
          <a:lstStyle/>
          <a:p>
            <a:pPr algn="ctr"/>
            <a:r>
              <a:rPr lang="es-ES" sz="1600" dirty="0" smtClean="0"/>
              <a:t>Dirección General de Seguros y Fondos de Pensiones</a:t>
            </a:r>
            <a:endParaRPr lang="es-ES" sz="1600" dirty="0"/>
          </a:p>
        </p:txBody>
      </p:sp>
      <p:sp>
        <p:nvSpPr>
          <p:cNvPr id="87" name="CuadroTexto 86"/>
          <p:cNvSpPr txBox="1"/>
          <p:nvPr/>
        </p:nvSpPr>
        <p:spPr>
          <a:xfrm>
            <a:off x="5407885" y="4506505"/>
            <a:ext cx="919744" cy="938719"/>
          </a:xfrm>
          <a:prstGeom prst="rect">
            <a:avLst/>
          </a:prstGeom>
          <a:noFill/>
        </p:spPr>
        <p:txBody>
          <a:bodyPr wrap="square" rtlCol="0">
            <a:spAutoFit/>
          </a:bodyPr>
          <a:lstStyle/>
          <a:p>
            <a:pPr algn="ctr"/>
            <a:r>
              <a:rPr lang="es-ES" sz="1100" dirty="0" smtClean="0"/>
              <a:t>Sede de la DGSFP con su Registro Telemático</a:t>
            </a:r>
            <a:endParaRPr lang="es-ES" sz="1100" dirty="0"/>
          </a:p>
        </p:txBody>
      </p:sp>
      <p:pic>
        <p:nvPicPr>
          <p:cNvPr id="88" name="Imagen 87"/>
          <p:cNvPicPr>
            <a:picLocks noChangeAspect="1"/>
          </p:cNvPicPr>
          <p:nvPr/>
        </p:nvPicPr>
        <p:blipFill>
          <a:blip r:embed="rId12"/>
          <a:stretch>
            <a:fillRect/>
          </a:stretch>
        </p:blipFill>
        <p:spPr>
          <a:xfrm rot="1885019">
            <a:off x="6119001" y="4867624"/>
            <a:ext cx="831412" cy="200155"/>
          </a:xfrm>
          <a:prstGeom prst="rect">
            <a:avLst/>
          </a:prstGeom>
        </p:spPr>
      </p:pic>
      <p:sp>
        <p:nvSpPr>
          <p:cNvPr id="90" name="CuadroTexto 89"/>
          <p:cNvSpPr txBox="1"/>
          <p:nvPr/>
        </p:nvSpPr>
        <p:spPr>
          <a:xfrm>
            <a:off x="7665686" y="5014337"/>
            <a:ext cx="1121360" cy="430887"/>
          </a:xfrm>
          <a:prstGeom prst="rect">
            <a:avLst/>
          </a:prstGeom>
          <a:noFill/>
        </p:spPr>
        <p:txBody>
          <a:bodyPr wrap="square" rtlCol="0">
            <a:spAutoFit/>
          </a:bodyPr>
          <a:lstStyle/>
          <a:p>
            <a:pPr algn="ctr"/>
            <a:r>
              <a:rPr lang="es-ES" sz="1100" dirty="0" smtClean="0"/>
              <a:t>Almacén de Datos</a:t>
            </a:r>
            <a:endParaRPr lang="es-ES" sz="1100" dirty="0"/>
          </a:p>
        </p:txBody>
      </p:sp>
      <p:sp>
        <p:nvSpPr>
          <p:cNvPr id="92" name="CuadroTexto 91"/>
          <p:cNvSpPr txBox="1"/>
          <p:nvPr/>
        </p:nvSpPr>
        <p:spPr>
          <a:xfrm>
            <a:off x="1727013" y="4796748"/>
            <a:ext cx="956778" cy="1107996"/>
          </a:xfrm>
          <a:prstGeom prst="rect">
            <a:avLst/>
          </a:prstGeom>
          <a:noFill/>
        </p:spPr>
        <p:txBody>
          <a:bodyPr wrap="square" rtlCol="0">
            <a:spAutoFit/>
          </a:bodyPr>
          <a:lstStyle/>
          <a:p>
            <a:pPr algn="ctr"/>
            <a:r>
              <a:rPr lang="es-ES" sz="1100" dirty="0" smtClean="0"/>
              <a:t>Información consolidada a reportar Solvencia II + Requisitos Nacionales</a:t>
            </a:r>
            <a:endParaRPr lang="es-ES" sz="1100" dirty="0"/>
          </a:p>
        </p:txBody>
      </p:sp>
      <p:sp>
        <p:nvSpPr>
          <p:cNvPr id="55" name="CuadroTexto 54"/>
          <p:cNvSpPr txBox="1"/>
          <p:nvPr/>
        </p:nvSpPr>
        <p:spPr>
          <a:xfrm>
            <a:off x="1634852" y="2335993"/>
            <a:ext cx="920924" cy="707886"/>
          </a:xfrm>
          <a:prstGeom prst="rect">
            <a:avLst/>
          </a:prstGeom>
          <a:noFill/>
        </p:spPr>
        <p:txBody>
          <a:bodyPr vert="horz" wrap="square" rtlCol="0">
            <a:spAutoFit/>
          </a:bodyPr>
          <a:lstStyle/>
          <a:p>
            <a:r>
              <a:rPr lang="es-ES" sz="1000" dirty="0" smtClean="0"/>
              <a:t>Creación formato XBRL Solvencia II</a:t>
            </a:r>
            <a:endParaRPr lang="es-ES" sz="1000" dirty="0"/>
          </a:p>
        </p:txBody>
      </p:sp>
      <p:cxnSp>
        <p:nvCxnSpPr>
          <p:cNvPr id="70" name="Conector recto de flecha 69"/>
          <p:cNvCxnSpPr/>
          <p:nvPr/>
        </p:nvCxnSpPr>
        <p:spPr>
          <a:xfrm flipH="1" flipV="1">
            <a:off x="2196845" y="3486019"/>
            <a:ext cx="11729" cy="400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Flecha derecha 70"/>
          <p:cNvSpPr/>
          <p:nvPr/>
        </p:nvSpPr>
        <p:spPr>
          <a:xfrm rot="5400000">
            <a:off x="2904600" y="3614670"/>
            <a:ext cx="601143" cy="3930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Rectángulo 22"/>
          <p:cNvSpPr/>
          <p:nvPr/>
        </p:nvSpPr>
        <p:spPr>
          <a:xfrm>
            <a:off x="2806516" y="2420888"/>
            <a:ext cx="947487" cy="600164"/>
          </a:xfrm>
          <a:prstGeom prst="rect">
            <a:avLst/>
          </a:prstGeom>
          <a:noFill/>
        </p:spPr>
        <p:txBody>
          <a:bodyPr wrap="square" lIns="91440" tIns="45720" rIns="91440" bIns="45720">
            <a:spAutoFit/>
          </a:bodyPr>
          <a:lstStyle/>
          <a:p>
            <a:pPr algn="ctr"/>
            <a:r>
              <a:rPr lang="es-ES" sz="1100" b="0" cap="none" spc="0" dirty="0" smtClean="0">
                <a:ln w="0"/>
                <a:solidFill>
                  <a:schemeClr val="tx1"/>
                </a:solidFill>
                <a:effectLst>
                  <a:outerShdw blurRad="38100" dist="19050" dir="2700000" algn="tl" rotWithShape="0">
                    <a:schemeClr val="dk1">
                      <a:alpha val="40000"/>
                    </a:schemeClr>
                  </a:outerShdw>
                </a:effectLst>
              </a:rPr>
              <a:t>Fichero XBRL Solvencia II</a:t>
            </a:r>
            <a:endParaRPr lang="es-ES" sz="1100" b="0" cap="none" spc="0" dirty="0">
              <a:ln w="0"/>
              <a:solidFill>
                <a:schemeClr val="tx1"/>
              </a:solidFill>
              <a:effectLst>
                <a:outerShdw blurRad="38100" dist="19050" dir="2700000" algn="tl" rotWithShape="0">
                  <a:schemeClr val="dk1">
                    <a:alpha val="40000"/>
                  </a:schemeClr>
                </a:outerShdw>
              </a:effectLst>
            </a:endParaRPr>
          </a:p>
        </p:txBody>
      </p:sp>
      <p:sp>
        <p:nvSpPr>
          <p:cNvPr id="27" name="Llamada con línea 1 26"/>
          <p:cNvSpPr/>
          <p:nvPr/>
        </p:nvSpPr>
        <p:spPr>
          <a:xfrm>
            <a:off x="3815901" y="2471847"/>
            <a:ext cx="1003270" cy="1379559"/>
          </a:xfrm>
          <a:prstGeom prst="borderCallout1">
            <a:avLst/>
          </a:prstGeom>
          <a:solidFill>
            <a:schemeClr val="accent3">
              <a:alpha val="24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dirty="0" smtClean="0">
                <a:solidFill>
                  <a:schemeClr val="tx1"/>
                </a:solidFill>
              </a:rPr>
              <a:t>La aplicación de captura también permitirá la importación de ficheros XBRL de Solvencia II </a:t>
            </a:r>
            <a:endParaRPr lang="es-ES" sz="1100" dirty="0">
              <a:solidFill>
                <a:schemeClr val="tx1"/>
              </a:solidFill>
            </a:endParaRPr>
          </a:p>
        </p:txBody>
      </p:sp>
      <p:sp>
        <p:nvSpPr>
          <p:cNvPr id="28" name="Llamada de flecha a la derecha 27"/>
          <p:cNvSpPr/>
          <p:nvPr/>
        </p:nvSpPr>
        <p:spPr>
          <a:xfrm>
            <a:off x="1680720" y="2185987"/>
            <a:ext cx="1187606" cy="1132113"/>
          </a:xfrm>
          <a:prstGeom prst="rightArrowCallout">
            <a:avLst/>
          </a:prstGeom>
          <a:solidFill>
            <a:schemeClr val="accent1">
              <a:alpha val="2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p:cNvSpPr txBox="1"/>
          <p:nvPr/>
        </p:nvSpPr>
        <p:spPr>
          <a:xfrm>
            <a:off x="3401710" y="6364575"/>
            <a:ext cx="2726068" cy="369332"/>
          </a:xfrm>
          <a:prstGeom prst="rect">
            <a:avLst/>
          </a:prstGeom>
          <a:solidFill>
            <a:srgbClr val="FF0000"/>
          </a:solidFill>
        </p:spPr>
        <p:txBody>
          <a:bodyPr wrap="square" rtlCol="0">
            <a:spAutoFit/>
          </a:bodyPr>
          <a:lstStyle/>
          <a:p>
            <a:r>
              <a:rPr lang="es-ES" dirty="0" smtClean="0">
                <a:solidFill>
                  <a:schemeClr val="bg1"/>
                </a:solidFill>
              </a:rPr>
              <a:t>No en fase preparatoria</a:t>
            </a:r>
            <a:endParaRPr lang="es-ES" dirty="0">
              <a:solidFill>
                <a:schemeClr val="bg1"/>
              </a:solidFill>
            </a:endParaRPr>
          </a:p>
        </p:txBody>
      </p:sp>
      <p:sp>
        <p:nvSpPr>
          <p:cNvPr id="3" name="Elipse 2"/>
          <p:cNvSpPr/>
          <p:nvPr/>
        </p:nvSpPr>
        <p:spPr>
          <a:xfrm>
            <a:off x="2723770" y="2393985"/>
            <a:ext cx="2280278" cy="2001827"/>
          </a:xfrm>
          <a:prstGeom prst="ellipse">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6" name="Conector recto de flecha 5"/>
          <p:cNvCxnSpPr>
            <a:stCxn id="2" idx="0"/>
          </p:cNvCxnSpPr>
          <p:nvPr/>
        </p:nvCxnSpPr>
        <p:spPr>
          <a:xfrm flipH="1" flipV="1">
            <a:off x="4057145" y="4506505"/>
            <a:ext cx="707599" cy="185807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78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p:cNvSpPr>
          <p:nvPr/>
        </p:nvSpPr>
        <p:spPr bwMode="auto">
          <a:xfrm>
            <a:off x="1610470" y="2541576"/>
            <a:ext cx="6089129" cy="409575"/>
          </a:xfrm>
          <a:prstGeom prst="rect">
            <a:avLst/>
          </a:prstGeom>
          <a:no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342900" indent="-342900" eaLnBrk="1" hangingPunct="1">
              <a:spcBef>
                <a:spcPct val="20000"/>
              </a:spcBef>
            </a:pPr>
            <a:r>
              <a:rPr lang="en-US" sz="2000" dirty="0" smtClean="0">
                <a:solidFill>
                  <a:srgbClr val="000000"/>
                </a:solidFill>
              </a:rPr>
              <a:t>Francisco Javier Baena Alvarez de Quevedo</a:t>
            </a:r>
          </a:p>
          <a:p>
            <a:pPr marL="342900" indent="-342900" eaLnBrk="1" hangingPunct="1">
              <a:spcBef>
                <a:spcPct val="20000"/>
              </a:spcBef>
            </a:pPr>
            <a:endParaRPr lang="en-US" sz="2000" dirty="0">
              <a:solidFill>
                <a:srgbClr val="000000"/>
              </a:solidFill>
            </a:endParaRPr>
          </a:p>
          <a:p>
            <a:pPr marL="342900" indent="-342900" eaLnBrk="1" hangingPunct="1">
              <a:spcBef>
                <a:spcPct val="20000"/>
              </a:spcBef>
            </a:pPr>
            <a:endParaRPr lang="en-US" sz="2000" dirty="0">
              <a:solidFill>
                <a:srgbClr val="000000"/>
              </a:solidFill>
            </a:endParaRPr>
          </a:p>
        </p:txBody>
      </p:sp>
      <p:sp>
        <p:nvSpPr>
          <p:cNvPr id="5" name="Text Box 8"/>
          <p:cNvSpPr txBox="1">
            <a:spLocks noChangeArrowheads="1"/>
          </p:cNvSpPr>
          <p:nvPr/>
        </p:nvSpPr>
        <p:spPr bwMode="auto">
          <a:xfrm>
            <a:off x="1610471" y="2890826"/>
            <a:ext cx="5324854" cy="1015663"/>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lnSpc>
                <a:spcPct val="100000"/>
              </a:lnSpc>
            </a:pPr>
            <a:r>
              <a:rPr lang="en-US" sz="2000" dirty="0" err="1" smtClean="0">
                <a:solidFill>
                  <a:srgbClr val="000000"/>
                </a:solidFill>
                <a:hlinkClick r:id="rId2"/>
              </a:rPr>
              <a:t>E-mail:Franciscojavier.baena@mineco.es</a:t>
            </a:r>
            <a:endParaRPr lang="en-US" sz="2000" dirty="0" smtClean="0">
              <a:solidFill>
                <a:srgbClr val="000000"/>
              </a:solidFill>
            </a:endParaRPr>
          </a:p>
          <a:p>
            <a:pPr eaLnBrk="1" hangingPunct="1">
              <a:lnSpc>
                <a:spcPct val="100000"/>
              </a:lnSpc>
            </a:pPr>
            <a:r>
              <a:rPr lang="en-US" sz="2000" dirty="0" smtClean="0">
                <a:solidFill>
                  <a:srgbClr val="000000"/>
                </a:solidFill>
              </a:rPr>
              <a:t> </a:t>
            </a:r>
            <a:r>
              <a:rPr lang="en-US" sz="2000" dirty="0" err="1" smtClean="0">
                <a:solidFill>
                  <a:srgbClr val="000000"/>
                </a:solidFill>
              </a:rPr>
              <a:t>Teléfono</a:t>
            </a:r>
            <a:r>
              <a:rPr lang="en-US" sz="2000" dirty="0" smtClean="0">
                <a:solidFill>
                  <a:srgbClr val="000000"/>
                </a:solidFill>
              </a:rPr>
              <a:t>: 913397283</a:t>
            </a:r>
            <a:endParaRPr lang="en-US" sz="2000" dirty="0">
              <a:solidFill>
                <a:srgbClr val="000000"/>
              </a:solidFill>
            </a:endParaRPr>
          </a:p>
          <a:p>
            <a:pPr eaLnBrk="1" hangingPunct="1">
              <a:lnSpc>
                <a:spcPct val="100000"/>
              </a:lnSpc>
            </a:pPr>
            <a:r>
              <a:rPr lang="en-US" sz="2000" dirty="0" smtClean="0">
                <a:solidFill>
                  <a:srgbClr val="000000"/>
                </a:solidFill>
              </a:rPr>
              <a:t>Dirección: Pº </a:t>
            </a:r>
            <a:r>
              <a:rPr lang="en-US" sz="2000" dirty="0" err="1" smtClean="0">
                <a:solidFill>
                  <a:srgbClr val="000000"/>
                </a:solidFill>
              </a:rPr>
              <a:t>Castellana</a:t>
            </a:r>
            <a:r>
              <a:rPr lang="en-US" sz="2000" dirty="0" smtClean="0">
                <a:solidFill>
                  <a:srgbClr val="000000"/>
                </a:solidFill>
              </a:rPr>
              <a:t> 44</a:t>
            </a:r>
            <a:r>
              <a:rPr lang="en-US" sz="1800" dirty="0">
                <a:solidFill>
                  <a:srgbClr val="000000"/>
                </a:solidFill>
              </a:rPr>
              <a:t>	</a:t>
            </a:r>
          </a:p>
        </p:txBody>
      </p:sp>
      <p:sp>
        <p:nvSpPr>
          <p:cNvPr id="6" name="Rectangle 2"/>
          <p:cNvSpPr>
            <a:spLocks noChangeArrowheads="1"/>
          </p:cNvSpPr>
          <p:nvPr/>
        </p:nvSpPr>
        <p:spPr bwMode="auto">
          <a:xfrm>
            <a:off x="1556496" y="1498589"/>
            <a:ext cx="5399088" cy="647700"/>
          </a:xfrm>
          <a:prstGeom prst="rect">
            <a:avLst/>
          </a:prstGeom>
          <a:no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r>
              <a:rPr lang="en-US" sz="4000" dirty="0">
                <a:solidFill>
                  <a:srgbClr val="000000"/>
                </a:solidFill>
              </a:rPr>
              <a:t>¡ </a:t>
            </a:r>
            <a:r>
              <a:rPr lang="en-US" sz="4000" dirty="0" err="1">
                <a:solidFill>
                  <a:srgbClr val="000000"/>
                </a:solidFill>
              </a:rPr>
              <a:t>Muchas</a:t>
            </a:r>
            <a:r>
              <a:rPr lang="en-US" sz="4000" dirty="0">
                <a:solidFill>
                  <a:srgbClr val="000000"/>
                </a:solidFill>
              </a:rPr>
              <a:t> gracias !</a:t>
            </a:r>
          </a:p>
        </p:txBody>
      </p:sp>
      <p:pic>
        <p:nvPicPr>
          <p:cNvPr id="7" name="Picture 1"/>
          <p:cNvPicPr>
            <a:picLocks noChangeAspect="1" noChangeArrowheads="1"/>
          </p:cNvPicPr>
          <p:nvPr/>
        </p:nvPicPr>
        <p:blipFill>
          <a:blip r:embed="rId3"/>
          <a:srcRect/>
          <a:stretch>
            <a:fillRect/>
          </a:stretch>
        </p:blipFill>
        <p:spPr bwMode="auto">
          <a:xfrm>
            <a:off x="1389809" y="4171938"/>
            <a:ext cx="6364382" cy="1187473"/>
          </a:xfrm>
          <a:prstGeom prst="rect">
            <a:avLst/>
          </a:prstGeom>
          <a:noFill/>
          <a:ln w="9525">
            <a:noFill/>
            <a:miter lim="800000"/>
            <a:headEnd/>
            <a:tailEnd/>
          </a:ln>
          <a:effectLst/>
        </p:spPr>
      </p:pic>
    </p:spTree>
    <p:extLst>
      <p:ext uri="{BB962C8B-B14F-4D97-AF65-F5344CB8AC3E}">
        <p14:creationId xmlns:p14="http://schemas.microsoft.com/office/powerpoint/2010/main" val="3638609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lantilla DGSF (5)">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7594</TotalTime>
  <Words>662</Words>
  <Application>Microsoft Office PowerPoint</Application>
  <PresentationFormat>Presentación en pantalla (4:3)</PresentationFormat>
  <Paragraphs>99</Paragraphs>
  <Slides>8</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8</vt:i4>
      </vt:variant>
    </vt:vector>
  </HeadingPairs>
  <TitlesOfParts>
    <vt:vector size="17" baseType="lpstr">
      <vt:lpstr>ＭＳ Ｐゴシック</vt:lpstr>
      <vt:lpstr>Arial</vt:lpstr>
      <vt:lpstr>Calibri</vt:lpstr>
      <vt:lpstr>Courier New</vt:lpstr>
      <vt:lpstr>Verdana</vt:lpstr>
      <vt:lpstr>Verdana,Bold</vt:lpstr>
      <vt:lpstr>Wingdings</vt:lpstr>
      <vt:lpstr>Wingdings 2</vt:lpstr>
      <vt:lpstr>Plantilla DGSF (5)</vt:lpstr>
      <vt:lpstr>La función de reporting bajo Solvencia II en España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DGSYFP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Proyectos Internacionales en EIOPA. Gestión de la Documentación Cuantitativa.</dc:title>
  <dc:creator>fbaena</dc:creator>
  <cp:lastModifiedBy>Fco. Javier Baena Álvarez de Quevedo</cp:lastModifiedBy>
  <cp:revision>531</cp:revision>
  <cp:lastPrinted>2014-07-18T07:33:49Z</cp:lastPrinted>
  <dcterms:created xsi:type="dcterms:W3CDTF">2013-02-04T09:48:20Z</dcterms:created>
  <dcterms:modified xsi:type="dcterms:W3CDTF">2014-10-24T16:09:52Z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