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78" r:id="rId4"/>
    <p:sldId id="294" r:id="rId5"/>
    <p:sldId id="279" r:id="rId6"/>
    <p:sldId id="314" r:id="rId7"/>
    <p:sldId id="331" r:id="rId8"/>
    <p:sldId id="317" r:id="rId9"/>
    <p:sldId id="318" r:id="rId10"/>
    <p:sldId id="321" r:id="rId11"/>
    <p:sldId id="320" r:id="rId12"/>
    <p:sldId id="319" r:id="rId13"/>
    <p:sldId id="322" r:id="rId14"/>
    <p:sldId id="324" r:id="rId15"/>
    <p:sldId id="323" r:id="rId16"/>
    <p:sldId id="316" r:id="rId17"/>
    <p:sldId id="325" r:id="rId18"/>
    <p:sldId id="333" r:id="rId19"/>
    <p:sldId id="268" r:id="rId20"/>
    <p:sldId id="303" r:id="rId21"/>
    <p:sldId id="306" r:id="rId22"/>
    <p:sldId id="302" r:id="rId23"/>
    <p:sldId id="304" r:id="rId24"/>
    <p:sldId id="335" r:id="rId25"/>
    <p:sldId id="336" r:id="rId26"/>
    <p:sldId id="334" r:id="rId27"/>
  </p:sldIdLst>
  <p:sldSz cx="9144000" cy="6858000" type="screen4x3"/>
  <p:notesSz cx="6794500" cy="99187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0000"/>
    <a:srgbClr val="8D85FB"/>
    <a:srgbClr val="D7DCFD"/>
    <a:srgbClr val="B7C1FB"/>
    <a:srgbClr val="0099FF"/>
    <a:srgbClr val="FF9900"/>
    <a:srgbClr val="00CC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38" autoAdjust="0"/>
    <p:restoredTop sz="99434" autoAdjust="0"/>
  </p:normalViewPr>
  <p:slideViewPr>
    <p:cSldViewPr snapToGrid="0">
      <p:cViewPr>
        <p:scale>
          <a:sx n="100" d="100"/>
          <a:sy n="100" d="100"/>
        </p:scale>
        <p:origin x="-27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7C3ECA-CA48-437B-87C9-AD8DF959B5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20396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67EE0-6C24-4483-AF19-94EB50410C93}" type="slidenum">
              <a:rPr lang="es-ES" altLang="es-ES" smtClean="0"/>
              <a:pPr eaLnBrk="1" hangingPunct="1"/>
              <a:t>1</a:t>
            </a:fld>
            <a:endParaRPr lang="es-ES" alt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529DF9-A26C-42EC-9056-447A61740679}" type="slidenum">
              <a:rPr lang="es-ES" altLang="es-ES" smtClean="0"/>
              <a:pPr eaLnBrk="1" hangingPunct="1"/>
              <a:t>19</a:t>
            </a:fld>
            <a:endParaRPr lang="es-ES" alt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91FA21-AF02-4D16-B5FD-55D1A31BEB3C}" type="slidenum">
              <a:rPr lang="es-ES" altLang="es-ES" smtClean="0"/>
              <a:pPr eaLnBrk="1" hangingPunct="1"/>
              <a:t>20</a:t>
            </a:fld>
            <a:endParaRPr lang="es-ES" alt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C80807-A792-468E-AC8C-414E0A242AF8}" type="slidenum">
              <a:rPr lang="es-ES" altLang="es-ES" smtClean="0"/>
              <a:pPr eaLnBrk="1" hangingPunct="1"/>
              <a:t>21</a:t>
            </a:fld>
            <a:endParaRPr lang="es-ES" alt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A88A9B-2449-4DD1-8F07-86E4EC7BAD63}" type="slidenum">
              <a:rPr lang="es-ES" altLang="es-ES" smtClean="0"/>
              <a:pPr eaLnBrk="1" hangingPunct="1"/>
              <a:t>22</a:t>
            </a:fld>
            <a:endParaRPr lang="es-ES" alt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A88A9B-2449-4DD1-8F07-86E4EC7BAD63}" type="slidenum">
              <a:rPr lang="es-ES" altLang="es-ES" smtClean="0"/>
              <a:pPr eaLnBrk="1" hangingPunct="1"/>
              <a:t>23</a:t>
            </a:fld>
            <a:endParaRPr lang="es-ES" alt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A88A9B-2449-4DD1-8F07-86E4EC7BAD63}" type="slidenum">
              <a:rPr lang="es-ES" altLang="es-ES" smtClean="0"/>
              <a:pPr eaLnBrk="1" hangingPunct="1"/>
              <a:t>24</a:t>
            </a:fld>
            <a:endParaRPr lang="es-ES" alt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430" indent="-285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200" indent="-2284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080" indent="-2284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5960" indent="-2284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2840" indent="-228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9720" indent="-228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6600" indent="-228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3480" indent="-228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BAAEDA-2B41-4895-B0FC-C4F073E91FD3}" type="slidenum">
              <a:rPr lang="es-ES" altLang="es-ES" smtClean="0"/>
              <a:pPr eaLnBrk="1" hangingPunct="1"/>
              <a:t>25</a:t>
            </a:fld>
            <a:endParaRPr lang="es-ES" altLang="es-E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8D8548D-E36B-4C24-9C11-E8C6FE85EB2B}" type="slidenum">
              <a:rPr lang="es-ES" altLang="es-ES" sz="1200"/>
              <a:pPr algn="r" eaLnBrk="1" hangingPunct="1"/>
              <a:t>7</a:t>
            </a:fld>
            <a:endParaRPr lang="es-ES" altLang="es-E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C74E8C9-8DC8-45F0-BA50-F4D90CB14F24}" type="slidenum">
              <a:rPr lang="es-ES" altLang="es-ES" sz="1200"/>
              <a:pPr algn="r" eaLnBrk="1" hangingPunct="1"/>
              <a:t>8</a:t>
            </a:fld>
            <a:endParaRPr lang="es-ES" altLang="es-E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9B1658D-3569-4E9B-BCAD-B377701F888D}" type="slidenum">
              <a:rPr lang="es-ES" altLang="es-ES" sz="1200"/>
              <a:pPr algn="r" eaLnBrk="1" hangingPunct="1"/>
              <a:t>9</a:t>
            </a:fld>
            <a:endParaRPr lang="es-ES" altLang="es-E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C066A4-25D2-4DCA-9F1B-222114A56B8B}" type="slidenum">
              <a:rPr lang="es-ES" altLang="es-ES" sz="1200"/>
              <a:pPr algn="r" eaLnBrk="1" hangingPunct="1"/>
              <a:t>10</a:t>
            </a:fld>
            <a:endParaRPr lang="es-ES" altLang="es-E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FC3B786-4215-41A0-A0A3-9616231D25A6}" type="slidenum">
              <a:rPr lang="es-ES" altLang="es-ES" sz="1200"/>
              <a:pPr algn="r" eaLnBrk="1" hangingPunct="1"/>
              <a:t>11</a:t>
            </a:fld>
            <a:endParaRPr lang="es-ES" altLang="es-E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2DFB06-981D-441A-83F5-0A0F24172CE9}" type="slidenum">
              <a:rPr lang="es-ES" altLang="es-ES" sz="1200"/>
              <a:pPr algn="r" eaLnBrk="1" hangingPunct="1"/>
              <a:t>12</a:t>
            </a:fld>
            <a:endParaRPr lang="es-ES" altLang="es-E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1E461B5-2E65-4EE8-BDB6-C93B659821BA}" type="slidenum">
              <a:rPr lang="es-ES" altLang="es-ES" sz="1200"/>
              <a:pPr algn="r" eaLnBrk="1" hangingPunct="1"/>
              <a:t>14</a:t>
            </a:fld>
            <a:endParaRPr lang="es-ES" altLang="es-E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B41E-B634-4CFD-85A6-122644D2E2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8627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6097D-12DB-4C97-8417-56D41A9B48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222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0D982-D59B-454B-8347-2526B20F4E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860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540DF-B27C-4F37-8AEB-814C634B410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303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4775D-1E86-4C10-8164-752AEC27468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4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6AEBA-9DE0-4B6B-AEB2-BCA1BA7B745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12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C0283-4A91-441D-B07A-E81A3CDFD0F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34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C07C3-6C55-482B-9370-05E146558E5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36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635B8-980C-4095-AA83-FCA4A5CCE93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290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3C9CD-E77E-4C10-9539-8CEA82DB8DB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916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AD0D6-6CB7-4CEC-A520-4162258B2B1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31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D2AE9-7F17-4C17-AA43-84D8058BC7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4510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E510A-0295-4994-ADB2-53672A63B08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53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F4EEA-B57D-434E-9AF2-D6F75CD2D94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21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655E8-79A0-4203-9B40-E654EFF4ED2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417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fld id="{8F916D78-E8B3-4E6F-AE08-32AA20B76FD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66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DF2BF-A71A-4DFF-AA3A-FCB7992EBC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395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6AE97-3338-416B-8308-45FEC985C3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419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D62A-32A0-49A3-B8AA-3BC9804568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118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E6E50-FE65-48A0-A162-C96D2DB5C6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979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7500A-19E7-4EA4-883C-8EC085CFD2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6356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8B24-01FC-4113-999D-58477FBFF4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01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1A35-FF98-4E88-8A8B-3F4F928306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7279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C86522D-93C6-43E7-B76E-B6AD2739AC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2365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latin typeface="+mn-lt"/>
              </a:defRPr>
            </a:lvl1pPr>
          </a:lstStyle>
          <a:p>
            <a:fld id="{4F87FEC3-2402-4AC6-9612-B83861220076}" type="slidenum">
              <a:rPr lang="en-US">
                <a:solidFill>
                  <a:srgbClr val="FFFFFF"/>
                </a:solidFill>
                <a:cs typeface="Arial" charset="0"/>
              </a:rPr>
              <a:pPr/>
              <a:t>‹Nº›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1445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xbrl.e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www.minhap.gob.es/es-ES/Areas%20Tematicas/Administracion%20Electronica/OVEELL/Paginas/LENLOC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igae.pap.meh.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www.xbrl.es/informacion/dgi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hyperlink" Target="http://www.inteco.es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enatic.es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hyperlink" Target="http://www.xbrlwiki.info/index.php?title=XBRL_PROJEC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atos.gob.e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jpe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jpeg"/><Relationship Id="rId33" Type="http://schemas.openxmlformats.org/officeDocument/2006/relationships/image" Target="../media/image72.png"/><Relationship Id="rId2" Type="http://schemas.openxmlformats.org/officeDocument/2006/relationships/image" Target="../media/image42.jpeg"/><Relationship Id="rId16" Type="http://schemas.openxmlformats.org/officeDocument/2006/relationships/image" Target="../media/image56.png"/><Relationship Id="rId20" Type="http://schemas.openxmlformats.org/officeDocument/2006/relationships/image" Target="../media/image60.jpe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1.jpe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jpeg"/><Relationship Id="rId31" Type="http://schemas.openxmlformats.org/officeDocument/2006/relationships/image" Target="../media/image7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jpeg"/><Relationship Id="rId30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jigsaw.w3.org/css-validator/validator?uri=www.xbrl.es" TargetMode="External"/><Relationship Id="rId3" Type="http://schemas.openxmlformats.org/officeDocument/2006/relationships/image" Target="../media/image73.wmf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alidator.w3.org/check?uri=referer" TargetMode="External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openxmlformats.org/officeDocument/2006/relationships/image" Target="../media/image6.emf"/><Relationship Id="rId4" Type="http://schemas.openxmlformats.org/officeDocument/2006/relationships/hyperlink" Target="http://www.xbrl.es/xbrl_noticias.rss" TargetMode="External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brlwiki.info/" TargetMode="External"/><Relationship Id="rId13" Type="http://schemas.openxmlformats.org/officeDocument/2006/relationships/image" Target="../media/image6.emf"/><Relationship Id="rId3" Type="http://schemas.openxmlformats.org/officeDocument/2006/relationships/hyperlink" Target="http://www.pgc2007.info/" TargetMode="External"/><Relationship Id="rId7" Type="http://schemas.openxmlformats.org/officeDocument/2006/relationships/hyperlink" Target="http://www.xbrlamericas.info/" TargetMode="External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rellevalidation.com/" TargetMode="External"/><Relationship Id="rId11" Type="http://schemas.openxmlformats.org/officeDocument/2006/relationships/image" Target="../media/image78.png"/><Relationship Id="rId5" Type="http://schemas.openxmlformats.org/officeDocument/2006/relationships/hyperlink" Target="http://www.formacionxbrl.es/" TargetMode="External"/><Relationship Id="rId10" Type="http://schemas.openxmlformats.org/officeDocument/2006/relationships/hyperlink" Target="http://www.openfiling.info/" TargetMode="External"/><Relationship Id="rId4" Type="http://schemas.openxmlformats.org/officeDocument/2006/relationships/hyperlink" Target="http://www.nofcac2010.info/" TargetMode="External"/><Relationship Id="rId9" Type="http://schemas.openxmlformats.org/officeDocument/2006/relationships/hyperlink" Target="http://www.eurofiling.inf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xbrl.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6.emf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de.es/es/fr/documentacion/es/" TargetMode="External"/><Relationship Id="rId5" Type="http://schemas.openxmlformats.org/officeDocument/2006/relationships/hyperlink" Target="http://www.bde.es/webbde/es/cenbal/taxonomia/taxonomia.html" TargetMode="Externa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nmv.es/Portal/xbrl/xbrl.aspx?lang=es" TargetMode="Externa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://www.icac.meh.es/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s.aeca.es/" TargetMode="External"/><Relationship Id="rId5" Type="http://schemas.openxmlformats.org/officeDocument/2006/relationships/hyperlink" Target="http://www.aecareporting.com/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 Rectángul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3705225"/>
            <a:ext cx="915352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4" name="9 Conector recto"/>
          <p:cNvCxnSpPr>
            <a:cxnSpLocks noChangeShapeType="1"/>
          </p:cNvCxnSpPr>
          <p:nvPr/>
        </p:nvCxnSpPr>
        <p:spPr bwMode="auto">
          <a:xfrm>
            <a:off x="1447800" y="914400"/>
            <a:ext cx="642937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9" name="Picture 19" descr="XBRL Españ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429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4648200"/>
            <a:ext cx="426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CA" altLang="es-ES" sz="1100" i="1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CA" altLang="es-ES" sz="3200" i="1" dirty="0" smtClean="0">
                <a:latin typeface="Calibri" pitchFamily="34" charset="0"/>
              </a:rPr>
              <a:t>José </a:t>
            </a:r>
            <a:r>
              <a:rPr lang="en-CA" altLang="es-ES" sz="3200" i="1" dirty="0" err="1" smtClean="0">
                <a:latin typeface="Calibri" pitchFamily="34" charset="0"/>
              </a:rPr>
              <a:t>Meléndez</a:t>
            </a:r>
            <a:endParaRPr lang="en-CA" altLang="es-ES" sz="3200" i="1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CA" altLang="es-ES" sz="2000" i="1" dirty="0" smtClean="0">
                <a:latin typeface="Calibri" pitchFamily="34" charset="0"/>
              </a:rPr>
              <a:t>XBRL </a:t>
            </a:r>
            <a:r>
              <a:rPr lang="en-CA" altLang="es-ES" sz="2000" i="1" dirty="0" err="1" smtClean="0">
                <a:latin typeface="Calibri" pitchFamily="34" charset="0"/>
              </a:rPr>
              <a:t>España</a:t>
            </a:r>
            <a:endParaRPr lang="en-CA" altLang="es-ES" sz="2000" b="1" i="1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CA" altLang="es-ES" sz="2000" i="1" dirty="0">
                <a:latin typeface="Calibri" pitchFamily="34" charset="0"/>
                <a:hlinkClick r:id="rId6"/>
              </a:rPr>
              <a:t>j</a:t>
            </a:r>
            <a:r>
              <a:rPr lang="en-CA" altLang="es-ES" sz="2000" i="1" dirty="0" smtClean="0">
                <a:latin typeface="Calibri" pitchFamily="34" charset="0"/>
                <a:hlinkClick r:id="rId6"/>
              </a:rPr>
              <a:t>ose.melendez@corpme.es</a:t>
            </a:r>
            <a:r>
              <a:rPr lang="en-CA" altLang="es-ES" sz="2000" i="1" dirty="0" smtClean="0">
                <a:latin typeface="Calibri" pitchFamily="34" charset="0"/>
              </a:rPr>
              <a:t> </a:t>
            </a:r>
            <a:endParaRPr lang="en-CA" altLang="es-ES" sz="2000" i="1" dirty="0"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6027738"/>
            <a:ext cx="8534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1400" b="1" dirty="0">
                <a:latin typeface="Helvetica"/>
                <a:ea typeface="Calibri" pitchFamily="34" charset="0"/>
                <a:cs typeface="Tahoma" pitchFamily="34" charset="0"/>
              </a:rPr>
              <a:t>Jornada sobre Solvencia II y XBRL</a:t>
            </a:r>
          </a:p>
          <a:p>
            <a:pPr algn="ctr" eaLnBrk="0" hangingPunct="0">
              <a:defRPr/>
            </a:pPr>
            <a:r>
              <a:rPr lang="es-ES" sz="1400" dirty="0">
                <a:latin typeface="Helvetica"/>
                <a:ea typeface="Calibri" pitchFamily="34" charset="0"/>
                <a:cs typeface="Tahoma" pitchFamily="34" charset="0"/>
              </a:rPr>
              <a:t>Martes 28 de Octubre 2014</a:t>
            </a:r>
          </a:p>
          <a:p>
            <a:pPr algn="ctr" eaLnBrk="0" hangingPunct="0">
              <a:defRPr/>
            </a:pPr>
            <a:r>
              <a:rPr lang="es-ES" sz="1400" b="1" dirty="0">
                <a:latin typeface="Helvetica"/>
                <a:ea typeface="Calibri" pitchFamily="34" charset="0"/>
                <a:cs typeface="Tahoma" pitchFamily="34" charset="0"/>
              </a:rPr>
              <a:t>Madrid</a:t>
            </a:r>
            <a:endParaRPr lang="es-ES" sz="1400" dirty="0">
              <a:latin typeface="Arial" pitchFamily="34" charset="0"/>
            </a:endParaRP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1295400" y="985838"/>
            <a:ext cx="6858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54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XB</a:t>
            </a:r>
            <a:r>
              <a:rPr lang="es-ES" altLang="es-ES" sz="5400" b="1" dirty="0">
                <a:solidFill>
                  <a:srgbClr val="0033CC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RL</a:t>
            </a:r>
          </a:p>
          <a:p>
            <a:pPr algn="ctr" eaLnBrk="1" hangingPunct="1"/>
            <a:r>
              <a:rPr lang="es-ES" altLang="es-ES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s-ES" altLang="es-ES" i="1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s-ES" altLang="es-ES" b="1" i="1" dirty="0" err="1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s-ES" altLang="es-ES" i="1" dirty="0" err="1">
                <a:solidFill>
                  <a:schemeClr val="bg1"/>
                </a:solidFill>
                <a:latin typeface="Calibri" pitchFamily="34" charset="0"/>
              </a:rPr>
              <a:t>tensible</a:t>
            </a:r>
            <a:r>
              <a:rPr lang="es-ES" altLang="es-ES" b="1" i="1" dirty="0">
                <a:solidFill>
                  <a:schemeClr val="bg1"/>
                </a:solidFill>
                <a:latin typeface="Calibri" pitchFamily="34" charset="0"/>
              </a:rPr>
              <a:t> B</a:t>
            </a:r>
            <a:r>
              <a:rPr lang="es-ES" altLang="es-ES" i="1" dirty="0">
                <a:solidFill>
                  <a:schemeClr val="bg1"/>
                </a:solidFill>
                <a:latin typeface="Calibri" pitchFamily="34" charset="0"/>
              </a:rPr>
              <a:t>usiness </a:t>
            </a:r>
            <a:r>
              <a:rPr lang="es-ES" altLang="es-ES" b="1" i="1" dirty="0" err="1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s-ES" altLang="es-ES" i="1" dirty="0" err="1">
                <a:solidFill>
                  <a:schemeClr val="bg1"/>
                </a:solidFill>
                <a:latin typeface="Calibri" pitchFamily="34" charset="0"/>
              </a:rPr>
              <a:t>eporting</a:t>
            </a:r>
            <a:r>
              <a:rPr lang="es-ES" altLang="es-ES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altLang="es-ES" b="1" i="1" dirty="0" err="1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lang="es-ES" altLang="es-ES" i="1" dirty="0" err="1">
                <a:solidFill>
                  <a:schemeClr val="bg1"/>
                </a:solidFill>
                <a:latin typeface="Calibri" pitchFamily="34" charset="0"/>
              </a:rPr>
              <a:t>anguage</a:t>
            </a:r>
            <a:r>
              <a:rPr lang="es-ES" altLang="es-ES" dirty="0">
                <a:solidFill>
                  <a:schemeClr val="bg1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457200" y="2362200"/>
            <a:ext cx="845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4000" b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XBRL España, concretando la transparencia</a:t>
            </a:r>
            <a:endParaRPr lang="es-ES" alt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685800" y="5898357"/>
            <a:ext cx="8210550" cy="5847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spcBef>
                <a:spcPct val="50000"/>
              </a:spcBef>
              <a:defRPr sz="1600">
                <a:solidFill>
                  <a:schemeClr val="dk1"/>
                </a:solidFill>
                <a:latin typeface="+mn-lt"/>
              </a:defRPr>
            </a:lvl1pPr>
            <a:lvl2pPr marL="742950" indent="-285750" eaLnBrk="0" hangingPunct="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 eaLnBrk="0" hangingPunct="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GB" altLang="es-ES" dirty="0">
                <a:hlinkClick r:id="rId4"/>
              </a:rPr>
              <a:t>http://www.minhap.gob.es/es-ES/Areas%20Tematicas/Administracion%20Electronica/OVEELL/Paginas/LENLOC.aspx</a:t>
            </a:r>
            <a:r>
              <a:rPr lang="en-GB" altLang="es-ES" dirty="0"/>
              <a:t>  </a:t>
            </a: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1" t="17318" r="66132" b="74408"/>
          <a:stretch/>
        </p:blipFill>
        <p:spPr bwMode="auto">
          <a:xfrm>
            <a:off x="3233738" y="1238250"/>
            <a:ext cx="3009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42975" y="1952625"/>
            <a:ext cx="7591425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b="1" dirty="0" smtClean="0"/>
              <a:t>Secretaría General de Coordinación Autonómica y Local</a:t>
            </a:r>
          </a:p>
          <a:p>
            <a:pPr eaLnBrk="1" hangingPunct="1">
              <a:spcBef>
                <a:spcPct val="50000"/>
              </a:spcBef>
            </a:pPr>
            <a:endParaRPr lang="es-ES" altLang="es-ES" sz="800" b="1" dirty="0" smtClean="0"/>
          </a:p>
          <a:p>
            <a:pPr eaLnBrk="1" hangingPunct="1">
              <a:spcBef>
                <a:spcPct val="50000"/>
              </a:spcBef>
            </a:pPr>
            <a:r>
              <a:rPr lang="es-ES" altLang="es-ES" sz="1600" b="1" dirty="0" smtClean="0"/>
              <a:t>PENLOC</a:t>
            </a:r>
            <a:endParaRPr lang="es-ES" altLang="es-ES" sz="1600" b="1" dirty="0"/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dirty="0"/>
              <a:t>Taxonomía para la presentación telemática de los presupuestos anuales elaborados por las administraciones y entidades locales.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600" b="1" dirty="0" smtClean="0"/>
              <a:t>LENLOC</a:t>
            </a:r>
            <a:endParaRPr lang="es-ES" altLang="es-ES" sz="1600" b="1" dirty="0"/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dirty="0" smtClean="0"/>
              <a:t>Taxonomía para la presentación telemática de la liquidación anual de los presupuestos de las entidades locales e información adicional. </a:t>
            </a:r>
            <a:endParaRPr lang="es-ES" altLang="es-ES" sz="1600" dirty="0"/>
          </a:p>
          <a:p>
            <a:pPr eaLnBrk="1" hangingPunct="1">
              <a:spcBef>
                <a:spcPct val="50000"/>
              </a:spcBef>
            </a:pPr>
            <a:r>
              <a:rPr lang="es-ES" altLang="es-ES" sz="1600" b="1" dirty="0" smtClean="0"/>
              <a:t>TRIMLOC</a:t>
            </a:r>
            <a:endParaRPr lang="es-ES" altLang="es-ES" sz="1600" b="1" dirty="0"/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dirty="0"/>
              <a:t>Taxonomía para la presentación telemática de la liquidación </a:t>
            </a:r>
            <a:r>
              <a:rPr lang="es-ES" altLang="es-ES" sz="1600" dirty="0" smtClean="0"/>
              <a:t>trimestral </a:t>
            </a:r>
            <a:r>
              <a:rPr lang="es-ES" altLang="es-ES" sz="1600" dirty="0"/>
              <a:t>de los presupuestos de las entidades locales e información adicional. </a:t>
            </a:r>
          </a:p>
          <a:p>
            <a:pPr algn="just" eaLnBrk="1" hangingPunct="1">
              <a:spcBef>
                <a:spcPct val="50000"/>
              </a:spcBef>
            </a:pPr>
            <a:endParaRPr lang="es-ES" altLang="es-ES" sz="16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066800" y="6125747"/>
            <a:ext cx="6858000" cy="33855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spcBef>
                <a:spcPct val="50000"/>
              </a:spcBef>
              <a:defRPr sz="1600">
                <a:solidFill>
                  <a:schemeClr val="dk1"/>
                </a:solidFill>
                <a:latin typeface="+mn-lt"/>
              </a:defRPr>
            </a:lvl1pPr>
            <a:lvl2pPr marL="742950" indent="-285750" eaLnBrk="0" hangingPunct="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 eaLnBrk="0" hangingPunct="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GB" altLang="es-ES">
                <a:hlinkClick r:id="rId4"/>
              </a:rPr>
              <a:t>www.igae.pap.meh.es</a:t>
            </a:r>
            <a:r>
              <a:rPr lang="en-GB" altLang="es-ES"/>
              <a:t> </a:t>
            </a:r>
          </a:p>
        </p:txBody>
      </p:sp>
      <p:pic>
        <p:nvPicPr>
          <p:cNvPr id="13319" name="Picture 13" descr="IGAE_Visor_Cuentas_Public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14463"/>
            <a:ext cx="69405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92150" y="5621338"/>
            <a:ext cx="745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b="1" dirty="0"/>
              <a:t>CONTALOC - CONTAEP - CONTAEPA - CONTAAGE</a:t>
            </a:r>
          </a:p>
        </p:txBody>
      </p:sp>
      <p:pic>
        <p:nvPicPr>
          <p:cNvPr id="13321" name="Picture 15" descr="IGAE_Transparencia_XBR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233738"/>
            <a:ext cx="56451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924681" y="1770108"/>
            <a:ext cx="7543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/>
              <a:t>Datos Generales de Identificación </a:t>
            </a:r>
            <a:r>
              <a:rPr lang="es-ES" altLang="es-ES" b="1" dirty="0" smtClean="0"/>
              <a:t>(</a:t>
            </a:r>
            <a:r>
              <a:rPr lang="es-ES" altLang="es-ES" b="1" dirty="0"/>
              <a:t>DGI)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dirty="0" smtClean="0"/>
              <a:t>Taxonomía de propósito general para identificar entidades e individuos, así como definir las </a:t>
            </a:r>
            <a:r>
              <a:rPr lang="es-ES" altLang="es-ES" sz="1600" dirty="0"/>
              <a:t>estructuras de información general asociadas a los </a:t>
            </a:r>
            <a:r>
              <a:rPr lang="es-ES" altLang="es-ES" sz="1600" dirty="0" smtClean="0"/>
              <a:t>mismos.</a:t>
            </a:r>
            <a:endParaRPr lang="es-ES" altLang="es-ES" sz="1600" dirty="0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400300" y="6339304"/>
            <a:ext cx="4038600" cy="33855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spcBef>
                <a:spcPct val="50000"/>
              </a:spcBef>
              <a:defRPr sz="1600">
                <a:solidFill>
                  <a:schemeClr val="dk1"/>
                </a:solidFill>
                <a:latin typeface="+mn-lt"/>
              </a:defRPr>
            </a:lvl1pPr>
            <a:lvl2pPr marL="742950" indent="-285750" eaLnBrk="0" hangingPunct="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 eaLnBrk="0" hangingPunct="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GB" altLang="es-ES" dirty="0">
                <a:hlinkClick r:id="rId4"/>
              </a:rPr>
              <a:t>www.xbrl.es/informacion/dgi.html</a:t>
            </a:r>
            <a:r>
              <a:rPr lang="en-GB" altLang="es-ES" dirty="0"/>
              <a:t> 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pic>
        <p:nvPicPr>
          <p:cNvPr id="1026" name="Picture 2" descr="V:\CPE\XBRL\- Web -\Imágenes\Logo_XBRLEspañ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88" b="26422"/>
          <a:stretch/>
        </p:blipFill>
        <p:spPr bwMode="auto">
          <a:xfrm>
            <a:off x="3916398" y="1046208"/>
            <a:ext cx="150321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79"/>
          <p:cNvGrpSpPr>
            <a:grpSpLocks/>
          </p:cNvGrpSpPr>
          <p:nvPr/>
        </p:nvGrpSpPr>
        <p:grpSpPr bwMode="auto">
          <a:xfrm>
            <a:off x="2248656" y="4666953"/>
            <a:ext cx="4105275" cy="685800"/>
            <a:chOff x="680" y="1683"/>
            <a:chExt cx="4102" cy="579"/>
          </a:xfrm>
        </p:grpSpPr>
        <p:grpSp>
          <p:nvGrpSpPr>
            <p:cNvPr id="83" name="Group 80"/>
            <p:cNvGrpSpPr>
              <a:grpSpLocks/>
            </p:cNvGrpSpPr>
            <p:nvPr/>
          </p:nvGrpSpPr>
          <p:grpSpPr bwMode="auto">
            <a:xfrm>
              <a:off x="680" y="1683"/>
              <a:ext cx="4102" cy="579"/>
              <a:chOff x="752" y="2001"/>
              <a:chExt cx="4102" cy="579"/>
            </a:xfrm>
          </p:grpSpPr>
          <p:sp>
            <p:nvSpPr>
              <p:cNvPr id="85" name="Freeform 81"/>
              <p:cNvSpPr>
                <a:spLocks/>
              </p:cNvSpPr>
              <p:nvPr/>
            </p:nvSpPr>
            <p:spPr bwMode="auto">
              <a:xfrm>
                <a:off x="752" y="2001"/>
                <a:ext cx="4102" cy="579"/>
              </a:xfrm>
              <a:custGeom>
                <a:avLst/>
                <a:gdLst>
                  <a:gd name="T0" fmla="*/ 28 w 1116"/>
                  <a:gd name="T1" fmla="*/ 0 h 170"/>
                  <a:gd name="T2" fmla="*/ 0 w 1116"/>
                  <a:gd name="T3" fmla="*/ 28 h 170"/>
                  <a:gd name="T4" fmla="*/ 0 w 1116"/>
                  <a:gd name="T5" fmla="*/ 142 h 170"/>
                  <a:gd name="T6" fmla="*/ 28 w 1116"/>
                  <a:gd name="T7" fmla="*/ 170 h 170"/>
                  <a:gd name="T8" fmla="*/ 1088 w 1116"/>
                  <a:gd name="T9" fmla="*/ 170 h 170"/>
                  <a:gd name="T10" fmla="*/ 1116 w 1116"/>
                  <a:gd name="T11" fmla="*/ 142 h 170"/>
                  <a:gd name="T12" fmla="*/ 1116 w 1116"/>
                  <a:gd name="T13" fmla="*/ 28 h 170"/>
                  <a:gd name="T14" fmla="*/ 1088 w 1116"/>
                  <a:gd name="T15" fmla="*/ 0 h 170"/>
                  <a:gd name="T16" fmla="*/ 28 w 1116"/>
                  <a:gd name="T17" fmla="*/ 0 h 1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6"/>
                  <a:gd name="T28" fmla="*/ 0 h 170"/>
                  <a:gd name="T29" fmla="*/ 1116 w 1116"/>
                  <a:gd name="T30" fmla="*/ 170 h 1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6" h="170">
                    <a:moveTo>
                      <a:pt x="28" y="0"/>
                    </a:moveTo>
                    <a:cubicBezTo>
                      <a:pt x="12" y="0"/>
                      <a:pt x="0" y="13"/>
                      <a:pt x="0" y="28"/>
                    </a:cubicBezTo>
                    <a:lnTo>
                      <a:pt x="0" y="142"/>
                    </a:lnTo>
                    <a:cubicBezTo>
                      <a:pt x="0" y="157"/>
                      <a:pt x="12" y="170"/>
                      <a:pt x="28" y="170"/>
                    </a:cubicBezTo>
                    <a:lnTo>
                      <a:pt x="1088" y="170"/>
                    </a:lnTo>
                    <a:cubicBezTo>
                      <a:pt x="1103" y="170"/>
                      <a:pt x="1116" y="157"/>
                      <a:pt x="1116" y="142"/>
                    </a:cubicBezTo>
                    <a:lnTo>
                      <a:pt x="1116" y="28"/>
                    </a:lnTo>
                    <a:cubicBezTo>
                      <a:pt x="1116" y="13"/>
                      <a:pt x="1103" y="0"/>
                      <a:pt x="108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C99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2840" y="2137"/>
                <a:ext cx="930" cy="375"/>
              </a:xfrm>
              <a:custGeom>
                <a:avLst/>
                <a:gdLst>
                  <a:gd name="T0" fmla="*/ 930 w 930"/>
                  <a:gd name="T1" fmla="*/ 375 h 375"/>
                  <a:gd name="T2" fmla="*/ 698 w 930"/>
                  <a:gd name="T3" fmla="*/ 0 h 375"/>
                  <a:gd name="T4" fmla="*/ 231 w 930"/>
                  <a:gd name="T5" fmla="*/ 0 h 375"/>
                  <a:gd name="T6" fmla="*/ 0 w 930"/>
                  <a:gd name="T7" fmla="*/ 375 h 375"/>
                  <a:gd name="T8" fmla="*/ 930 w 930"/>
                  <a:gd name="T9" fmla="*/ 375 h 3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0"/>
                  <a:gd name="T16" fmla="*/ 0 h 375"/>
                  <a:gd name="T17" fmla="*/ 930 w 930"/>
                  <a:gd name="T18" fmla="*/ 375 h 3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0" h="375">
                    <a:moveTo>
                      <a:pt x="930" y="375"/>
                    </a:moveTo>
                    <a:lnTo>
                      <a:pt x="698" y="0"/>
                    </a:lnTo>
                    <a:lnTo>
                      <a:pt x="231" y="0"/>
                    </a:lnTo>
                    <a:lnTo>
                      <a:pt x="0" y="375"/>
                    </a:lnTo>
                    <a:lnTo>
                      <a:pt x="930" y="375"/>
                    </a:lnTo>
                    <a:close/>
                  </a:path>
                </a:pathLst>
              </a:custGeom>
              <a:solidFill>
                <a:srgbClr val="990000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87" name="Freeform 83"/>
              <p:cNvSpPr>
                <a:spLocks/>
              </p:cNvSpPr>
              <p:nvPr/>
            </p:nvSpPr>
            <p:spPr bwMode="auto">
              <a:xfrm>
                <a:off x="3847" y="2137"/>
                <a:ext cx="930" cy="375"/>
              </a:xfrm>
              <a:custGeom>
                <a:avLst/>
                <a:gdLst>
                  <a:gd name="T0" fmla="*/ 930 w 930"/>
                  <a:gd name="T1" fmla="*/ 375 h 375"/>
                  <a:gd name="T2" fmla="*/ 699 w 930"/>
                  <a:gd name="T3" fmla="*/ 0 h 375"/>
                  <a:gd name="T4" fmla="*/ 232 w 930"/>
                  <a:gd name="T5" fmla="*/ 0 h 375"/>
                  <a:gd name="T6" fmla="*/ 0 w 930"/>
                  <a:gd name="T7" fmla="*/ 375 h 375"/>
                  <a:gd name="T8" fmla="*/ 930 w 930"/>
                  <a:gd name="T9" fmla="*/ 375 h 3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0"/>
                  <a:gd name="T16" fmla="*/ 0 h 375"/>
                  <a:gd name="T17" fmla="*/ 930 w 930"/>
                  <a:gd name="T18" fmla="*/ 375 h 3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0" h="375">
                    <a:moveTo>
                      <a:pt x="930" y="375"/>
                    </a:moveTo>
                    <a:lnTo>
                      <a:pt x="699" y="0"/>
                    </a:lnTo>
                    <a:lnTo>
                      <a:pt x="232" y="0"/>
                    </a:lnTo>
                    <a:lnTo>
                      <a:pt x="0" y="375"/>
                    </a:lnTo>
                    <a:lnTo>
                      <a:pt x="930" y="375"/>
                    </a:lnTo>
                    <a:close/>
                  </a:path>
                </a:pathLst>
              </a:custGeom>
              <a:solidFill>
                <a:srgbClr val="990000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1836" y="2137"/>
                <a:ext cx="927" cy="375"/>
              </a:xfrm>
              <a:custGeom>
                <a:avLst/>
                <a:gdLst>
                  <a:gd name="T0" fmla="*/ 927 w 927"/>
                  <a:gd name="T1" fmla="*/ 375 h 375"/>
                  <a:gd name="T2" fmla="*/ 695 w 927"/>
                  <a:gd name="T3" fmla="*/ 0 h 375"/>
                  <a:gd name="T4" fmla="*/ 232 w 927"/>
                  <a:gd name="T5" fmla="*/ 0 h 375"/>
                  <a:gd name="T6" fmla="*/ 0 w 927"/>
                  <a:gd name="T7" fmla="*/ 375 h 375"/>
                  <a:gd name="T8" fmla="*/ 927 w 927"/>
                  <a:gd name="T9" fmla="*/ 375 h 3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7"/>
                  <a:gd name="T16" fmla="*/ 0 h 375"/>
                  <a:gd name="T17" fmla="*/ 927 w 927"/>
                  <a:gd name="T18" fmla="*/ 375 h 3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7" h="375">
                    <a:moveTo>
                      <a:pt x="927" y="375"/>
                    </a:moveTo>
                    <a:lnTo>
                      <a:pt x="695" y="0"/>
                    </a:lnTo>
                    <a:lnTo>
                      <a:pt x="232" y="0"/>
                    </a:lnTo>
                    <a:lnTo>
                      <a:pt x="0" y="375"/>
                    </a:lnTo>
                    <a:lnTo>
                      <a:pt x="927" y="375"/>
                    </a:lnTo>
                    <a:close/>
                  </a:path>
                </a:pathLst>
              </a:custGeom>
              <a:solidFill>
                <a:srgbClr val="990000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auto">
              <a:xfrm>
                <a:off x="829" y="2137"/>
                <a:ext cx="926" cy="375"/>
              </a:xfrm>
              <a:custGeom>
                <a:avLst/>
                <a:gdLst>
                  <a:gd name="T0" fmla="*/ 926 w 926"/>
                  <a:gd name="T1" fmla="*/ 375 h 375"/>
                  <a:gd name="T2" fmla="*/ 695 w 926"/>
                  <a:gd name="T3" fmla="*/ 0 h 375"/>
                  <a:gd name="T4" fmla="*/ 231 w 926"/>
                  <a:gd name="T5" fmla="*/ 0 h 375"/>
                  <a:gd name="T6" fmla="*/ 0 w 926"/>
                  <a:gd name="T7" fmla="*/ 375 h 375"/>
                  <a:gd name="T8" fmla="*/ 926 w 926"/>
                  <a:gd name="T9" fmla="*/ 375 h 3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6"/>
                  <a:gd name="T16" fmla="*/ 0 h 375"/>
                  <a:gd name="T17" fmla="*/ 926 w 926"/>
                  <a:gd name="T18" fmla="*/ 375 h 3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6" h="375">
                    <a:moveTo>
                      <a:pt x="926" y="375"/>
                    </a:moveTo>
                    <a:lnTo>
                      <a:pt x="695" y="0"/>
                    </a:lnTo>
                    <a:lnTo>
                      <a:pt x="231" y="0"/>
                    </a:lnTo>
                    <a:lnTo>
                      <a:pt x="0" y="375"/>
                    </a:lnTo>
                    <a:lnTo>
                      <a:pt x="926" y="375"/>
                    </a:lnTo>
                    <a:close/>
                  </a:path>
                </a:pathLst>
              </a:custGeom>
              <a:solidFill>
                <a:srgbClr val="990000"/>
              </a:solidFill>
              <a:ln w="25400" cap="flat" cmpd="sng" algn="ctr">
                <a:solidFill>
                  <a:srgbClr val="0F6FC6">
                    <a:shade val="50000"/>
                  </a:srgbClr>
                </a:solidFill>
                <a:prstDash val="solid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sp>
            <p:nvSpPr>
              <p:cNvPr id="90" name="Rectangle 86"/>
              <p:cNvSpPr>
                <a:spLocks noChangeArrowheads="1"/>
              </p:cNvSpPr>
              <p:nvPr/>
            </p:nvSpPr>
            <p:spPr bwMode="auto">
              <a:xfrm>
                <a:off x="788" y="2001"/>
                <a:ext cx="1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91" name="Rectangle 87"/>
              <p:cNvSpPr>
                <a:spLocks noChangeArrowheads="1"/>
              </p:cNvSpPr>
              <p:nvPr/>
            </p:nvSpPr>
            <p:spPr bwMode="auto">
              <a:xfrm>
                <a:off x="1017" y="2184"/>
                <a:ext cx="5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Actividad</a:t>
                </a:r>
                <a:r>
                  <a: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Económica</a:t>
                </a:r>
                <a:endPara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Básica</a:t>
                </a:r>
                <a:endPara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92" name="Rectangle 88"/>
              <p:cNvSpPr>
                <a:spLocks noChangeArrowheads="1"/>
              </p:cNvSpPr>
              <p:nvPr/>
            </p:nvSpPr>
            <p:spPr bwMode="auto">
              <a:xfrm>
                <a:off x="2009" y="2184"/>
                <a:ext cx="5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Actividad</a:t>
                </a:r>
                <a:endPara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Económica</a:t>
                </a:r>
                <a:r>
                  <a: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Extendida</a:t>
                </a:r>
                <a:endPara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93" name="Rectangle 89"/>
              <p:cNvSpPr>
                <a:spLocks noChangeArrowheads="1"/>
              </p:cNvSpPr>
              <p:nvPr/>
            </p:nvSpPr>
            <p:spPr bwMode="auto">
              <a:xfrm>
                <a:off x="3022" y="2184"/>
                <a:ext cx="56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Datos</a:t>
                </a:r>
                <a:r>
                  <a: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 del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Informe</a:t>
                </a:r>
                <a:r>
                  <a: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Presentado</a:t>
                </a:r>
                <a:endPara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94" name="Rectangle 90"/>
              <p:cNvSpPr>
                <a:spLocks noChangeArrowheads="1"/>
              </p:cNvSpPr>
              <p:nvPr/>
            </p:nvSpPr>
            <p:spPr bwMode="auto">
              <a:xfrm>
                <a:off x="3978" y="2256"/>
                <a:ext cx="663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Relaciones</a:t>
                </a:r>
                <a:endPara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Con </a:t>
                </a:r>
                <a:r>
                  <a:rPr kumimoji="0" lang="en-GB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Terceros</a:t>
                </a:r>
                <a:endPara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sp>
          <p:nvSpPr>
            <p:cNvPr id="84" name="Rectangle 91"/>
            <p:cNvSpPr>
              <a:spLocks noChangeArrowheads="1"/>
            </p:cNvSpPr>
            <p:nvPr/>
          </p:nvSpPr>
          <p:spPr bwMode="auto">
            <a:xfrm>
              <a:off x="756" y="1712"/>
              <a:ext cx="173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Taxonomías</a:t>
              </a:r>
              <a:r>
                <a: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GB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Complementarias</a:t>
              </a:r>
              <a:r>
                <a: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 </a:t>
              </a:r>
            </a:p>
          </p:txBody>
        </p:sp>
      </p:grpSp>
      <p:grpSp>
        <p:nvGrpSpPr>
          <p:cNvPr id="95" name="Group 134"/>
          <p:cNvGrpSpPr>
            <a:grpSpLocks/>
          </p:cNvGrpSpPr>
          <p:nvPr/>
        </p:nvGrpSpPr>
        <p:grpSpPr bwMode="auto">
          <a:xfrm>
            <a:off x="2248656" y="3828753"/>
            <a:ext cx="4105275" cy="685800"/>
            <a:chOff x="288" y="2064"/>
            <a:chExt cx="2586" cy="432"/>
          </a:xfrm>
        </p:grpSpPr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288" y="2064"/>
              <a:ext cx="2586" cy="432"/>
            </a:xfrm>
            <a:custGeom>
              <a:avLst/>
              <a:gdLst>
                <a:gd name="T0" fmla="*/ 28 w 1116"/>
                <a:gd name="T1" fmla="*/ 0 h 170"/>
                <a:gd name="T2" fmla="*/ 0 w 1116"/>
                <a:gd name="T3" fmla="*/ 28 h 170"/>
                <a:gd name="T4" fmla="*/ 0 w 1116"/>
                <a:gd name="T5" fmla="*/ 142 h 170"/>
                <a:gd name="T6" fmla="*/ 28 w 1116"/>
                <a:gd name="T7" fmla="*/ 170 h 170"/>
                <a:gd name="T8" fmla="*/ 1088 w 1116"/>
                <a:gd name="T9" fmla="*/ 170 h 170"/>
                <a:gd name="T10" fmla="*/ 1116 w 1116"/>
                <a:gd name="T11" fmla="*/ 142 h 170"/>
                <a:gd name="T12" fmla="*/ 1116 w 1116"/>
                <a:gd name="T13" fmla="*/ 28 h 170"/>
                <a:gd name="T14" fmla="*/ 1088 w 1116"/>
                <a:gd name="T15" fmla="*/ 0 h 170"/>
                <a:gd name="T16" fmla="*/ 28 w 1116"/>
                <a:gd name="T17" fmla="*/ 0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6"/>
                <a:gd name="T28" fmla="*/ 0 h 170"/>
                <a:gd name="T29" fmla="*/ 1116 w 1116"/>
                <a:gd name="T30" fmla="*/ 170 h 1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6" h="170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lnTo>
                    <a:pt x="0" y="142"/>
                  </a:lnTo>
                  <a:cubicBezTo>
                    <a:pt x="0" y="157"/>
                    <a:pt x="12" y="170"/>
                    <a:pt x="28" y="170"/>
                  </a:cubicBezTo>
                  <a:lnTo>
                    <a:pt x="1088" y="170"/>
                  </a:lnTo>
                  <a:cubicBezTo>
                    <a:pt x="1103" y="170"/>
                    <a:pt x="1116" y="157"/>
                    <a:pt x="1116" y="142"/>
                  </a:cubicBezTo>
                  <a:lnTo>
                    <a:pt x="1116" y="28"/>
                  </a:lnTo>
                  <a:cubicBezTo>
                    <a:pt x="1116" y="13"/>
                    <a:pt x="1103" y="0"/>
                    <a:pt x="1088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486" y="2154"/>
              <a:ext cx="666" cy="279"/>
            </a:xfrm>
            <a:custGeom>
              <a:avLst/>
              <a:gdLst>
                <a:gd name="T0" fmla="*/ 930 w 930"/>
                <a:gd name="T1" fmla="*/ 374 h 374"/>
                <a:gd name="T2" fmla="*/ 699 w 930"/>
                <a:gd name="T3" fmla="*/ 0 h 374"/>
                <a:gd name="T4" fmla="*/ 232 w 930"/>
                <a:gd name="T5" fmla="*/ 0 h 374"/>
                <a:gd name="T6" fmla="*/ 0 w 930"/>
                <a:gd name="T7" fmla="*/ 374 h 374"/>
                <a:gd name="T8" fmla="*/ 930 w 930"/>
                <a:gd name="T9" fmla="*/ 374 h 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0"/>
                <a:gd name="T16" fmla="*/ 0 h 374"/>
                <a:gd name="T17" fmla="*/ 930 w 930"/>
                <a:gd name="T18" fmla="*/ 374 h 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0" h="374">
                  <a:moveTo>
                    <a:pt x="930" y="374"/>
                  </a:moveTo>
                  <a:lnTo>
                    <a:pt x="699" y="0"/>
                  </a:lnTo>
                  <a:lnTo>
                    <a:pt x="232" y="0"/>
                  </a:lnTo>
                  <a:lnTo>
                    <a:pt x="0" y="374"/>
                  </a:lnTo>
                  <a:lnTo>
                    <a:pt x="930" y="374"/>
                  </a:lnTo>
                  <a:close/>
                </a:path>
              </a:pathLst>
            </a:custGeom>
            <a:solidFill>
              <a:srgbClr val="990000"/>
            </a:solidFill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680" y="2251"/>
              <a:ext cx="30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cs typeface="Arial" charset="0"/>
                </a:rPr>
                <a:t>Elemental</a:t>
              </a: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2112" y="2147"/>
              <a:ext cx="672" cy="279"/>
            </a:xfrm>
            <a:custGeom>
              <a:avLst/>
              <a:gdLst>
                <a:gd name="T0" fmla="*/ 930 w 930"/>
                <a:gd name="T1" fmla="*/ 374 h 374"/>
                <a:gd name="T2" fmla="*/ 699 w 930"/>
                <a:gd name="T3" fmla="*/ 0 h 374"/>
                <a:gd name="T4" fmla="*/ 232 w 930"/>
                <a:gd name="T5" fmla="*/ 0 h 374"/>
                <a:gd name="T6" fmla="*/ 0 w 930"/>
                <a:gd name="T7" fmla="*/ 374 h 374"/>
                <a:gd name="T8" fmla="*/ 930 w 930"/>
                <a:gd name="T9" fmla="*/ 374 h 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0"/>
                <a:gd name="T16" fmla="*/ 0 h 374"/>
                <a:gd name="T17" fmla="*/ 930 w 930"/>
                <a:gd name="T18" fmla="*/ 374 h 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0" h="374">
                  <a:moveTo>
                    <a:pt x="930" y="374"/>
                  </a:moveTo>
                  <a:lnTo>
                    <a:pt x="699" y="0"/>
                  </a:lnTo>
                  <a:lnTo>
                    <a:pt x="232" y="0"/>
                  </a:lnTo>
                  <a:lnTo>
                    <a:pt x="0" y="374"/>
                  </a:lnTo>
                  <a:lnTo>
                    <a:pt x="930" y="374"/>
                  </a:lnTo>
                  <a:close/>
                </a:path>
              </a:pathLst>
            </a:custGeom>
            <a:solidFill>
              <a:srgbClr val="990000"/>
            </a:solidFill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1296" y="2151"/>
              <a:ext cx="640" cy="279"/>
            </a:xfrm>
            <a:custGeom>
              <a:avLst/>
              <a:gdLst>
                <a:gd name="T0" fmla="*/ 930 w 930"/>
                <a:gd name="T1" fmla="*/ 374 h 374"/>
                <a:gd name="T2" fmla="*/ 699 w 930"/>
                <a:gd name="T3" fmla="*/ 0 h 374"/>
                <a:gd name="T4" fmla="*/ 232 w 930"/>
                <a:gd name="T5" fmla="*/ 0 h 374"/>
                <a:gd name="T6" fmla="*/ 0 w 930"/>
                <a:gd name="T7" fmla="*/ 374 h 374"/>
                <a:gd name="T8" fmla="*/ 930 w 930"/>
                <a:gd name="T9" fmla="*/ 374 h 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0"/>
                <a:gd name="T16" fmla="*/ 0 h 374"/>
                <a:gd name="T17" fmla="*/ 930 w 930"/>
                <a:gd name="T18" fmla="*/ 374 h 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0" h="374">
                  <a:moveTo>
                    <a:pt x="930" y="374"/>
                  </a:moveTo>
                  <a:lnTo>
                    <a:pt x="699" y="0"/>
                  </a:lnTo>
                  <a:lnTo>
                    <a:pt x="232" y="0"/>
                  </a:lnTo>
                  <a:lnTo>
                    <a:pt x="0" y="374"/>
                  </a:lnTo>
                  <a:lnTo>
                    <a:pt x="930" y="374"/>
                  </a:lnTo>
                  <a:close/>
                </a:path>
              </a:pathLst>
            </a:custGeom>
            <a:solidFill>
              <a:srgbClr val="990000"/>
            </a:solidFill>
            <a:ln w="25400" cap="flat" cmpd="sng" algn="ctr">
              <a:solidFill>
                <a:srgbClr val="000000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333" y="2077"/>
              <a:ext cx="77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Taxonomias</a:t>
              </a:r>
              <a:r>
                <a: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GB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Primarias</a:t>
              </a:r>
              <a:endParaRPr kumimoji="0" lang="en-GB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1488" y="2208"/>
              <a:ext cx="25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cs typeface="Arial" charset="0"/>
                </a:rPr>
                <a:t>General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cs typeface="Arial" charset="0"/>
                </a:rPr>
                <a:t>Básico</a:t>
              </a:r>
              <a:endParaRPr kumimoji="0" lang="es-E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2256" y="2208"/>
              <a:ext cx="33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cs typeface="Arial" charset="0"/>
                </a:rPr>
                <a:t>General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cs typeface="Arial" charset="0"/>
                </a:rPr>
                <a:t>Extendido</a:t>
              </a:r>
              <a:endParaRPr kumimoji="0" lang="es-E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137" name="AutoShape 135"/>
          <p:cNvSpPr>
            <a:spLocks noChangeArrowheads="1"/>
          </p:cNvSpPr>
          <p:nvPr/>
        </p:nvSpPr>
        <p:spPr bwMode="auto">
          <a:xfrm>
            <a:off x="2477256" y="2838153"/>
            <a:ext cx="1447800" cy="762000"/>
          </a:xfrm>
          <a:prstGeom prst="wedgeRectCallout">
            <a:avLst>
              <a:gd name="adj1" fmla="val -7676"/>
              <a:gd name="adj2" fmla="val 74792"/>
            </a:avLst>
          </a:prstGeom>
          <a:solidFill>
            <a:srgbClr val="DBF5F9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rPr>
              <a:t>10 elementos que identifican a la compañía</a:t>
            </a:r>
          </a:p>
        </p:txBody>
      </p:sp>
      <p:grpSp>
        <p:nvGrpSpPr>
          <p:cNvPr id="138" name="Group 139"/>
          <p:cNvGrpSpPr>
            <a:grpSpLocks/>
          </p:cNvGrpSpPr>
          <p:nvPr/>
        </p:nvGrpSpPr>
        <p:grpSpPr bwMode="auto">
          <a:xfrm>
            <a:off x="4382256" y="2838153"/>
            <a:ext cx="1676400" cy="990600"/>
            <a:chOff x="1632" y="1440"/>
            <a:chExt cx="1056" cy="624"/>
          </a:xfrm>
          <a:solidFill>
            <a:srgbClr val="DBF5F9"/>
          </a:solidFill>
        </p:grpSpPr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1632" y="1440"/>
              <a:ext cx="1056" cy="432"/>
            </a:xfrm>
            <a:prstGeom prst="rect">
              <a:avLst/>
            </a:prstGeom>
            <a:grpFill/>
            <a:ln w="2857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Arial" charset="0"/>
                </a:rPr>
                <a:t>Diferencia: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Arial" charset="0"/>
                </a:rPr>
                <a:t>Características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Arial" charset="0"/>
                </a:rPr>
                <a:t>Legales</a:t>
              </a:r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 flipH="1">
              <a:off x="1728" y="1872"/>
              <a:ext cx="384" cy="192"/>
            </a:xfrm>
            <a:prstGeom prst="line">
              <a:avLst/>
            </a:prstGeom>
            <a:grp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2112" y="1872"/>
              <a:ext cx="288" cy="192"/>
            </a:xfrm>
            <a:prstGeom prst="line">
              <a:avLst/>
            </a:prstGeom>
            <a:grp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42" name="Group 148"/>
          <p:cNvGrpSpPr>
            <a:grpSpLocks/>
          </p:cNvGrpSpPr>
          <p:nvPr/>
        </p:nvGrpSpPr>
        <p:grpSpPr bwMode="auto">
          <a:xfrm>
            <a:off x="2239131" y="5352753"/>
            <a:ext cx="1828800" cy="838200"/>
            <a:chOff x="336" y="3024"/>
            <a:chExt cx="1152" cy="528"/>
          </a:xfrm>
          <a:solidFill>
            <a:srgbClr val="DBF5F9"/>
          </a:solidFill>
        </p:grpSpPr>
        <p:sp>
          <p:nvSpPr>
            <p:cNvPr id="143" name="Rectangle 145"/>
            <p:cNvSpPr>
              <a:spLocks noChangeArrowheads="1"/>
            </p:cNvSpPr>
            <p:nvPr/>
          </p:nvSpPr>
          <p:spPr bwMode="auto">
            <a:xfrm>
              <a:off x="336" y="3120"/>
              <a:ext cx="1152" cy="432"/>
            </a:xfrm>
            <a:prstGeom prst="rect">
              <a:avLst/>
            </a:prstGeom>
            <a:grpFill/>
            <a:ln w="2857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14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cs typeface="Arial" charset="0"/>
                </a:rPr>
                <a:t>Información Económica (Empresa principal y sucursales)</a:t>
              </a:r>
            </a:p>
          </p:txBody>
        </p:sp>
        <p:sp>
          <p:nvSpPr>
            <p:cNvPr id="144" name="Line 146"/>
            <p:cNvSpPr>
              <a:spLocks noChangeShapeType="1"/>
            </p:cNvSpPr>
            <p:nvPr/>
          </p:nvSpPr>
          <p:spPr bwMode="auto">
            <a:xfrm flipH="1" flipV="1">
              <a:off x="768" y="3024"/>
              <a:ext cx="192" cy="96"/>
            </a:xfrm>
            <a:prstGeom prst="line">
              <a:avLst/>
            </a:prstGeom>
            <a:grp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5" name="Line 147"/>
            <p:cNvSpPr>
              <a:spLocks noChangeShapeType="1"/>
            </p:cNvSpPr>
            <p:nvPr/>
          </p:nvSpPr>
          <p:spPr bwMode="auto">
            <a:xfrm flipV="1">
              <a:off x="1008" y="3024"/>
              <a:ext cx="192" cy="96"/>
            </a:xfrm>
            <a:prstGeom prst="line">
              <a:avLst/>
            </a:prstGeom>
            <a:grp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147" name="Rectangle 153"/>
          <p:cNvSpPr>
            <a:spLocks noChangeArrowheads="1"/>
          </p:cNvSpPr>
          <p:nvPr/>
        </p:nvSpPr>
        <p:spPr bwMode="auto">
          <a:xfrm>
            <a:off x="5439531" y="5657553"/>
            <a:ext cx="2514600" cy="533400"/>
          </a:xfrm>
          <a:prstGeom prst="rect">
            <a:avLst/>
          </a:prstGeom>
          <a:solidFill>
            <a:srgbClr val="DBF5F9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rPr>
              <a:t>Propiedad, información del grupo, combinaciones, gobierno corporativo</a:t>
            </a:r>
          </a:p>
        </p:txBody>
      </p:sp>
      <p:sp>
        <p:nvSpPr>
          <p:cNvPr id="148" name="Line 154"/>
          <p:cNvSpPr>
            <a:spLocks noChangeShapeType="1"/>
          </p:cNvSpPr>
          <p:nvPr/>
        </p:nvSpPr>
        <p:spPr bwMode="auto">
          <a:xfrm flipH="1" flipV="1">
            <a:off x="5906256" y="5352753"/>
            <a:ext cx="838200" cy="3048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s-E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9" name="Rectangle 159"/>
          <p:cNvSpPr>
            <a:spLocks noChangeArrowheads="1"/>
          </p:cNvSpPr>
          <p:nvPr/>
        </p:nvSpPr>
        <p:spPr bwMode="auto">
          <a:xfrm>
            <a:off x="4220331" y="5657553"/>
            <a:ext cx="990600" cy="533400"/>
          </a:xfrm>
          <a:prstGeom prst="rect">
            <a:avLst/>
          </a:prstGeom>
          <a:solidFill>
            <a:srgbClr val="DBF5F9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charset="0"/>
              </a:rPr>
              <a:t>Información del Informe</a:t>
            </a:r>
          </a:p>
        </p:txBody>
      </p:sp>
      <p:sp>
        <p:nvSpPr>
          <p:cNvPr id="150" name="Line 160"/>
          <p:cNvSpPr>
            <a:spLocks noChangeShapeType="1"/>
          </p:cNvSpPr>
          <p:nvPr/>
        </p:nvSpPr>
        <p:spPr bwMode="auto">
          <a:xfrm flipH="1" flipV="1">
            <a:off x="4839456" y="5352753"/>
            <a:ext cx="0" cy="3048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s-ES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838200" y="1295400"/>
            <a:ext cx="8153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ES"/>
          </a:p>
        </p:txBody>
      </p:sp>
      <p:pic>
        <p:nvPicPr>
          <p:cNvPr id="18437" name="Picture 6" descr="Logotipo del Banco de España Eurosistema, ir a 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Logotipo del Banco de España Eurosistema, ir a 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838200" y="4876800"/>
            <a:ext cx="8153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ES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838200" y="3013075"/>
            <a:ext cx="8153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ES"/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838200" y="6705600"/>
            <a:ext cx="8153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ES"/>
          </a:p>
        </p:txBody>
      </p:sp>
      <p:pic>
        <p:nvPicPr>
          <p:cNvPr id="18442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0338"/>
            <a:ext cx="3048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27388"/>
            <a:ext cx="25146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3962400" y="1450975"/>
            <a:ext cx="4953000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s-ES" sz="1600"/>
              <a:t>CENATIC</a:t>
            </a:r>
          </a:p>
        </p:txBody>
      </p:sp>
      <p:sp>
        <p:nvSpPr>
          <p:cNvPr id="18445" name="Text Box 19"/>
          <p:cNvSpPr txBox="1">
            <a:spLocks noChangeArrowheads="1"/>
          </p:cNvSpPr>
          <p:nvPr/>
        </p:nvSpPr>
        <p:spPr bwMode="auto">
          <a:xfrm>
            <a:off x="4114800" y="1981200"/>
            <a:ext cx="441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400"/>
              <a:t>Comunidad XBRL (2012)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400"/>
              <a:t>Estudio de herramientas XBRL </a:t>
            </a:r>
            <a:r>
              <a:rPr lang="es-ES" altLang="es-ES" sz="1400" i="1"/>
              <a:t>open source</a:t>
            </a:r>
            <a:r>
              <a:rPr lang="es-ES" altLang="es-ES" sz="1400"/>
              <a:t> (2008)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400">
                <a:hlinkClick r:id="rId6"/>
              </a:rPr>
              <a:t>www.cenatic.es</a:t>
            </a:r>
            <a:r>
              <a:rPr lang="es-ES" altLang="es-ES" sz="1400"/>
              <a:t> </a:t>
            </a:r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3962400" y="3352800"/>
            <a:ext cx="4953000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s-ES" sz="1600"/>
              <a:t>INTECO</a:t>
            </a:r>
          </a:p>
        </p:txBody>
      </p:sp>
      <p:sp>
        <p:nvSpPr>
          <p:cNvPr id="18447" name="Text Box 21"/>
          <p:cNvSpPr txBox="1">
            <a:spLocks noChangeArrowheads="1"/>
          </p:cNvSpPr>
          <p:nvPr/>
        </p:nvSpPr>
        <p:spPr bwMode="auto">
          <a:xfrm>
            <a:off x="4343400" y="3836988"/>
            <a:ext cx="4191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400"/>
              <a:t>APIs para las taxonomías PGC2007 y LENLOC/PENLOC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400">
                <a:hlinkClick r:id="rId7"/>
              </a:rPr>
              <a:t>www.inteco.es</a:t>
            </a:r>
            <a:r>
              <a:rPr lang="es-ES" altLang="es-ES" sz="1400"/>
              <a:t>  </a:t>
            </a:r>
          </a:p>
        </p:txBody>
      </p:sp>
      <p:pic>
        <p:nvPicPr>
          <p:cNvPr id="286748" name="Picture 28" descr="http://www.malvarezonline.com/serendipity/uploads/image/wik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79988"/>
            <a:ext cx="17526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 Box 29"/>
          <p:cNvSpPr txBox="1">
            <a:spLocks noChangeArrowheads="1"/>
          </p:cNvSpPr>
          <p:nvPr/>
        </p:nvSpPr>
        <p:spPr bwMode="auto">
          <a:xfrm>
            <a:off x="2819400" y="5548313"/>
            <a:ext cx="5943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400"/>
              <a:t>Más información sobre los proyectos en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400">
                <a:hlinkClick r:id="rId9"/>
              </a:rPr>
              <a:t>http://www.xbrlwiki.info/index.php?title=XBRL_PROJECTS</a:t>
            </a:r>
            <a:r>
              <a:rPr lang="es-ES" altLang="es-ES" sz="1400"/>
              <a:t> 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1693863"/>
            <a:ext cx="87534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5394325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94325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94325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94325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94325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s-ES" altLang="es-ES" sz="2000" dirty="0"/>
              <a:t>Comisión Nacional del Mercado de Valores</a:t>
            </a:r>
          </a:p>
          <a:p>
            <a:pPr eaLnBrk="1" hangingPunct="1">
              <a:buFontTx/>
              <a:buAutoNum type="arabicPeriod"/>
            </a:pPr>
            <a:endParaRPr lang="es-ES" altLang="es-ES" sz="2000" dirty="0"/>
          </a:p>
          <a:p>
            <a:pPr eaLnBrk="1" hangingPunct="1"/>
            <a:r>
              <a:rPr lang="es-ES" altLang="es-ES" sz="2000" dirty="0"/>
              <a:t>2. Asociación Española de Banca</a:t>
            </a:r>
          </a:p>
          <a:p>
            <a:pPr eaLnBrk="1" hangingPunct="1"/>
            <a:endParaRPr lang="es-ES" altLang="es-ES" sz="2000" dirty="0"/>
          </a:p>
          <a:p>
            <a:pPr eaLnBrk="1" hangingPunct="1"/>
            <a:r>
              <a:rPr lang="es-ES" altLang="es-ES" sz="2000" dirty="0"/>
              <a:t>3. Cajas de Ahorros</a:t>
            </a:r>
          </a:p>
          <a:p>
            <a:pPr eaLnBrk="1" hangingPunct="1"/>
            <a:endParaRPr lang="es-ES" altLang="es-ES" sz="2000" dirty="0"/>
          </a:p>
          <a:p>
            <a:pPr eaLnBrk="1" hangingPunct="1"/>
            <a:r>
              <a:rPr lang="es-ES" altLang="es-ES" sz="2000" dirty="0"/>
              <a:t>4. Unión Nacional de Cooperativas de Crédito</a:t>
            </a:r>
          </a:p>
          <a:p>
            <a:pPr eaLnBrk="1" hangingPunct="1"/>
            <a:endParaRPr lang="es-ES" altLang="es-ES" sz="2000" dirty="0"/>
          </a:p>
          <a:p>
            <a:pPr eaLnBrk="1" hangingPunct="1"/>
            <a:r>
              <a:rPr lang="es-ES" altLang="es-ES" sz="2000" dirty="0"/>
              <a:t>5. Asociación Española de Contabilidad y Administración de Empresas</a:t>
            </a:r>
          </a:p>
          <a:p>
            <a:pPr eaLnBrk="1" hangingPunct="1"/>
            <a:endParaRPr lang="es-ES" altLang="es-ES" sz="2000" dirty="0"/>
          </a:p>
          <a:p>
            <a:pPr eaLnBrk="1" hangingPunct="1"/>
            <a:r>
              <a:rPr lang="es-ES" altLang="es-ES" sz="2000" dirty="0"/>
              <a:t>6. Colegio de Registradores de la Propiedad y Mercantiles de España</a:t>
            </a:r>
          </a:p>
          <a:p>
            <a:pPr eaLnBrk="1" hangingPunct="1"/>
            <a:endParaRPr lang="es-ES" altLang="es-ES" sz="2000" dirty="0"/>
          </a:p>
          <a:p>
            <a:pPr eaLnBrk="1" hangingPunct="1"/>
            <a:r>
              <a:rPr lang="es-ES" altLang="es-ES" sz="2000" dirty="0"/>
              <a:t>7. Ministerio de Hacienda y Administraciones Públicas – Secretaría General de Coordinación Autonómica y Local</a:t>
            </a:r>
          </a:p>
        </p:txBody>
      </p:sp>
      <p:pic>
        <p:nvPicPr>
          <p:cNvPr id="17414" name="Picture 6" descr="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31963"/>
            <a:ext cx="12192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41563"/>
            <a:ext cx="12192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51163"/>
            <a:ext cx="12192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60763"/>
            <a:ext cx="12192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75163"/>
            <a:ext cx="12192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12192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Group 15"/>
          <p:cNvGrpSpPr>
            <a:grpSpLocks/>
          </p:cNvGrpSpPr>
          <p:nvPr/>
        </p:nvGrpSpPr>
        <p:grpSpPr bwMode="auto">
          <a:xfrm>
            <a:off x="8305800" y="4724400"/>
            <a:ext cx="838200" cy="685800"/>
            <a:chOff x="3040" y="3792"/>
            <a:chExt cx="384" cy="336"/>
          </a:xfrm>
        </p:grpSpPr>
        <p:sp>
          <p:nvSpPr>
            <p:cNvPr id="54286" name="AutoShape 14"/>
            <p:cNvSpPr>
              <a:spLocks noChangeArrowheads="1"/>
            </p:cNvSpPr>
            <p:nvPr/>
          </p:nvSpPr>
          <p:spPr bwMode="auto">
            <a:xfrm>
              <a:off x="3072" y="3792"/>
              <a:ext cx="336" cy="336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40" y="3893"/>
              <a:ext cx="384" cy="163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dirty="0"/>
                <a:t>9€ (*)</a:t>
              </a:r>
              <a:endParaRPr lang="es-ES" baseline="100000" dirty="0"/>
            </a:p>
          </p:txBody>
        </p:sp>
      </p:grp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647700" y="6118223"/>
            <a:ext cx="7200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b="1" dirty="0"/>
              <a:t>(*)</a:t>
            </a:r>
            <a:r>
              <a:rPr lang="es-ES" sz="1200" dirty="0"/>
              <a:t> Coste medio de la nota simple en el Registro Mercantil. </a:t>
            </a:r>
            <a:r>
              <a:rPr lang="es-ES" sz="1200" b="1" dirty="0"/>
              <a:t>XBRL no supone coste adicional alguno</a:t>
            </a:r>
            <a:r>
              <a:rPr lang="es-ES" sz="1000" b="1" dirty="0"/>
              <a:t>.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XB</a:t>
            </a:r>
            <a:r>
              <a:rPr lang="es-ES" sz="2400" b="1" dirty="0">
                <a:solidFill>
                  <a:srgbClr val="0033CC"/>
                </a:solidFill>
                <a:latin typeface="+mj-lt"/>
              </a:rPr>
              <a:t>RL</a:t>
            </a:r>
            <a:r>
              <a:rPr lang="es-ES" sz="2400" dirty="0" smtClean="0">
                <a:latin typeface="+mj-lt"/>
              </a:rPr>
              <a:t> &amp; APORTA &amp; OPEN DATA</a:t>
            </a:r>
            <a:endParaRPr lang="es-ES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4" descr="logobde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90813"/>
            <a:ext cx="18811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5" descr="cnm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242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6" descr="Logo del Instituto de Contabilidad y Auditoría de Cuent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000"/>
          <a:stretch>
            <a:fillRect/>
          </a:stretch>
        </p:blipFill>
        <p:spPr bwMode="auto">
          <a:xfrm>
            <a:off x="3124200" y="4486275"/>
            <a:ext cx="1905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38"/>
          <p:cNvSpPr txBox="1">
            <a:spLocks noChangeArrowheads="1"/>
          </p:cNvSpPr>
          <p:nvPr/>
        </p:nvSpPr>
        <p:spPr bwMode="auto">
          <a:xfrm>
            <a:off x="5486400" y="27670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s-ES"/>
              <a:t>30.000</a:t>
            </a:r>
          </a:p>
        </p:txBody>
      </p:sp>
      <p:sp>
        <p:nvSpPr>
          <p:cNvPr id="8200" name="Text Box 39"/>
          <p:cNvSpPr txBox="1">
            <a:spLocks noChangeArrowheads="1"/>
          </p:cNvSpPr>
          <p:nvPr/>
        </p:nvSpPr>
        <p:spPr bwMode="auto">
          <a:xfrm>
            <a:off x="5486400" y="33909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s-ES"/>
              <a:t>30.000</a:t>
            </a:r>
          </a:p>
        </p:txBody>
      </p:sp>
      <p:sp>
        <p:nvSpPr>
          <p:cNvPr id="8201" name="Text Box 40"/>
          <p:cNvSpPr txBox="1">
            <a:spLocks noChangeArrowheads="1"/>
          </p:cNvSpPr>
          <p:nvPr/>
        </p:nvSpPr>
        <p:spPr bwMode="auto">
          <a:xfrm>
            <a:off x="5410200" y="42291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s-ES"/>
              <a:t>800.000</a:t>
            </a:r>
          </a:p>
        </p:txBody>
      </p:sp>
      <p:sp>
        <p:nvSpPr>
          <p:cNvPr id="8202" name="Text Box 43"/>
          <p:cNvSpPr txBox="1">
            <a:spLocks noChangeArrowheads="1"/>
          </p:cNvSpPr>
          <p:nvPr/>
        </p:nvSpPr>
        <p:spPr bwMode="auto">
          <a:xfrm>
            <a:off x="5638800" y="51435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s-ES"/>
              <a:t>6.000</a:t>
            </a:r>
          </a:p>
        </p:txBody>
      </p:sp>
      <p:sp>
        <p:nvSpPr>
          <p:cNvPr id="8203" name="Line 44"/>
          <p:cNvSpPr>
            <a:spLocks noChangeShapeType="1"/>
          </p:cNvSpPr>
          <p:nvPr/>
        </p:nvSpPr>
        <p:spPr bwMode="auto">
          <a:xfrm>
            <a:off x="2819400" y="5967413"/>
            <a:ext cx="419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04" name="Text Box 45"/>
          <p:cNvSpPr txBox="1">
            <a:spLocks noChangeArrowheads="1"/>
          </p:cNvSpPr>
          <p:nvPr/>
        </p:nvSpPr>
        <p:spPr bwMode="auto">
          <a:xfrm>
            <a:off x="5257800" y="6196013"/>
            <a:ext cx="1219200" cy="36988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s-ES"/>
              <a:t>866.000</a:t>
            </a:r>
          </a:p>
        </p:txBody>
      </p:sp>
      <p:sp>
        <p:nvSpPr>
          <p:cNvPr id="8205" name="Text Box 46"/>
          <p:cNvSpPr txBox="1">
            <a:spLocks noChangeArrowheads="1"/>
          </p:cNvSpPr>
          <p:nvPr/>
        </p:nvSpPr>
        <p:spPr bwMode="auto">
          <a:xfrm rot="-5400000">
            <a:off x="446881" y="4371182"/>
            <a:ext cx="4113213" cy="40005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000"/>
              <a:t>Informes XBRL enviados en 2013</a:t>
            </a:r>
          </a:p>
        </p:txBody>
      </p:sp>
      <p:sp>
        <p:nvSpPr>
          <p:cNvPr id="8206" name="AutoShape 47"/>
          <p:cNvSpPr>
            <a:spLocks noChangeArrowheads="1"/>
          </p:cNvSpPr>
          <p:nvPr/>
        </p:nvSpPr>
        <p:spPr bwMode="auto">
          <a:xfrm>
            <a:off x="5105400" y="2919413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7" name="AutoShape 48"/>
          <p:cNvSpPr>
            <a:spLocks noChangeArrowheads="1"/>
          </p:cNvSpPr>
          <p:nvPr/>
        </p:nvSpPr>
        <p:spPr bwMode="auto">
          <a:xfrm>
            <a:off x="5105400" y="3529013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8" name="AutoShape 49"/>
          <p:cNvSpPr>
            <a:spLocks noChangeArrowheads="1"/>
          </p:cNvSpPr>
          <p:nvPr/>
        </p:nvSpPr>
        <p:spPr bwMode="auto">
          <a:xfrm>
            <a:off x="5105400" y="4367213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9" name="AutoShape 50"/>
          <p:cNvSpPr>
            <a:spLocks noChangeArrowheads="1"/>
          </p:cNvSpPr>
          <p:nvPr/>
        </p:nvSpPr>
        <p:spPr bwMode="auto">
          <a:xfrm>
            <a:off x="5105400" y="5281613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0" name="Text Box 51"/>
          <p:cNvSpPr txBox="1">
            <a:spLocks noChangeArrowheads="1"/>
          </p:cNvSpPr>
          <p:nvPr/>
        </p:nvSpPr>
        <p:spPr bwMode="auto">
          <a:xfrm>
            <a:off x="838200" y="1498937"/>
            <a:ext cx="7924800" cy="1015663"/>
          </a:xfrm>
          <a:prstGeom prst="rect">
            <a:avLst/>
          </a:prstGeom>
          <a:solidFill>
            <a:srgbClr val="CCFFFF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800" dirty="0">
                <a:latin typeface="Calibri" pitchFamily="34" charset="0"/>
              </a:rPr>
              <a:t>España es </a:t>
            </a:r>
            <a:r>
              <a:rPr lang="es-ES" altLang="es-ES" sz="2800" b="1" dirty="0">
                <a:latin typeface="Calibri" pitchFamily="34" charset="0"/>
              </a:rPr>
              <a:t>líder mundial</a:t>
            </a:r>
            <a:r>
              <a:rPr lang="es-ES" altLang="es-ES" sz="2800" dirty="0">
                <a:latin typeface="Calibri" pitchFamily="34" charset="0"/>
              </a:rPr>
              <a:t> en el intercambio de documentos </a:t>
            </a:r>
            <a:r>
              <a:rPr lang="es-ES" altLang="es-ES" sz="3200" b="1" dirty="0">
                <a:latin typeface="Calibri" pitchFamily="34" charset="0"/>
              </a:rPr>
              <a:t>XB</a:t>
            </a:r>
            <a:r>
              <a:rPr lang="es-ES" altLang="es-ES" sz="3200" b="1" dirty="0">
                <a:solidFill>
                  <a:srgbClr val="0033CC"/>
                </a:solidFill>
                <a:latin typeface="Calibri" pitchFamily="34" charset="0"/>
              </a:rPr>
              <a:t>RL</a:t>
            </a:r>
          </a:p>
        </p:txBody>
      </p:sp>
      <p:pic>
        <p:nvPicPr>
          <p:cNvPr id="8211" name="Picture 52" descr="Escudo Gobierno de España. Ministerio de Hacienda y Administraciones Públicas. Ir a la pagina inicial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0663"/>
            <a:ext cx="1905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53" descr="untit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1"/>
          <a:stretch>
            <a:fillRect/>
          </a:stretch>
        </p:blipFill>
        <p:spPr bwMode="auto">
          <a:xfrm>
            <a:off x="3657600" y="5545138"/>
            <a:ext cx="904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54" descr="Escudo Gobierno de España. Ministerio de Hacienda y Administraciones Públicas. Ir a la pagina inicial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97463"/>
            <a:ext cx="1905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56" descr="logos_head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16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USO</a:t>
            </a:r>
            <a:endParaRPr lang="es-ES" sz="2400" dirty="0">
              <a:latin typeface="+mj-lt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Logotipo del Banco de España Eurosistema, ir a 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Logotipo del Banco de España Eurosistema, ir a 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23"/>
          <p:cNvSpPr txBox="1">
            <a:spLocks noChangeArrowheads="1"/>
          </p:cNvSpPr>
          <p:nvPr/>
        </p:nvSpPr>
        <p:spPr bwMode="auto">
          <a:xfrm>
            <a:off x="781050" y="1879427"/>
            <a:ext cx="75819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b="1" dirty="0" smtClean="0"/>
              <a:t>Banca</a:t>
            </a:r>
            <a:r>
              <a:rPr lang="es-ES" altLang="es-ES" dirty="0"/>
              <a:t>: Riesgos. Proceso automático de las cuentas anuales del Registro Mercantil.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b="1" dirty="0" smtClean="0"/>
              <a:t>Tribunal </a:t>
            </a:r>
            <a:r>
              <a:rPr lang="es-ES" altLang="es-ES" b="1" dirty="0"/>
              <a:t>de Cuentas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dirty="0" smtClean="0"/>
              <a:t>Proyectos </a:t>
            </a:r>
            <a:r>
              <a:rPr lang="es-ES" altLang="es-ES" dirty="0"/>
              <a:t>en la </a:t>
            </a:r>
            <a:r>
              <a:rPr lang="es-ES" altLang="es-ES" b="1" dirty="0"/>
              <a:t>Administración Pública para integración/</a:t>
            </a:r>
            <a:r>
              <a:rPr lang="es-ES" altLang="es-ES" b="1" dirty="0" err="1"/>
              <a:t>reporting</a:t>
            </a:r>
            <a:r>
              <a:rPr lang="es-ES" altLang="es-ES" b="1" dirty="0"/>
              <a:t>. Central de datos.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dirty="0" smtClean="0"/>
              <a:t>Proyecto </a:t>
            </a:r>
            <a:r>
              <a:rPr lang="es-ES" altLang="es-ES" b="1" dirty="0"/>
              <a:t>Aporta</a:t>
            </a:r>
            <a:r>
              <a:rPr lang="es-ES" altLang="es-ES" dirty="0"/>
              <a:t> (Red.es)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dirty="0" smtClean="0"/>
              <a:t>Proyecto </a:t>
            </a:r>
            <a:r>
              <a:rPr lang="es-ES" altLang="es-ES" b="1" dirty="0"/>
              <a:t>Open Data </a:t>
            </a:r>
            <a:r>
              <a:rPr lang="es-ES" altLang="es-ES" dirty="0"/>
              <a:t>(</a:t>
            </a:r>
            <a:r>
              <a:rPr lang="es-ES" altLang="es-ES" dirty="0">
                <a:hlinkClick r:id="rId4"/>
              </a:rPr>
              <a:t>http://datos.gob.es</a:t>
            </a:r>
            <a:r>
              <a:rPr lang="es-ES" altLang="es-ES" dirty="0"/>
              <a:t>)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dirty="0" smtClean="0"/>
              <a:t>Más </a:t>
            </a:r>
            <a:r>
              <a:rPr lang="es-ES" altLang="es-ES" dirty="0"/>
              <a:t>relaciones con </a:t>
            </a:r>
            <a:r>
              <a:rPr lang="es-ES" altLang="es-ES" b="1" dirty="0"/>
              <a:t>Europa</a:t>
            </a:r>
            <a:r>
              <a:rPr lang="es-ES" altLang="es-ES" dirty="0"/>
              <a:t> 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ES" dirty="0" smtClean="0"/>
              <a:t>Utilización </a:t>
            </a:r>
            <a:r>
              <a:rPr lang="es-ES" altLang="es-ES" dirty="0"/>
              <a:t>de XBRL en </a:t>
            </a:r>
            <a:r>
              <a:rPr lang="es-ES" altLang="es-ES" b="1" dirty="0"/>
              <a:t>Seguros </a:t>
            </a:r>
            <a:r>
              <a:rPr lang="es-ES" altLang="es-ES" dirty="0"/>
              <a:t>y</a:t>
            </a:r>
            <a:r>
              <a:rPr lang="es-ES" altLang="es-ES" b="1" dirty="0"/>
              <a:t> Pensiones</a:t>
            </a:r>
            <a:r>
              <a:rPr lang="es-ES" altLang="es-ES" dirty="0"/>
              <a:t>, tanto a nivel europeo (EIOPA) como a nivel nacional (Dirección General de Seguros y Fondos de Pensiones</a:t>
            </a:r>
            <a:r>
              <a:rPr lang="es-ES" altLang="es-ES" dirty="0" smtClean="0"/>
              <a:t>)</a:t>
            </a:r>
            <a:endParaRPr lang="es-ES" alt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FUTURO</a:t>
            </a:r>
            <a:endParaRPr lang="es-ES" sz="2400" dirty="0">
              <a:latin typeface="+mj-l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170 Grupo"/>
          <p:cNvGrpSpPr>
            <a:grpSpLocks/>
          </p:cNvGrpSpPr>
          <p:nvPr/>
        </p:nvGrpSpPr>
        <p:grpSpPr bwMode="auto">
          <a:xfrm>
            <a:off x="1009650" y="1165225"/>
            <a:ext cx="7239000" cy="5524500"/>
            <a:chOff x="914400" y="1257300"/>
            <a:chExt cx="7239000" cy="5524499"/>
          </a:xfrm>
        </p:grpSpPr>
        <p:sp>
          <p:nvSpPr>
            <p:cNvPr id="47" name="46 Rectángulo"/>
            <p:cNvSpPr/>
            <p:nvPr/>
          </p:nvSpPr>
          <p:spPr>
            <a:xfrm>
              <a:off x="3429000" y="1257300"/>
              <a:ext cx="2133600" cy="1066800"/>
            </a:xfrm>
            <a:prstGeom prst="rect">
              <a:avLst/>
            </a:prstGeom>
            <a:solidFill>
              <a:schemeClr val="accent1"/>
            </a:solidFill>
            <a:ln cap="rnd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" tIns="3175" rIns="3175" bIns="3175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500" dirty="0"/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</a:rPr>
                <a:t>Presidente</a:t>
              </a: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400" dirty="0">
                  <a:solidFill>
                    <a:schemeClr val="tx1"/>
                  </a:solidFill>
                </a:rPr>
                <a:t>Gonzalo Aguilera</a:t>
              </a: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400" dirty="0">
                  <a:solidFill>
                    <a:schemeClr val="tx1"/>
                  </a:solidFill>
                </a:rPr>
                <a:t>Colegio de Registradores</a:t>
              </a: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500" dirty="0"/>
            </a:p>
          </p:txBody>
        </p:sp>
        <p:grpSp>
          <p:nvGrpSpPr>
            <p:cNvPr id="23559" name="3 Grupo"/>
            <p:cNvGrpSpPr>
              <a:grpSpLocks noChangeAspect="1"/>
            </p:cNvGrpSpPr>
            <p:nvPr/>
          </p:nvGrpSpPr>
          <p:grpSpPr bwMode="auto">
            <a:xfrm>
              <a:off x="3429000" y="3124200"/>
              <a:ext cx="2133600" cy="1066799"/>
              <a:chOff x="2985324" y="1478339"/>
              <a:chExt cx="1039750" cy="519875"/>
            </a:xfrm>
          </p:grpSpPr>
          <p:sp>
            <p:nvSpPr>
              <p:cNvPr id="44" name="43 Rectángulo"/>
              <p:cNvSpPr/>
              <p:nvPr/>
            </p:nvSpPr>
            <p:spPr>
              <a:xfrm>
                <a:off x="2985324" y="1478339"/>
                <a:ext cx="1039750" cy="51987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44 Rectángulo"/>
              <p:cNvSpPr/>
              <p:nvPr/>
            </p:nvSpPr>
            <p:spPr>
              <a:xfrm>
                <a:off x="2985324" y="1478339"/>
                <a:ext cx="1039750" cy="51987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175" tIns="3175" rIns="3175" bIns="3175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Secretaria General 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Ana Mª del Valle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Colegio de Registradores</a:t>
                </a:r>
              </a:p>
            </p:txBody>
          </p:sp>
        </p:grpSp>
        <p:grpSp>
          <p:nvGrpSpPr>
            <p:cNvPr id="23560" name="6 Grupo"/>
            <p:cNvGrpSpPr>
              <a:grpSpLocks/>
            </p:cNvGrpSpPr>
            <p:nvPr/>
          </p:nvGrpSpPr>
          <p:grpSpPr bwMode="auto">
            <a:xfrm>
              <a:off x="4102909" y="4654016"/>
              <a:ext cx="1039750" cy="519875"/>
              <a:chOff x="2971797" y="2971800"/>
              <a:chExt cx="1039750" cy="519875"/>
            </a:xfrm>
          </p:grpSpPr>
          <p:sp>
            <p:nvSpPr>
              <p:cNvPr id="42" name="41 Rectángulo"/>
              <p:cNvSpPr/>
              <p:nvPr/>
            </p:nvSpPr>
            <p:spPr>
              <a:xfrm>
                <a:off x="2972576" y="2970746"/>
                <a:ext cx="1038225" cy="520700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42 Rectángulo"/>
              <p:cNvSpPr/>
              <p:nvPr/>
            </p:nvSpPr>
            <p:spPr>
              <a:xfrm>
                <a:off x="2972576" y="2970746"/>
                <a:ext cx="1038225" cy="520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175" tIns="3175" rIns="3175" bIns="3175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500" dirty="0">
                    <a:solidFill>
                      <a:schemeClr val="tx1"/>
                    </a:solidFill>
                  </a:rPr>
                  <a:t>Taxonomías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500" dirty="0">
                    <a:solidFill>
                      <a:schemeClr val="tx1"/>
                    </a:solidFill>
                  </a:rPr>
                  <a:t>Manuel Rodríguez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500" dirty="0">
                    <a:solidFill>
                      <a:schemeClr val="tx1"/>
                    </a:solidFill>
                  </a:rPr>
                  <a:t>ATOS</a:t>
                </a:r>
              </a:p>
            </p:txBody>
          </p:sp>
        </p:grpSp>
        <p:grpSp>
          <p:nvGrpSpPr>
            <p:cNvPr id="23561" name="10 Grupo"/>
            <p:cNvGrpSpPr>
              <a:grpSpLocks/>
            </p:cNvGrpSpPr>
            <p:nvPr/>
          </p:nvGrpSpPr>
          <p:grpSpPr bwMode="auto">
            <a:xfrm>
              <a:off x="5867401" y="2438400"/>
              <a:ext cx="2285999" cy="1066800"/>
              <a:chOff x="2262242" y="740116"/>
              <a:chExt cx="2200584" cy="519875"/>
            </a:xfrm>
          </p:grpSpPr>
          <p:sp>
            <p:nvSpPr>
              <p:cNvPr id="40" name="11 Rectángulo"/>
              <p:cNvSpPr/>
              <p:nvPr/>
            </p:nvSpPr>
            <p:spPr>
              <a:xfrm>
                <a:off x="2262241" y="740116"/>
                <a:ext cx="2200585" cy="5198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12 Rectángulo"/>
              <p:cNvSpPr/>
              <p:nvPr/>
            </p:nvSpPr>
            <p:spPr>
              <a:xfrm>
                <a:off x="2265297" y="740116"/>
                <a:ext cx="2197529" cy="51987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175" tIns="3175" rIns="3175" bIns="3175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Vicepresidente facilitador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Enrique Bonsón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AECA</a:t>
                </a:r>
              </a:p>
            </p:txBody>
          </p:sp>
        </p:grpSp>
        <p:cxnSp>
          <p:nvCxnSpPr>
            <p:cNvPr id="12" name="30 Conector angular"/>
            <p:cNvCxnSpPr>
              <a:stCxn id="47" idx="2"/>
            </p:cNvCxnSpPr>
            <p:nvPr/>
          </p:nvCxnSpPr>
          <p:spPr>
            <a:xfrm rot="16200000" flipH="1">
              <a:off x="4859338" y="1960562"/>
              <a:ext cx="647700" cy="1374775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2057400" y="4343399"/>
              <a:ext cx="5410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64" name="66 Grupo"/>
            <p:cNvGrpSpPr>
              <a:grpSpLocks/>
            </p:cNvGrpSpPr>
            <p:nvPr/>
          </p:nvGrpSpPr>
          <p:grpSpPr bwMode="auto">
            <a:xfrm>
              <a:off x="914400" y="4572001"/>
              <a:ext cx="2209800" cy="1093018"/>
              <a:chOff x="1727226" y="2216563"/>
              <a:chExt cx="1039750" cy="734414"/>
            </a:xfrm>
          </p:grpSpPr>
          <p:sp>
            <p:nvSpPr>
              <p:cNvPr id="38" name="37 Rectángulo"/>
              <p:cNvSpPr/>
              <p:nvPr/>
            </p:nvSpPr>
            <p:spPr>
              <a:xfrm>
                <a:off x="1727226" y="2216562"/>
                <a:ext cx="1039750" cy="71573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38 Rectángulo"/>
              <p:cNvSpPr/>
              <p:nvPr/>
            </p:nvSpPr>
            <p:spPr>
              <a:xfrm>
                <a:off x="1727226" y="2225095"/>
                <a:ext cx="1039750" cy="725331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175" tIns="3175" rIns="3175" bIns="3175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Relaciones Internacionales 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Ignacio Boixo 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Banco de España</a:t>
                </a:r>
              </a:p>
            </p:txBody>
          </p:sp>
        </p:grpSp>
        <p:grpSp>
          <p:nvGrpSpPr>
            <p:cNvPr id="23565" name="69 Grupo"/>
            <p:cNvGrpSpPr>
              <a:grpSpLocks/>
            </p:cNvGrpSpPr>
            <p:nvPr/>
          </p:nvGrpSpPr>
          <p:grpSpPr bwMode="auto">
            <a:xfrm>
              <a:off x="3429000" y="4572000"/>
              <a:ext cx="2133601" cy="1060038"/>
              <a:chOff x="2985324" y="2216562"/>
              <a:chExt cx="1003897" cy="519875"/>
            </a:xfrm>
          </p:grpSpPr>
          <p:sp>
            <p:nvSpPr>
              <p:cNvPr id="36" name="35 Rectángulo"/>
              <p:cNvSpPr/>
              <p:nvPr/>
            </p:nvSpPr>
            <p:spPr>
              <a:xfrm>
                <a:off x="2985324" y="2216562"/>
                <a:ext cx="1003897" cy="52007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36 Rectángulo"/>
              <p:cNvSpPr/>
              <p:nvPr/>
            </p:nvSpPr>
            <p:spPr>
              <a:xfrm>
                <a:off x="2985324" y="2216562"/>
                <a:ext cx="1003897" cy="52007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175" tIns="3175" rIns="3175" bIns="3175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Comisión Estratégica 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José Meléndez       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Colegio de Registradores</a:t>
                </a:r>
              </a:p>
            </p:txBody>
          </p:sp>
        </p:grpSp>
        <p:grpSp>
          <p:nvGrpSpPr>
            <p:cNvPr id="23566" name="72 Grupo"/>
            <p:cNvGrpSpPr>
              <a:grpSpLocks/>
            </p:cNvGrpSpPr>
            <p:nvPr/>
          </p:nvGrpSpPr>
          <p:grpSpPr bwMode="auto">
            <a:xfrm>
              <a:off x="3429000" y="5867400"/>
              <a:ext cx="2133600" cy="914399"/>
              <a:chOff x="2971797" y="2958472"/>
              <a:chExt cx="1039750" cy="533204"/>
            </a:xfrm>
          </p:grpSpPr>
          <p:sp>
            <p:nvSpPr>
              <p:cNvPr id="34" name="33 Rectángulo"/>
              <p:cNvSpPr/>
              <p:nvPr/>
            </p:nvSpPr>
            <p:spPr>
              <a:xfrm>
                <a:off x="2971797" y="2961249"/>
                <a:ext cx="1039750" cy="475811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34 Rectángulo"/>
              <p:cNvSpPr/>
              <p:nvPr/>
            </p:nvSpPr>
            <p:spPr>
              <a:xfrm>
                <a:off x="2971797" y="2958471"/>
                <a:ext cx="1039750" cy="5332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175" tIns="3175" rIns="3175" bIns="3175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350" b="1" dirty="0">
                    <a:solidFill>
                      <a:schemeClr val="tx1"/>
                    </a:solidFill>
                  </a:rPr>
                  <a:t>Taxonomías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Moira Lorenzo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ATOS</a:t>
                </a:r>
              </a:p>
            </p:txBody>
          </p:sp>
        </p:grpSp>
        <p:grpSp>
          <p:nvGrpSpPr>
            <p:cNvPr id="23567" name="75 Grupo"/>
            <p:cNvGrpSpPr>
              <a:grpSpLocks/>
            </p:cNvGrpSpPr>
            <p:nvPr/>
          </p:nvGrpSpPr>
          <p:grpSpPr bwMode="auto">
            <a:xfrm>
              <a:off x="914400" y="5867401"/>
              <a:ext cx="2209800" cy="838200"/>
              <a:chOff x="-152404" y="2836332"/>
              <a:chExt cx="2209800" cy="745066"/>
            </a:xfrm>
          </p:grpSpPr>
          <p:sp>
            <p:nvSpPr>
              <p:cNvPr id="32" name="31 Rectángulo"/>
              <p:cNvSpPr/>
              <p:nvPr/>
            </p:nvSpPr>
            <p:spPr>
              <a:xfrm>
                <a:off x="-152404" y="2836330"/>
                <a:ext cx="2209800" cy="74506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32 Rectángulo"/>
              <p:cNvSpPr/>
              <p:nvPr/>
            </p:nvSpPr>
            <p:spPr>
              <a:xfrm>
                <a:off x="-152404" y="2904063"/>
                <a:ext cx="2209800" cy="6632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175" tIns="3175" rIns="3175" bIns="3175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350" b="1" dirty="0">
                    <a:solidFill>
                      <a:schemeClr val="tx1"/>
                    </a:solidFill>
                  </a:rPr>
                  <a:t>Formación</a:t>
                </a:r>
                <a:r>
                  <a:rPr lang="es-ES" sz="135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Iñaki Vázquez 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Colegio de Registradores</a:t>
                </a:r>
              </a:p>
            </p:txBody>
          </p:sp>
        </p:grpSp>
        <p:grpSp>
          <p:nvGrpSpPr>
            <p:cNvPr id="23568" name="78 Grupo"/>
            <p:cNvGrpSpPr>
              <a:grpSpLocks/>
            </p:cNvGrpSpPr>
            <p:nvPr/>
          </p:nvGrpSpPr>
          <p:grpSpPr bwMode="auto">
            <a:xfrm>
              <a:off x="5867400" y="5867400"/>
              <a:ext cx="2286000" cy="838200"/>
              <a:chOff x="4419598" y="2915239"/>
              <a:chExt cx="1039750" cy="576439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4419598" y="2915238"/>
                <a:ext cx="1039750" cy="57643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30 Rectángulo"/>
              <p:cNvSpPr/>
              <p:nvPr/>
            </p:nvSpPr>
            <p:spPr>
              <a:xfrm>
                <a:off x="4419598" y="2915238"/>
                <a:ext cx="1039750" cy="56770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175" tIns="3175" rIns="3175" bIns="3175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350" b="1" dirty="0">
                    <a:solidFill>
                      <a:schemeClr val="tx1"/>
                    </a:solidFill>
                  </a:rPr>
                  <a:t>Marketing y Comunicación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Conrado Martínez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INFORMA</a:t>
                </a:r>
              </a:p>
            </p:txBody>
          </p:sp>
        </p:grpSp>
        <p:grpSp>
          <p:nvGrpSpPr>
            <p:cNvPr id="23569" name="81 Grupo"/>
            <p:cNvGrpSpPr>
              <a:grpSpLocks/>
            </p:cNvGrpSpPr>
            <p:nvPr/>
          </p:nvGrpSpPr>
          <p:grpSpPr bwMode="auto">
            <a:xfrm>
              <a:off x="5867400" y="4572000"/>
              <a:ext cx="2286000" cy="1066800"/>
              <a:chOff x="4343405" y="2209798"/>
              <a:chExt cx="1039750" cy="519875"/>
            </a:xfrm>
          </p:grpSpPr>
          <p:sp>
            <p:nvSpPr>
              <p:cNvPr id="28" name="27 Rectángulo"/>
              <p:cNvSpPr/>
              <p:nvPr/>
            </p:nvSpPr>
            <p:spPr>
              <a:xfrm>
                <a:off x="4343405" y="2209798"/>
                <a:ext cx="1039750" cy="51987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28 Rectángulo"/>
              <p:cNvSpPr/>
              <p:nvPr/>
            </p:nvSpPr>
            <p:spPr>
              <a:xfrm>
                <a:off x="4343405" y="2209798"/>
                <a:ext cx="1039750" cy="5198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175" tIns="3175" rIns="3175" bIns="3175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b="1" dirty="0">
                    <a:solidFill>
                      <a:schemeClr val="tx1"/>
                    </a:solidFill>
                  </a:rPr>
                  <a:t>Gerencia 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Javier Mora </a:t>
                </a:r>
              </a:p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dirty="0">
                    <a:solidFill>
                      <a:schemeClr val="tx1"/>
                    </a:solidFill>
                  </a:rPr>
                  <a:t>XBRL España</a:t>
                </a:r>
              </a:p>
            </p:txBody>
          </p:sp>
        </p:grpSp>
        <p:cxnSp>
          <p:nvCxnSpPr>
            <p:cNvPr id="20" name="19 Conector recto"/>
            <p:cNvCxnSpPr/>
            <p:nvPr/>
          </p:nvCxnSpPr>
          <p:spPr>
            <a:xfrm>
              <a:off x="1981200" y="5791199"/>
              <a:ext cx="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7467600" y="5791199"/>
              <a:ext cx="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1981200" y="5791199"/>
              <a:ext cx="5486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7467600" y="4343399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stCxn id="47" idx="2"/>
              <a:endCxn id="45" idx="0"/>
            </p:cNvCxnSpPr>
            <p:nvPr/>
          </p:nvCxnSpPr>
          <p:spPr>
            <a:xfrm flipH="1">
              <a:off x="4495800" y="2324100"/>
              <a:ext cx="0" cy="800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>
              <a:stCxn id="44" idx="2"/>
              <a:endCxn id="36" idx="0"/>
            </p:cNvCxnSpPr>
            <p:nvPr/>
          </p:nvCxnSpPr>
          <p:spPr>
            <a:xfrm>
              <a:off x="4495800" y="4190999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>
              <a:stCxn id="36" idx="2"/>
              <a:endCxn id="34" idx="0"/>
            </p:cNvCxnSpPr>
            <p:nvPr/>
          </p:nvCxnSpPr>
          <p:spPr>
            <a:xfrm flipH="1">
              <a:off x="4495800" y="5632449"/>
              <a:ext cx="0" cy="2397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2057400" y="4343399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48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50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Asociación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6" descr="AE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793" y="2005673"/>
            <a:ext cx="1343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Banco de Espa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808" y="1570343"/>
            <a:ext cx="16192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Registradores de Españ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963" y="1189333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CNM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520" y="177707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6" descr="Infor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081873"/>
            <a:ext cx="1409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4" descr="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43312"/>
            <a:ext cx="1238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6" descr="logo_iecis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276" y="1416089"/>
            <a:ext cx="15382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9" descr="Instituto Censores Jurados Cuent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71800"/>
            <a:ext cx="1352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37" descr="BBV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738" y="3068934"/>
            <a:ext cx="981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41" descr="Grupo Santand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097" y="3040358"/>
            <a:ext cx="16192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51" descr="Instituto de Crédito Oficial (ICO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92512"/>
            <a:ext cx="876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53" descr="Consejo General de Colegios de Economistas de Españ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306" y="3653714"/>
            <a:ext cx="1524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55" descr="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055" y="3668712"/>
            <a:ext cx="933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59" descr="Banco de Sabade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020" y="3657600"/>
            <a:ext cx="1666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69" descr="B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534" y="429577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73" descr="INTEC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420" y="4248150"/>
            <a:ext cx="1143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75" descr="Ibermátic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020" y="4238624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77" descr="Consejo de Cuentas de Castilla y Leó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520" y="3814762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81" descr="Fundación I+D del Software Libr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" y="4966269"/>
            <a:ext cx="2000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83" descr="AXESO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2" y="4942456"/>
            <a:ext cx="1390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93" descr="Reporting Estándar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37706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95" descr="Instituto de Contabilidad y Auditoría de Cuenta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939281"/>
            <a:ext cx="2362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Text Box 96"/>
          <p:cNvSpPr txBox="1">
            <a:spLocks noChangeArrowheads="1"/>
          </p:cNvSpPr>
          <p:nvPr/>
        </p:nvSpPr>
        <p:spPr bwMode="auto">
          <a:xfrm>
            <a:off x="685800" y="2590800"/>
            <a:ext cx="1295400" cy="276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s-ES" sz="1200" b="1" dirty="0"/>
              <a:t>DE NÚMERO</a:t>
            </a:r>
          </a:p>
        </p:txBody>
      </p:sp>
      <p:pic>
        <p:nvPicPr>
          <p:cNvPr id="22557" name="Picture 99" descr="Ato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25" y="4295775"/>
            <a:ext cx="1247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103" descr="CENATIC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230" y="5738812"/>
            <a:ext cx="12668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4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304" y="5808661"/>
            <a:ext cx="12430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43" descr="Addactis Ibérica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788" y="6190111"/>
            <a:ext cx="1247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45" descr="CECABANK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3895" y="3068934"/>
            <a:ext cx="154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47" descr="Banco Popular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612" y="3021807"/>
            <a:ext cx="73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42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Asociación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pic>
        <p:nvPicPr>
          <p:cNvPr id="22566" name="Picture 38" descr="Pontificia Universidad Javeriana de Bogotá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184" y="5500686"/>
            <a:ext cx="19240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96"/>
          <p:cNvSpPr txBox="1">
            <a:spLocks noChangeArrowheads="1"/>
          </p:cNvSpPr>
          <p:nvPr/>
        </p:nvSpPr>
        <p:spPr bwMode="auto">
          <a:xfrm>
            <a:off x="685800" y="1617958"/>
            <a:ext cx="12954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s-ES" sz="1200" b="1" dirty="0" smtClean="0"/>
              <a:t>FUNDADORES</a:t>
            </a:r>
            <a:endParaRPr lang="en-GB" altLang="es-ES" sz="12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SOCIOS</a:t>
            </a:r>
            <a:endParaRPr lang="es-ES" sz="2400" dirty="0">
              <a:latin typeface="+mj-lt"/>
            </a:endParaRPr>
          </a:p>
        </p:txBody>
      </p:sp>
      <p:pic>
        <p:nvPicPr>
          <p:cNvPr id="22568" name="Picture 40" descr="Sopra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49" y="5808661"/>
            <a:ext cx="15240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Dirección General de Patrimonio del Estado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237" y="6230936"/>
            <a:ext cx="16859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1270000"/>
            <a:ext cx="864076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ES"/>
          </a:p>
        </p:txBody>
      </p:sp>
      <p:sp>
        <p:nvSpPr>
          <p:cNvPr id="7" name="6 Rectángulo redondeado"/>
          <p:cNvSpPr/>
          <p:nvPr/>
        </p:nvSpPr>
        <p:spPr>
          <a:xfrm>
            <a:off x="762000" y="1447800"/>
            <a:ext cx="3948113" cy="487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76800" y="1447800"/>
            <a:ext cx="4114800" cy="487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91200" y="1600200"/>
            <a:ext cx="24241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PARA EL MUNDO…</a:t>
            </a:r>
            <a:endParaRPr lang="es-ES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39977" name="10 CuadroTexto"/>
          <p:cNvSpPr txBox="1">
            <a:spLocks noChangeArrowheads="1"/>
          </p:cNvSpPr>
          <p:nvPr/>
        </p:nvSpPr>
        <p:spPr bwMode="auto">
          <a:xfrm>
            <a:off x="1000125" y="2136775"/>
            <a:ext cx="372427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CO" altLang="es-ES" b="1">
                <a:latin typeface="Calibri" pitchFamily="34" charset="0"/>
              </a:rPr>
              <a:t>XBRL y estándares en Europa</a:t>
            </a:r>
          </a:p>
          <a:p>
            <a:pPr algn="just" eaLnBrk="1" hangingPunct="1"/>
            <a:r>
              <a:rPr lang="es-ES" altLang="es-ES">
                <a:latin typeface="Calibri" pitchFamily="34" charset="0"/>
              </a:rPr>
              <a:t>[18-11-2013] </a:t>
            </a:r>
            <a:r>
              <a:rPr lang="es-ES" altLang="es-ES" b="1">
                <a:latin typeface="Calibri" pitchFamily="34" charset="0"/>
              </a:rPr>
              <a:t>Madrid</a:t>
            </a:r>
            <a:r>
              <a:rPr lang="es-ES" altLang="es-ES">
                <a:latin typeface="Calibri" pitchFamily="34" charset="0"/>
              </a:rPr>
              <a:t> </a:t>
            </a:r>
          </a:p>
          <a:p>
            <a:pPr algn="just" eaLnBrk="1" hangingPunct="1"/>
            <a:endParaRPr lang="es-ES" altLang="es-ES" sz="800">
              <a:latin typeface="Calibri" pitchFamily="34" charset="0"/>
            </a:endParaRPr>
          </a:p>
          <a:p>
            <a:pPr algn="just" eaLnBrk="1" hangingPunct="1"/>
            <a:r>
              <a:rPr lang="es-CO" altLang="es-ES" b="1">
                <a:latin typeface="Calibri" pitchFamily="34" charset="0"/>
              </a:rPr>
              <a:t>HackFest APIs XBRL</a:t>
            </a:r>
          </a:p>
          <a:p>
            <a:pPr algn="just" eaLnBrk="1" hangingPunct="1"/>
            <a:r>
              <a:rPr lang="es-ES" altLang="es-ES">
                <a:latin typeface="Calibri" pitchFamily="34" charset="0"/>
              </a:rPr>
              <a:t>[27-11-2012] </a:t>
            </a:r>
            <a:r>
              <a:rPr lang="es-ES" altLang="es-ES" b="1">
                <a:latin typeface="Calibri" pitchFamily="34" charset="0"/>
              </a:rPr>
              <a:t>Madrid</a:t>
            </a:r>
            <a:r>
              <a:rPr lang="es-ES" altLang="es-ES">
                <a:latin typeface="Calibri" pitchFamily="34" charset="0"/>
              </a:rPr>
              <a:t> </a:t>
            </a:r>
          </a:p>
          <a:p>
            <a:pPr algn="just" eaLnBrk="1" hangingPunct="1"/>
            <a:endParaRPr lang="es-ES" altLang="es-ES" sz="800">
              <a:latin typeface="Calibri" pitchFamily="34" charset="0"/>
            </a:endParaRPr>
          </a:p>
          <a:p>
            <a:pPr algn="just" eaLnBrk="1" hangingPunct="1"/>
            <a:r>
              <a:rPr lang="es-ES" altLang="es-ES" b="1">
                <a:latin typeface="Calibri" pitchFamily="34" charset="0"/>
              </a:rPr>
              <a:t>Jornada XBRL desarrolladores de SW</a:t>
            </a:r>
            <a:endParaRPr lang="es-ES" altLang="es-ES">
              <a:latin typeface="Calibri" pitchFamily="34" charset="0"/>
            </a:endParaRPr>
          </a:p>
          <a:p>
            <a:pPr algn="just" eaLnBrk="1" hangingPunct="1"/>
            <a:r>
              <a:rPr lang="es-ES" altLang="es-ES">
                <a:latin typeface="Calibri" pitchFamily="34" charset="0"/>
              </a:rPr>
              <a:t>[10-11-2011] </a:t>
            </a:r>
            <a:r>
              <a:rPr lang="es-ES" altLang="es-ES" b="1">
                <a:latin typeface="Calibri" pitchFamily="34" charset="0"/>
              </a:rPr>
              <a:t>Madrid</a:t>
            </a:r>
            <a:r>
              <a:rPr lang="es-ES" altLang="es-ES">
                <a:latin typeface="Calibri" pitchFamily="34" charset="0"/>
              </a:rPr>
              <a:t> </a:t>
            </a:r>
          </a:p>
          <a:p>
            <a:pPr algn="just" eaLnBrk="1" hangingPunct="1"/>
            <a:endParaRPr lang="es-ES" altLang="es-ES" sz="800">
              <a:latin typeface="Calibri" pitchFamily="34" charset="0"/>
            </a:endParaRPr>
          </a:p>
          <a:p>
            <a:pPr algn="just" eaLnBrk="1" hangingPunct="1"/>
            <a:r>
              <a:rPr lang="es-ES" altLang="es-ES" b="1">
                <a:latin typeface="Calibri" pitchFamily="34" charset="0"/>
              </a:rPr>
              <a:t>5º Congreso XBRL España</a:t>
            </a:r>
            <a:endParaRPr lang="es-ES" altLang="es-ES">
              <a:latin typeface="Calibri" pitchFamily="34" charset="0"/>
            </a:endParaRPr>
          </a:p>
          <a:p>
            <a:pPr algn="just" eaLnBrk="1" hangingPunct="1"/>
            <a:r>
              <a:rPr lang="es-ES" altLang="es-ES">
                <a:latin typeface="Calibri" pitchFamily="34" charset="0"/>
              </a:rPr>
              <a:t>[03-02-2010] </a:t>
            </a:r>
            <a:r>
              <a:rPr lang="es-ES" altLang="es-ES" b="1">
                <a:latin typeface="Calibri" pitchFamily="34" charset="0"/>
              </a:rPr>
              <a:t>Madrid</a:t>
            </a:r>
          </a:p>
          <a:p>
            <a:pPr algn="just" eaLnBrk="1" hangingPunct="1"/>
            <a:endParaRPr lang="es-ES" altLang="es-ES" sz="800" b="1">
              <a:latin typeface="Calibri" pitchFamily="34" charset="0"/>
            </a:endParaRPr>
          </a:p>
          <a:p>
            <a:pPr eaLnBrk="1" hangingPunct="1"/>
            <a:r>
              <a:rPr lang="es-ES" altLang="es-ES" b="1">
                <a:latin typeface="Calibri" pitchFamily="34" charset="0"/>
              </a:rPr>
              <a:t>Jornada Informativa XBRL-PGC2007</a:t>
            </a:r>
          </a:p>
          <a:p>
            <a:pPr eaLnBrk="1" hangingPunct="1"/>
            <a:r>
              <a:rPr lang="es-ES" altLang="es-ES">
                <a:latin typeface="Calibri" pitchFamily="34" charset="0"/>
              </a:rPr>
              <a:t>[23-02-2009] </a:t>
            </a:r>
            <a:r>
              <a:rPr lang="es-ES" altLang="es-ES" b="1">
                <a:latin typeface="Calibri" pitchFamily="34" charset="0"/>
              </a:rPr>
              <a:t>Madrid</a:t>
            </a:r>
            <a:endParaRPr lang="es-ES" altLang="es-ES" sz="800"/>
          </a:p>
          <a:p>
            <a:pPr eaLnBrk="1" hangingPunct="1"/>
            <a:r>
              <a:rPr lang="es-ES" altLang="es-ES" sz="1400" b="1">
                <a:latin typeface="Calibri" pitchFamily="34" charset="0"/>
              </a:rPr>
              <a:t>…….</a:t>
            </a:r>
          </a:p>
          <a:p>
            <a:pPr eaLnBrk="1" hangingPunct="1"/>
            <a:r>
              <a:rPr lang="en-US" altLang="es-ES" b="1">
                <a:latin typeface="Calibri" pitchFamily="34" charset="0"/>
              </a:rPr>
              <a:t>13</a:t>
            </a:r>
            <a:r>
              <a:rPr lang="en-US" altLang="es-ES" b="1" baseline="30000">
                <a:latin typeface="Calibri" pitchFamily="34" charset="0"/>
              </a:rPr>
              <a:t>th</a:t>
            </a:r>
            <a:r>
              <a:rPr lang="en-US" altLang="es-ES" b="1">
                <a:latin typeface="Calibri" pitchFamily="34" charset="0"/>
              </a:rPr>
              <a:t> XBRL International Conference</a:t>
            </a:r>
          </a:p>
          <a:p>
            <a:pPr eaLnBrk="1" hangingPunct="1"/>
            <a:r>
              <a:rPr lang="es-ES" altLang="es-ES">
                <a:latin typeface="Calibri" pitchFamily="34" charset="0"/>
              </a:rPr>
              <a:t>[16-18 Mayo 2006] </a:t>
            </a:r>
            <a:r>
              <a:rPr lang="es-ES" altLang="es-ES" b="1">
                <a:latin typeface="Calibri" pitchFamily="34" charset="0"/>
              </a:rPr>
              <a:t>Madrid</a:t>
            </a:r>
          </a:p>
          <a:p>
            <a:pPr eaLnBrk="1" hangingPunct="1"/>
            <a:endParaRPr lang="es-ES" altLang="es-ES" b="1">
              <a:latin typeface="Calibri" pitchFamily="34" charset="0"/>
            </a:endParaRPr>
          </a:p>
          <a:p>
            <a:pPr eaLnBrk="1" hangingPunct="1"/>
            <a:endParaRPr lang="es-ES" altLang="es-ES" b="1">
              <a:latin typeface="Calibri" pitchFamily="34" charset="0"/>
            </a:endParaRPr>
          </a:p>
          <a:p>
            <a:pPr algn="just"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339978" name="14 CuadroTexto"/>
          <p:cNvSpPr txBox="1">
            <a:spLocks noChangeArrowheads="1"/>
          </p:cNvSpPr>
          <p:nvPr/>
        </p:nvSpPr>
        <p:spPr bwMode="auto">
          <a:xfrm>
            <a:off x="5105400" y="2136775"/>
            <a:ext cx="3810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b="1" dirty="0" smtClean="0">
                <a:latin typeface="Calibri" pitchFamily="34" charset="0"/>
              </a:rPr>
              <a:t>XBRL </a:t>
            </a:r>
            <a:r>
              <a:rPr lang="es-ES" altLang="es-ES" b="1" dirty="0" err="1" smtClean="0">
                <a:latin typeface="Calibri" pitchFamily="34" charset="0"/>
              </a:rPr>
              <a:t>Week</a:t>
            </a:r>
            <a:endParaRPr lang="es-ES" altLang="es-ES" b="1" dirty="0" smtClean="0">
              <a:latin typeface="Calibri" pitchFamily="34" charset="0"/>
            </a:endParaRPr>
          </a:p>
          <a:p>
            <a:pPr algn="just" eaLnBrk="1" hangingPunct="1"/>
            <a:r>
              <a:rPr lang="es-ES" altLang="es-ES" dirty="0" smtClean="0">
                <a:latin typeface="Calibri" pitchFamily="34" charset="0"/>
              </a:rPr>
              <a:t>[Junio 2015] Madrid</a:t>
            </a:r>
          </a:p>
          <a:p>
            <a:pPr algn="just" eaLnBrk="1" hangingPunct="1"/>
            <a:endParaRPr lang="es-ES" altLang="es-ES" dirty="0" smtClean="0">
              <a:latin typeface="Calibri" pitchFamily="34" charset="0"/>
            </a:endParaRPr>
          </a:p>
          <a:p>
            <a:pPr algn="just" eaLnBrk="1" hangingPunct="1"/>
            <a:r>
              <a:rPr lang="es-ES" altLang="es-ES" b="1" dirty="0">
                <a:latin typeface="Calibri" pitchFamily="34" charset="0"/>
              </a:rPr>
              <a:t>XBRL </a:t>
            </a:r>
            <a:r>
              <a:rPr lang="es-ES" altLang="es-ES" b="1" dirty="0" err="1" smtClean="0">
                <a:latin typeface="Calibri" pitchFamily="34" charset="0"/>
              </a:rPr>
              <a:t>Week</a:t>
            </a:r>
            <a:endParaRPr lang="es-ES" altLang="es-ES" b="1" dirty="0">
              <a:latin typeface="Calibri" pitchFamily="34" charset="0"/>
            </a:endParaRPr>
          </a:p>
          <a:p>
            <a:pPr algn="just" eaLnBrk="1" hangingPunct="1"/>
            <a:r>
              <a:rPr lang="es-ES" altLang="es-ES" dirty="0">
                <a:latin typeface="Calibri" pitchFamily="34" charset="0"/>
              </a:rPr>
              <a:t>[Junio </a:t>
            </a:r>
            <a:r>
              <a:rPr lang="es-ES" altLang="es-ES" dirty="0" smtClean="0">
                <a:latin typeface="Calibri" pitchFamily="34" charset="0"/>
              </a:rPr>
              <a:t>2012] </a:t>
            </a:r>
            <a:r>
              <a:rPr lang="es-ES" altLang="es-ES" dirty="0">
                <a:latin typeface="Calibri" pitchFamily="34" charset="0"/>
              </a:rPr>
              <a:t>Madrid</a:t>
            </a:r>
          </a:p>
          <a:p>
            <a:pPr algn="just" eaLnBrk="1" hangingPunct="1"/>
            <a:endParaRPr lang="es-ES" altLang="es-ES" dirty="0" smtClean="0">
              <a:latin typeface="Calibri" pitchFamily="34" charset="0"/>
            </a:endParaRPr>
          </a:p>
          <a:p>
            <a:pPr algn="just" eaLnBrk="1" hangingPunct="1"/>
            <a:r>
              <a:rPr lang="es-ES" altLang="es-ES" b="1" dirty="0" smtClean="0">
                <a:latin typeface="Calibri" pitchFamily="34" charset="0"/>
              </a:rPr>
              <a:t>Curso </a:t>
            </a:r>
            <a:r>
              <a:rPr lang="es-ES" altLang="es-ES" b="1" dirty="0">
                <a:latin typeface="Calibri" pitchFamily="34" charset="0"/>
              </a:rPr>
              <a:t>Datos Interactivos (XBRL) para Supervisión Financiera </a:t>
            </a:r>
            <a:r>
              <a:rPr lang="es-ES" altLang="es-ES" dirty="0">
                <a:latin typeface="Calibri" pitchFamily="34" charset="0"/>
              </a:rPr>
              <a:t>(6 Ediciones)</a:t>
            </a:r>
          </a:p>
          <a:p>
            <a:pPr algn="just" eaLnBrk="1" hangingPunct="1"/>
            <a:r>
              <a:rPr lang="es-ES" altLang="es-ES" dirty="0">
                <a:latin typeface="Calibri" pitchFamily="34" charset="0"/>
              </a:rPr>
              <a:t>[2007-2012</a:t>
            </a:r>
            <a:r>
              <a:rPr lang="es-ES" altLang="es-ES" dirty="0" smtClean="0">
                <a:latin typeface="Calibri" pitchFamily="34" charset="0"/>
              </a:rPr>
              <a:t>]</a:t>
            </a:r>
            <a:endParaRPr lang="es-ES" altLang="es-ES" i="1" dirty="0">
              <a:latin typeface="Calibri" pitchFamily="34" charset="0"/>
            </a:endParaRPr>
          </a:p>
          <a:p>
            <a:pPr algn="just" eaLnBrk="1" hangingPunct="1"/>
            <a:endParaRPr lang="es-ES" altLang="es-ES" sz="800" b="1" i="1" dirty="0">
              <a:latin typeface="Calibri" pitchFamily="34" charset="0"/>
            </a:endParaRPr>
          </a:p>
          <a:p>
            <a:pPr algn="just" eaLnBrk="1" hangingPunct="1"/>
            <a:r>
              <a:rPr lang="es-ES" altLang="es-ES" b="1" dirty="0">
                <a:latin typeface="Calibri" pitchFamily="34" charset="0"/>
              </a:rPr>
              <a:t>Seminario de </a:t>
            </a:r>
            <a:r>
              <a:rPr lang="es-ES" altLang="es-ES" b="1" dirty="0" err="1">
                <a:latin typeface="Calibri" pitchFamily="34" charset="0"/>
              </a:rPr>
              <a:t>Reporting</a:t>
            </a:r>
            <a:r>
              <a:rPr lang="es-ES" altLang="es-ES" b="1" dirty="0">
                <a:latin typeface="Calibri" pitchFamily="34" charset="0"/>
              </a:rPr>
              <a:t> financiero basado en estándares (sedes AECID) : </a:t>
            </a:r>
          </a:p>
          <a:p>
            <a:pPr eaLnBrk="1" hangingPunct="1"/>
            <a:r>
              <a:rPr lang="es-ES" altLang="es-ES" dirty="0">
                <a:latin typeface="Calibri" pitchFamily="34" charset="0"/>
              </a:rPr>
              <a:t>[2010]</a:t>
            </a:r>
            <a:r>
              <a:rPr lang="es-ES" altLang="es-ES" b="1" dirty="0">
                <a:latin typeface="Calibri" pitchFamily="34" charset="0"/>
              </a:rPr>
              <a:t> Uruguay, </a:t>
            </a:r>
            <a:r>
              <a:rPr lang="es-ES" altLang="es-ES" dirty="0">
                <a:latin typeface="Calibri" pitchFamily="34" charset="0"/>
              </a:rPr>
              <a:t>[2009]</a:t>
            </a:r>
            <a:r>
              <a:rPr lang="es-ES" altLang="es-ES" b="1" dirty="0">
                <a:latin typeface="Calibri" pitchFamily="34" charset="0"/>
              </a:rPr>
              <a:t> Guatemala, </a:t>
            </a:r>
            <a:r>
              <a:rPr lang="es-ES" altLang="es-ES" dirty="0">
                <a:latin typeface="Calibri" pitchFamily="34" charset="0"/>
              </a:rPr>
              <a:t>[2007] </a:t>
            </a:r>
            <a:r>
              <a:rPr lang="es-ES" altLang="es-ES" b="1" dirty="0" smtClean="0">
                <a:latin typeface="Calibri" pitchFamily="34" charset="0"/>
              </a:rPr>
              <a:t>Bolivia</a:t>
            </a:r>
            <a:endParaRPr lang="es-ES" altLang="es-ES" b="1" dirty="0">
              <a:latin typeface="Calibri" pitchFamily="34" charset="0"/>
            </a:endParaRPr>
          </a:p>
        </p:txBody>
      </p:sp>
      <p:sp>
        <p:nvSpPr>
          <p:cNvPr id="2" name="9 CuadroTexto"/>
          <p:cNvSpPr txBox="1"/>
          <p:nvPr/>
        </p:nvSpPr>
        <p:spPr>
          <a:xfrm>
            <a:off x="1838325" y="1600200"/>
            <a:ext cx="1847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PARA ESPAÑA</a:t>
            </a: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Asociación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EVENTOS</a:t>
            </a:r>
            <a:endParaRPr lang="es-ES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339977" grpId="0"/>
      <p:bldP spid="33997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90600" y="1495425"/>
            <a:ext cx="7543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2400">
                <a:latin typeface="Calibri" pitchFamily="34" charset="0"/>
              </a:rPr>
              <a:t>XB</a:t>
            </a:r>
            <a:r>
              <a:rPr lang="es-ES" altLang="es-ES" sz="2400" b="1">
                <a:solidFill>
                  <a:srgbClr val="0033CC"/>
                </a:solidFill>
                <a:latin typeface="Calibri" pitchFamily="34" charset="0"/>
              </a:rPr>
              <a:t>RL</a:t>
            </a:r>
            <a:r>
              <a:rPr lang="es-ES" altLang="es-ES" sz="2400">
                <a:latin typeface="Calibri" pitchFamily="34" charset="0"/>
              </a:rPr>
              <a:t> es el acrónimo de </a:t>
            </a:r>
            <a:r>
              <a:rPr lang="es-ES" altLang="es-ES" sz="2400" i="1">
                <a:latin typeface="Calibri" pitchFamily="34" charset="0"/>
              </a:rPr>
              <a:t>eXtensible Business Reporting Language</a:t>
            </a:r>
            <a:r>
              <a:rPr lang="es-ES" altLang="es-ES" sz="2400">
                <a:latin typeface="Calibri" pitchFamily="34" charset="0"/>
              </a:rPr>
              <a:t>, un lenguaje de marcado creado en 1998 por el auditor y contable Charles Hoffman, para el </a:t>
            </a:r>
            <a:r>
              <a:rPr lang="es-ES" altLang="es-ES" sz="2400" b="1">
                <a:solidFill>
                  <a:srgbClr val="0033CC"/>
                </a:solidFill>
                <a:latin typeface="Calibri" pitchFamily="34" charset="0"/>
              </a:rPr>
              <a:t>intercambio electrónico de informes de negocio</a:t>
            </a:r>
            <a:r>
              <a:rPr lang="es-ES" altLang="es-ES" sz="2400">
                <a:latin typeface="Calibri" pitchFamily="34" charset="0"/>
              </a:rPr>
              <a:t>.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990600" y="3560157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2400" dirty="0">
                <a:latin typeface="Calibri" pitchFamily="34" charset="0"/>
              </a:rPr>
              <a:t>XB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RL</a:t>
            </a:r>
            <a:r>
              <a:rPr lang="es-ES" altLang="es-ES" sz="2400" dirty="0">
                <a:latin typeface="Calibri" pitchFamily="34" charset="0"/>
              </a:rPr>
              <a:t> surge en 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España</a:t>
            </a:r>
            <a:r>
              <a:rPr lang="es-ES" altLang="es-ES" sz="2400" dirty="0">
                <a:latin typeface="Calibri" pitchFamily="34" charset="0"/>
              </a:rPr>
              <a:t> en 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2003</a:t>
            </a:r>
            <a:r>
              <a:rPr lang="es-ES" altLang="es-ES" sz="2400" dirty="0">
                <a:latin typeface="Calibri" pitchFamily="34" charset="0"/>
              </a:rPr>
              <a:t> como una iniciativa liderada por los </a:t>
            </a:r>
            <a:r>
              <a:rPr lang="es-ES" altLang="es-ES" sz="2400" b="1" dirty="0">
                <a:latin typeface="Calibri" pitchFamily="34" charset="0"/>
              </a:rPr>
              <a:t>reguladores españoles</a:t>
            </a:r>
            <a:r>
              <a:rPr lang="es-ES" altLang="es-ES" sz="2400" dirty="0">
                <a:latin typeface="Calibri" pitchFamily="34" charset="0"/>
              </a:rPr>
              <a:t>: </a:t>
            </a:r>
            <a:r>
              <a:rPr lang="es-ES" altLang="es-ES" sz="2400" b="1" dirty="0">
                <a:solidFill>
                  <a:schemeClr val="accent2"/>
                </a:solidFill>
                <a:latin typeface="Calibri" pitchFamily="34" charset="0"/>
              </a:rPr>
              <a:t>Banco de España </a:t>
            </a:r>
            <a:r>
              <a:rPr lang="es-ES" altLang="es-ES" sz="2400" dirty="0">
                <a:latin typeface="Calibri" pitchFamily="34" charset="0"/>
              </a:rPr>
              <a:t>y</a:t>
            </a:r>
            <a:r>
              <a:rPr lang="es-ES" altLang="es-ES" sz="2400" b="1" dirty="0">
                <a:solidFill>
                  <a:schemeClr val="accent2"/>
                </a:solidFill>
                <a:latin typeface="Calibri" pitchFamily="34" charset="0"/>
              </a:rPr>
              <a:t> CNMV</a:t>
            </a:r>
            <a:r>
              <a:rPr lang="es-ES" altLang="es-ES" sz="2400" dirty="0">
                <a:latin typeface="Calibri" pitchFamily="34" charset="0"/>
              </a:rPr>
              <a:t> con AECA (Asociación Española de Contabilidad y </a:t>
            </a:r>
            <a:r>
              <a:rPr lang="es-ES" altLang="es-ES" sz="2400" dirty="0" smtClean="0">
                <a:latin typeface="Calibri" pitchFamily="34" charset="0"/>
              </a:rPr>
              <a:t>Administración </a:t>
            </a:r>
            <a:r>
              <a:rPr lang="es-ES" altLang="es-ES" sz="2400" dirty="0">
                <a:latin typeface="Calibri" pitchFamily="34" charset="0"/>
              </a:rPr>
              <a:t>de Empresas). </a:t>
            </a:r>
          </a:p>
        </p:txBody>
      </p:sp>
      <p:pic>
        <p:nvPicPr>
          <p:cNvPr id="3079" name="Picture 8" descr="xbrlasidefac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175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685800" y="1006520"/>
            <a:ext cx="7620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533400" y="244520"/>
            <a:ext cx="77724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4400" dirty="0">
                <a:latin typeface="Calibri" pitchFamily="34" charset="0"/>
              </a:rPr>
              <a:t>¿Qué es XB</a:t>
            </a:r>
            <a:r>
              <a:rPr lang="es-ES" altLang="es-ES" sz="4400" b="1" dirty="0">
                <a:solidFill>
                  <a:srgbClr val="0033CC"/>
                </a:solidFill>
                <a:latin typeface="Calibri" pitchFamily="34" charset="0"/>
              </a:rPr>
              <a:t>RL</a:t>
            </a:r>
            <a:r>
              <a:rPr lang="es-ES" altLang="es-ES" sz="44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814387" y="1931988"/>
            <a:ext cx="73628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800" dirty="0">
                <a:latin typeface="Calibri" pitchFamily="34" charset="0"/>
              </a:rPr>
              <a:t>XBRL España ocupa una Vicepresidencia de </a:t>
            </a:r>
            <a:r>
              <a:rPr lang="es-ES" altLang="es-ES" sz="2800" b="1" dirty="0">
                <a:solidFill>
                  <a:srgbClr val="0033CC"/>
                </a:solidFill>
                <a:latin typeface="Calibri" pitchFamily="34" charset="0"/>
              </a:rPr>
              <a:t>XBRL Europa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800" dirty="0">
                <a:latin typeface="Calibri" pitchFamily="34" charset="0"/>
              </a:rPr>
              <a:t>XBRL España ocupa puestos en Asamblea y Comités Financiero y Nombramientos de </a:t>
            </a:r>
            <a:r>
              <a:rPr lang="es-ES" altLang="es-ES" sz="2800" b="1" dirty="0">
                <a:solidFill>
                  <a:srgbClr val="0033CC"/>
                </a:solidFill>
                <a:latin typeface="Calibri" pitchFamily="34" charset="0"/>
              </a:rPr>
              <a:t>XBRL Internacional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800" dirty="0">
                <a:latin typeface="Calibri" pitchFamily="34" charset="0"/>
              </a:rPr>
              <a:t>XBRL España ha impulsado el </a:t>
            </a:r>
            <a:r>
              <a:rPr lang="es-ES" altLang="es-ES" sz="2800" u="sng" dirty="0">
                <a:latin typeface="Calibri" pitchFamily="34" charset="0"/>
              </a:rPr>
              <a:t>desarrollo del estándar</a:t>
            </a:r>
            <a:r>
              <a:rPr lang="es-ES" altLang="es-ES" sz="2800" dirty="0">
                <a:latin typeface="Calibri" pitchFamily="34" charset="0"/>
              </a:rPr>
              <a:t> con su participación clave en normativas de </a:t>
            </a:r>
            <a:r>
              <a:rPr lang="es-ES" altLang="es-ES" sz="2800" b="1" dirty="0">
                <a:solidFill>
                  <a:srgbClr val="0033CC"/>
                </a:solidFill>
                <a:latin typeface="Calibri" pitchFamily="34" charset="0"/>
              </a:rPr>
              <a:t>dimensiones</a:t>
            </a:r>
            <a:r>
              <a:rPr lang="es-ES" altLang="es-ES" sz="2800" dirty="0">
                <a:latin typeface="Calibri" pitchFamily="34" charset="0"/>
              </a:rPr>
              <a:t> y </a:t>
            </a:r>
            <a:r>
              <a:rPr lang="es-ES" altLang="es-ES" sz="2800" b="1" dirty="0">
                <a:solidFill>
                  <a:srgbClr val="0033CC"/>
                </a:solidFill>
                <a:latin typeface="Calibri" pitchFamily="34" charset="0"/>
              </a:rPr>
              <a:t>fórmulas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Asociación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INTERNACIONAL</a:t>
            </a:r>
            <a:endParaRPr lang="es-ES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23850" y="1270000"/>
            <a:ext cx="864076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ES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989013"/>
            <a:ext cx="914400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s-ES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title"/>
          </p:nvPr>
        </p:nvSpPr>
        <p:spPr>
          <a:xfrm>
            <a:off x="2015331" y="1657397"/>
            <a:ext cx="5257800" cy="1905000"/>
          </a:xfrm>
        </p:spPr>
        <p:txBody>
          <a:bodyPr/>
          <a:lstStyle/>
          <a:p>
            <a:pPr eaLnBrk="1" hangingPunct="1"/>
            <a:r>
              <a:rPr lang="es-ES_tradnl" altLang="es-ES" sz="2800" dirty="0" smtClean="0">
                <a:latin typeface="Calibri" pitchFamily="34" charset="0"/>
              </a:rPr>
              <a:t>La página Web de la Asociación XBRL España </a:t>
            </a:r>
            <a:r>
              <a:rPr lang="es-ES_tradnl" altLang="es-ES" sz="2800" b="1" dirty="0" smtClean="0">
                <a:solidFill>
                  <a:srgbClr val="0033CC"/>
                </a:solidFill>
                <a:latin typeface="Calibri" pitchFamily="34" charset="0"/>
              </a:rPr>
              <a:t>www.xbrl.es</a:t>
            </a:r>
            <a:r>
              <a:rPr lang="es-ES_tradnl" altLang="es-ES" sz="2800" dirty="0" smtClean="0">
                <a:latin typeface="Calibri" pitchFamily="34" charset="0"/>
              </a:rPr>
              <a:t> es un punto de encuentro de la comunidad </a:t>
            </a:r>
            <a:r>
              <a:rPr lang="es-ES_tradnl" altLang="es-ES" sz="2800" b="1" dirty="0" smtClean="0">
                <a:latin typeface="Calibri" pitchFamily="34" charset="0"/>
              </a:rPr>
              <a:t>XBRL</a:t>
            </a:r>
            <a:r>
              <a:rPr lang="es-ES_tradnl" altLang="es-ES" sz="2800" dirty="0" smtClean="0">
                <a:latin typeface="Calibri" pitchFamily="34" charset="0"/>
              </a:rPr>
              <a:t> de </a:t>
            </a:r>
            <a:r>
              <a:rPr lang="es-ES_tradnl" altLang="es-ES" sz="2800" b="1" dirty="0" smtClean="0">
                <a:solidFill>
                  <a:srgbClr val="0033CC"/>
                </a:solidFill>
                <a:latin typeface="Calibri" pitchFamily="34" charset="0"/>
              </a:rPr>
              <a:t>lengua española</a:t>
            </a:r>
            <a:endParaRPr lang="es-ES" altLang="es-ES" sz="2800" b="1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337926" name="Picture 6" descr="j04325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98875"/>
            <a:ext cx="2520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4267200" y="4038600"/>
            <a:ext cx="4038600" cy="1101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sz="2800" b="1">
                <a:latin typeface="Calibri" pitchFamily="34" charset="0"/>
              </a:rPr>
              <a:t>100.000 visitas anuales</a:t>
            </a:r>
          </a:p>
        </p:txBody>
      </p:sp>
      <p:pic>
        <p:nvPicPr>
          <p:cNvPr id="337941" name="Picture 21" descr="RSS XBRL Españ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495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2" name="Picture 22" descr="Valid HTML 4.01 Transitiona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3" name="Picture 23" descr="Valid CS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Asociación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WEB</a:t>
            </a:r>
            <a:endParaRPr lang="es-ES" sz="2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35"/>
          <a:stretch/>
        </p:blipFill>
        <p:spPr bwMode="auto">
          <a:xfrm>
            <a:off x="1320682" y="4025555"/>
            <a:ext cx="1708386" cy="107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5" grpId="0"/>
      <p:bldP spid="3379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23850" y="1270000"/>
            <a:ext cx="864076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ES"/>
          </a:p>
        </p:txBody>
      </p:sp>
      <p:sp>
        <p:nvSpPr>
          <p:cNvPr id="26630" name="Rectangle 18"/>
          <p:cNvSpPr>
            <a:spLocks noChangeArrowheads="1"/>
          </p:cNvSpPr>
          <p:nvPr/>
        </p:nvSpPr>
        <p:spPr bwMode="auto">
          <a:xfrm>
            <a:off x="1143000" y="2743200"/>
            <a:ext cx="27924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>
                <a:solidFill>
                  <a:srgbClr val="0033CC"/>
                </a:solidFill>
                <a:latin typeface="Calibri" pitchFamily="34" charset="0"/>
              </a:rPr>
              <a:t>NACIONALES</a:t>
            </a:r>
          </a:p>
          <a:p>
            <a:pPr eaLnBrk="1" hangingPunct="1"/>
            <a:endParaRPr lang="es-ES" altLang="es-ES" sz="2400" b="1">
              <a:latin typeface="Calibri" pitchFamily="34" charset="0"/>
            </a:endParaRPr>
          </a:p>
          <a:p>
            <a:pPr eaLnBrk="1" hangingPunct="1"/>
            <a:r>
              <a:rPr lang="es-ES" altLang="es-ES">
                <a:latin typeface="Calibri" pitchFamily="34" charset="0"/>
              </a:rPr>
              <a:t>Plan General Contable 2007</a:t>
            </a:r>
          </a:p>
          <a:p>
            <a:pPr eaLnBrk="1" hangingPunct="1"/>
            <a:r>
              <a:rPr lang="es-ES" altLang="es-ES">
                <a:latin typeface="Calibri" pitchFamily="34" charset="0"/>
                <a:hlinkClick r:id="rId3"/>
              </a:rPr>
              <a:t>www.pgc2007.info</a:t>
            </a:r>
            <a:r>
              <a:rPr lang="es-ES" altLang="es-ES">
                <a:latin typeface="Calibri" pitchFamily="34" charset="0"/>
              </a:rPr>
              <a:t>  </a:t>
            </a:r>
            <a:br>
              <a:rPr lang="es-ES" altLang="es-ES">
                <a:latin typeface="Calibri" pitchFamily="34" charset="0"/>
              </a:rPr>
            </a:br>
            <a:endParaRPr lang="es-ES" altLang="es-ES">
              <a:latin typeface="Calibri" pitchFamily="34" charset="0"/>
            </a:endParaRPr>
          </a:p>
          <a:p>
            <a:pPr eaLnBrk="1" hangingPunct="1"/>
            <a:r>
              <a:rPr lang="es-ES" altLang="es-ES">
                <a:latin typeface="Calibri" pitchFamily="34" charset="0"/>
              </a:rPr>
              <a:t>NOFCAC 2010</a:t>
            </a:r>
          </a:p>
          <a:p>
            <a:pPr eaLnBrk="1" hangingPunct="1"/>
            <a:r>
              <a:rPr lang="es-ES" altLang="es-ES">
                <a:latin typeface="Calibri" pitchFamily="34" charset="0"/>
                <a:hlinkClick r:id="rId4"/>
              </a:rPr>
              <a:t>www.nofcac2010.info</a:t>
            </a:r>
            <a:r>
              <a:rPr lang="es-ES" altLang="es-ES">
                <a:latin typeface="Calibri" pitchFamily="34" charset="0"/>
              </a:rPr>
              <a:t> </a:t>
            </a:r>
          </a:p>
          <a:p>
            <a:pPr eaLnBrk="1" hangingPunct="1"/>
            <a:endParaRPr lang="es-ES" altLang="es-ES">
              <a:latin typeface="Calibri" pitchFamily="34" charset="0"/>
            </a:endParaRPr>
          </a:p>
          <a:p>
            <a:pPr eaLnBrk="1" hangingPunct="1"/>
            <a:r>
              <a:rPr lang="es-ES" altLang="es-ES">
                <a:latin typeface="Calibri" pitchFamily="34" charset="0"/>
              </a:rPr>
              <a:t>Formación XBRL</a:t>
            </a:r>
          </a:p>
          <a:p>
            <a:pPr eaLnBrk="1" hangingPunct="1"/>
            <a:r>
              <a:rPr lang="es-ES" altLang="es-ES">
                <a:latin typeface="Calibri" pitchFamily="34" charset="0"/>
                <a:hlinkClick r:id="rId5"/>
              </a:rPr>
              <a:t>www.formacionxbrl.es</a:t>
            </a:r>
            <a:r>
              <a:rPr lang="es-ES" altLang="es-ES">
                <a:latin typeface="Calibri" pitchFamily="34" charset="0"/>
              </a:rPr>
              <a:t> </a:t>
            </a:r>
          </a:p>
        </p:txBody>
      </p:sp>
      <p:sp>
        <p:nvSpPr>
          <p:cNvPr id="26631" name="Rectangle 19"/>
          <p:cNvSpPr>
            <a:spLocks noChangeArrowheads="1"/>
          </p:cNvSpPr>
          <p:nvPr/>
        </p:nvSpPr>
        <p:spPr bwMode="auto">
          <a:xfrm>
            <a:off x="4419600" y="1447800"/>
            <a:ext cx="40386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INTERNACIONALES</a:t>
            </a:r>
          </a:p>
          <a:p>
            <a:pPr eaLnBrk="1" hangingPunct="1"/>
            <a:endParaRPr lang="es-ES" altLang="es-ES" dirty="0">
              <a:solidFill>
                <a:srgbClr val="0033CC"/>
              </a:solidFill>
              <a:latin typeface="Calibri" pitchFamily="34" charset="0"/>
            </a:endParaRPr>
          </a:p>
          <a:p>
            <a:pPr eaLnBrk="1" hangingPunct="1"/>
            <a:r>
              <a:rPr lang="es-ES" altLang="es-ES" dirty="0" err="1">
                <a:latin typeface="Calibri" pitchFamily="34" charset="0"/>
              </a:rPr>
              <a:t>Arelle</a:t>
            </a:r>
            <a:r>
              <a:rPr lang="es-ES" altLang="es-ES" dirty="0">
                <a:latin typeface="Calibri" pitchFamily="34" charset="0"/>
              </a:rPr>
              <a:t> </a:t>
            </a:r>
            <a:r>
              <a:rPr lang="es-ES" altLang="es-ES" dirty="0" err="1">
                <a:latin typeface="Calibri" pitchFamily="34" charset="0"/>
              </a:rPr>
              <a:t>validation</a:t>
            </a:r>
            <a:endParaRPr lang="es-ES" altLang="es-ES" dirty="0">
              <a:latin typeface="Calibri" pitchFamily="34" charset="0"/>
            </a:endParaRPr>
          </a:p>
          <a:p>
            <a:pPr eaLnBrk="1" hangingPunct="1"/>
            <a:r>
              <a:rPr lang="es-ES" altLang="es-ES" dirty="0" smtClean="0">
                <a:latin typeface="Calibri" pitchFamily="34" charset="0"/>
                <a:hlinkClick r:id="rId6"/>
              </a:rPr>
              <a:t>www.arellevalidation.com</a:t>
            </a:r>
            <a:r>
              <a:rPr lang="es-ES" altLang="es-ES" dirty="0">
                <a:latin typeface="Calibri" pitchFamily="34" charset="0"/>
              </a:rPr>
              <a:t/>
            </a:r>
            <a:br>
              <a:rPr lang="es-ES" altLang="es-ES" dirty="0">
                <a:latin typeface="Calibri" pitchFamily="34" charset="0"/>
              </a:rPr>
            </a:br>
            <a:endParaRPr lang="es-ES" altLang="es-ES" dirty="0">
              <a:latin typeface="Calibri" pitchFamily="34" charset="0"/>
            </a:endParaRPr>
          </a:p>
          <a:p>
            <a:pPr eaLnBrk="1" hangingPunct="1"/>
            <a:r>
              <a:rPr lang="es-ES" altLang="es-ES" dirty="0">
                <a:latin typeface="Calibri" pitchFamily="34" charset="0"/>
              </a:rPr>
              <a:t>XBRL Américas</a:t>
            </a:r>
          </a:p>
          <a:p>
            <a:pPr eaLnBrk="1" hangingPunct="1"/>
            <a:r>
              <a:rPr lang="es-ES" altLang="es-ES" dirty="0">
                <a:latin typeface="Calibri" pitchFamily="34" charset="0"/>
                <a:hlinkClick r:id="rId7"/>
              </a:rPr>
              <a:t>www.xbrlamericas.info</a:t>
            </a:r>
            <a:r>
              <a:rPr lang="es-ES" altLang="es-ES" dirty="0">
                <a:latin typeface="Calibri" pitchFamily="34" charset="0"/>
              </a:rPr>
              <a:t>  </a:t>
            </a:r>
            <a:br>
              <a:rPr lang="es-ES" altLang="es-ES" dirty="0">
                <a:latin typeface="Calibri" pitchFamily="34" charset="0"/>
              </a:rPr>
            </a:br>
            <a:endParaRPr lang="es-ES" altLang="es-ES" dirty="0">
              <a:latin typeface="Calibri" pitchFamily="34" charset="0"/>
            </a:endParaRPr>
          </a:p>
          <a:p>
            <a:pPr eaLnBrk="1" hangingPunct="1"/>
            <a:r>
              <a:rPr lang="es-ES" altLang="es-ES" dirty="0">
                <a:latin typeface="Calibri" pitchFamily="34" charset="0"/>
              </a:rPr>
              <a:t>XBRL Wiki</a:t>
            </a:r>
          </a:p>
          <a:p>
            <a:pPr eaLnBrk="1" hangingPunct="1"/>
            <a:r>
              <a:rPr lang="es-ES" altLang="es-ES" dirty="0">
                <a:latin typeface="Calibri" pitchFamily="34" charset="0"/>
                <a:hlinkClick r:id="rId8"/>
              </a:rPr>
              <a:t>www.xbrlwiki.info</a:t>
            </a:r>
            <a:r>
              <a:rPr lang="es-ES" altLang="es-ES" dirty="0">
                <a:latin typeface="Calibri" pitchFamily="34" charset="0"/>
              </a:rPr>
              <a:t>  </a:t>
            </a:r>
            <a:br>
              <a:rPr lang="es-ES" altLang="es-ES" dirty="0">
                <a:latin typeface="Calibri" pitchFamily="34" charset="0"/>
              </a:rPr>
            </a:br>
            <a:endParaRPr lang="es-ES" altLang="es-ES" dirty="0">
              <a:latin typeface="Calibri" pitchFamily="34" charset="0"/>
            </a:endParaRPr>
          </a:p>
          <a:p>
            <a:pPr eaLnBrk="1" hangingPunct="1"/>
            <a:r>
              <a:rPr lang="es-ES" altLang="es-ES" dirty="0" err="1">
                <a:latin typeface="Calibri" pitchFamily="34" charset="0"/>
              </a:rPr>
              <a:t>Eurofiling</a:t>
            </a:r>
            <a:r>
              <a:rPr lang="es-ES" altLang="es-ES" dirty="0">
                <a:latin typeface="Calibri" pitchFamily="34" charset="0"/>
              </a:rPr>
              <a:t> (Supervisión Europea)</a:t>
            </a:r>
          </a:p>
          <a:p>
            <a:pPr eaLnBrk="1" hangingPunct="1"/>
            <a:r>
              <a:rPr lang="es-ES" altLang="es-ES" dirty="0">
                <a:latin typeface="Calibri" pitchFamily="34" charset="0"/>
                <a:hlinkClick r:id="rId9"/>
              </a:rPr>
              <a:t>www.eurofiling.info</a:t>
            </a:r>
            <a:r>
              <a:rPr lang="es-ES" altLang="es-ES" dirty="0">
                <a:latin typeface="Calibri" pitchFamily="34" charset="0"/>
              </a:rPr>
              <a:t>  </a:t>
            </a:r>
            <a:br>
              <a:rPr lang="es-ES" altLang="es-ES" dirty="0">
                <a:latin typeface="Calibri" pitchFamily="34" charset="0"/>
              </a:rPr>
            </a:br>
            <a:endParaRPr lang="es-ES" altLang="es-ES" dirty="0">
              <a:latin typeface="Calibri" pitchFamily="34" charset="0"/>
            </a:endParaRPr>
          </a:p>
          <a:p>
            <a:pPr eaLnBrk="1" hangingPunct="1"/>
            <a:r>
              <a:rPr lang="es-ES" altLang="es-ES" dirty="0" err="1">
                <a:latin typeface="Calibri" pitchFamily="34" charset="0"/>
              </a:rPr>
              <a:t>OpenFiling</a:t>
            </a:r>
            <a:r>
              <a:rPr lang="es-ES" altLang="es-ES" dirty="0">
                <a:latin typeface="Calibri" pitchFamily="34" charset="0"/>
              </a:rPr>
              <a:t> (Pruebas concepto) </a:t>
            </a:r>
          </a:p>
          <a:p>
            <a:pPr eaLnBrk="1" hangingPunct="1"/>
            <a:r>
              <a:rPr lang="es-ES" altLang="es-ES" dirty="0">
                <a:latin typeface="Calibri" pitchFamily="34" charset="0"/>
                <a:hlinkClick r:id="rId10"/>
              </a:rPr>
              <a:t>www.openfiling.info</a:t>
            </a:r>
            <a:r>
              <a:rPr lang="es-ES" altLang="es-ES" dirty="0">
                <a:latin typeface="Calibri" pitchFamily="34" charset="0"/>
              </a:rPr>
              <a:t> </a:t>
            </a:r>
          </a:p>
        </p:txBody>
      </p:sp>
      <p:pic>
        <p:nvPicPr>
          <p:cNvPr id="26632" name="Picture 20" descr="C:\EBA\Logos\Eurofiling\Logos\LOGOS - Imagenes en alta calidad\eurofili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46563"/>
            <a:ext cx="10398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1" descr="C:\EBA\Logos\Eurofiling\Logos\LOGOS - Imagenes en alta calidad\openfil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60963"/>
            <a:ext cx="990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990600" y="1524000"/>
            <a:ext cx="28956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>
                <a:latin typeface="Arial" pitchFamily="34" charset="0"/>
              </a:rPr>
              <a:t>Páginas gestionadas por XBRL España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Asociación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WEBS</a:t>
            </a:r>
            <a:endParaRPr lang="es-ES" sz="2400"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Asociación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CASO DE USO</a:t>
            </a:r>
            <a:endParaRPr lang="es-ES" sz="2400" dirty="0">
              <a:latin typeface="+mj-lt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941696" y="1507873"/>
            <a:ext cx="7364104" cy="553540"/>
          </a:xfrm>
        </p:spPr>
        <p:txBody>
          <a:bodyPr/>
          <a:lstStyle/>
          <a:p>
            <a:pPr eaLnBrk="1" hangingPunct="1"/>
            <a:r>
              <a:rPr lang="es-ES_tradnl" altLang="es-ES" sz="2800" dirty="0" smtClean="0">
                <a:latin typeface="Calibri" pitchFamily="34" charset="0"/>
              </a:rPr>
              <a:t>Visualizador Excel de Cuentas Anuales (PGC2007)</a:t>
            </a:r>
            <a:endParaRPr lang="es-ES" altLang="es-ES" sz="2800" b="1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94"/>
          <a:stretch/>
        </p:blipFill>
        <p:spPr bwMode="auto">
          <a:xfrm>
            <a:off x="1077047" y="2191691"/>
            <a:ext cx="7134367" cy="427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4" t="9026" r="32359" b="15858"/>
          <a:stretch/>
        </p:blipFill>
        <p:spPr bwMode="auto">
          <a:xfrm>
            <a:off x="1856096" y="2070197"/>
            <a:ext cx="5852614" cy="451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878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Asociación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1444388" y="1046208"/>
            <a:ext cx="59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NEWS</a:t>
            </a:r>
            <a:endParaRPr lang="es-ES" sz="2400" dirty="0">
              <a:latin typeface="+mj-lt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4203511" y="2111263"/>
            <a:ext cx="4612943" cy="1898762"/>
          </a:xfrm>
        </p:spPr>
        <p:txBody>
          <a:bodyPr/>
          <a:lstStyle/>
          <a:p>
            <a:pPr algn="l" eaLnBrk="1" hangingPunct="1"/>
            <a:r>
              <a:rPr lang="es-ES_tradnl" altLang="es-ES" sz="2800" dirty="0" smtClean="0">
                <a:latin typeface="Calibri" pitchFamily="34" charset="0"/>
              </a:rPr>
              <a:t>Desde Enero de 2015 ofrecerá mejores condiciones en préstamos para entidades que presenten su información financiera en XBRL.</a:t>
            </a:r>
            <a:endParaRPr lang="es-ES" altLang="es-ES" sz="2800" b="1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72706" name="Picture 2" descr="ING Ba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98" y="1733265"/>
            <a:ext cx="2835218" cy="42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4244453" y="4419614"/>
            <a:ext cx="4612943" cy="153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s-ES_tradnl" altLang="es-ES" sz="2800" kern="0" dirty="0" smtClean="0">
                <a:latin typeface="Calibri" pitchFamily="34" charset="0"/>
              </a:rPr>
              <a:t>A partir de 2017 penalizará a los que no lo hagan en este estándar.</a:t>
            </a:r>
            <a:endParaRPr lang="es-ES" altLang="es-ES" sz="2800" b="1" kern="0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11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5141" y="3175"/>
            <a:ext cx="9255302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5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5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5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99" name="4 CuadroTexto"/>
          <p:cNvSpPr txBox="1">
            <a:spLocks noChangeArrowheads="1"/>
          </p:cNvSpPr>
          <p:nvPr/>
        </p:nvSpPr>
        <p:spPr bwMode="auto">
          <a:xfrm>
            <a:off x="228600" y="4495800"/>
            <a:ext cx="510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 smtClean="0">
                <a:solidFill>
                  <a:schemeClr val="bg1"/>
                </a:solidFill>
                <a:latin typeface="Calibri" pitchFamily="34" charset="0"/>
              </a:rPr>
              <a:t>José Meléndez</a:t>
            </a:r>
            <a:endParaRPr lang="es-ES" altLang="es-E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s-ES" altLang="es-ES" sz="2400" dirty="0" smtClean="0">
                <a:solidFill>
                  <a:schemeClr val="bg1"/>
                </a:solidFill>
                <a:latin typeface="Calibri" pitchFamily="34" charset="0"/>
              </a:rPr>
              <a:t>XBRL España</a:t>
            </a:r>
            <a:r>
              <a:rPr lang="es-ES" altLang="es-ES" sz="24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2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altLang="es-E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jose.melendez</a:t>
            </a:r>
            <a:r>
              <a:rPr lang="es-ES" altLang="es-ES" sz="2400" u="sng" dirty="0" smtClean="0">
                <a:solidFill>
                  <a:srgbClr val="0033CC"/>
                </a:solidFill>
                <a:latin typeface="Calibri" pitchFamily="34" charset="0"/>
                <a:hlinkClick r:id="rId3"/>
              </a:rPr>
              <a:t>@corpme.es</a:t>
            </a:r>
            <a:r>
              <a:rPr lang="es-ES" altLang="es-ES" sz="2400" u="sng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endParaRPr lang="es-ES" altLang="es-ES" sz="2400" u="sng" dirty="0">
              <a:solidFill>
                <a:srgbClr val="0033CC"/>
              </a:solidFill>
              <a:latin typeface="Calibri" pitchFamily="34" charset="0"/>
            </a:endParaRPr>
          </a:p>
          <a:p>
            <a:pPr eaLnBrk="1" hangingPunct="1"/>
            <a:endParaRPr lang="es-ES" altLang="es-ES" sz="2400" u="sng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81000" y="6027738"/>
            <a:ext cx="8534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1400" b="1" dirty="0">
                <a:solidFill>
                  <a:schemeClr val="bg1"/>
                </a:solidFill>
                <a:latin typeface="Helvetica"/>
                <a:ea typeface="Calibri" pitchFamily="34" charset="0"/>
                <a:cs typeface="Tahoma" pitchFamily="34" charset="0"/>
              </a:rPr>
              <a:t>Jornada sobre Solvencia II y XBRL</a:t>
            </a:r>
          </a:p>
          <a:p>
            <a:pPr algn="ctr" eaLnBrk="0" hangingPunct="0">
              <a:defRPr/>
            </a:pPr>
            <a:r>
              <a:rPr lang="es-ES" sz="1400" dirty="0">
                <a:solidFill>
                  <a:schemeClr val="bg1"/>
                </a:solidFill>
                <a:latin typeface="Helvetica"/>
                <a:ea typeface="Calibri" pitchFamily="34" charset="0"/>
                <a:cs typeface="Tahoma" pitchFamily="34" charset="0"/>
              </a:rPr>
              <a:t>Martes 28 de Octubre 2014</a:t>
            </a:r>
          </a:p>
          <a:p>
            <a:pPr algn="ctr" eaLnBrk="0" hangingPunct="0">
              <a:defRPr/>
            </a:pPr>
            <a:r>
              <a:rPr lang="es-ES" sz="1400" b="1" dirty="0">
                <a:solidFill>
                  <a:schemeClr val="bg1"/>
                </a:solidFill>
                <a:latin typeface="Helvetica"/>
                <a:ea typeface="Calibri" pitchFamily="34" charset="0"/>
                <a:cs typeface="Tahoma" pitchFamily="34" charset="0"/>
              </a:rPr>
              <a:t>Madrid</a:t>
            </a:r>
            <a:endParaRPr lang="es-ES" sz="14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33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914400" y="1260054"/>
            <a:ext cx="716280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2400" dirty="0">
                <a:latin typeface="Calibri" pitchFamily="34" charset="0"/>
              </a:rPr>
              <a:t>A diferencia de otros formatos es lenguaje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 estándar abierto</a:t>
            </a:r>
            <a:r>
              <a:rPr lang="es-ES" altLang="es-ES" sz="2400" dirty="0">
                <a:latin typeface="Calibri" pitchFamily="34" charset="0"/>
              </a:rPr>
              <a:t>, por lo que su uso no está ligado a ninguna entidad, empresa o asociación. </a:t>
            </a:r>
            <a:endParaRPr lang="es-ES" altLang="es-ES" sz="2400" dirty="0" smtClean="0">
              <a:latin typeface="Calibri" pitchFamily="34" charset="0"/>
            </a:endParaRPr>
          </a:p>
          <a:p>
            <a:pPr marL="342900" indent="-342900" algn="just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latin typeface="Calibri" pitchFamily="34" charset="0"/>
              </a:rPr>
              <a:t>Es </a:t>
            </a:r>
            <a:r>
              <a:rPr lang="es-ES" altLang="es-ES" sz="2400" dirty="0">
                <a:latin typeface="Calibri" pitchFamily="34" charset="0"/>
              </a:rPr>
              <a:t>una oportunidad de compartir información de forma </a:t>
            </a:r>
            <a:r>
              <a:rPr lang="es-ES" altLang="es-ES" sz="2400" b="1" dirty="0" err="1">
                <a:solidFill>
                  <a:srgbClr val="0033CC"/>
                </a:solidFill>
                <a:latin typeface="Calibri" pitchFamily="34" charset="0"/>
              </a:rPr>
              <a:t>estandar</a:t>
            </a:r>
            <a:r>
              <a:rPr lang="es-ES" altLang="es-ES" sz="2400" dirty="0">
                <a:latin typeface="Calibri" pitchFamily="34" charset="0"/>
              </a:rPr>
              <a:t> y 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económica</a:t>
            </a:r>
            <a:r>
              <a:rPr lang="es-ES" altLang="es-ES" sz="2400" dirty="0">
                <a:latin typeface="Calibri" pitchFamily="34" charset="0"/>
              </a:rPr>
              <a:t> entre organismos de la administración pública o privada para hacerla más 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transparente y eficiente.</a:t>
            </a:r>
          </a:p>
          <a:p>
            <a:pPr marL="342900" indent="-342900" algn="just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latin typeface="Calibri" pitchFamily="34" charset="0"/>
              </a:rPr>
              <a:t>Es </a:t>
            </a:r>
            <a:r>
              <a:rPr lang="es-ES" altLang="es-ES" sz="2400" dirty="0">
                <a:latin typeface="Calibri" pitchFamily="34" charset="0"/>
              </a:rPr>
              <a:t>la herramienta para compartir información entre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 organismos reguladores y entidades mercantiles</a:t>
            </a:r>
          </a:p>
          <a:p>
            <a:pPr marL="342900" indent="-342900" algn="just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latin typeface="Calibri" pitchFamily="34" charset="0"/>
              </a:rPr>
              <a:t>Supone </a:t>
            </a:r>
            <a:r>
              <a:rPr lang="es-ES" altLang="es-ES" sz="2400" dirty="0">
                <a:latin typeface="Calibri" pitchFamily="34" charset="0"/>
              </a:rPr>
              <a:t>una oportunidad 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para</a:t>
            </a:r>
            <a:r>
              <a:rPr lang="es-ES" altLang="es-ES" sz="2400" dirty="0">
                <a:latin typeface="Calibri" pitchFamily="34" charset="0"/>
              </a:rPr>
              <a:t> aumentar el 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tejido TIC</a:t>
            </a:r>
            <a:r>
              <a:rPr lang="es-ES" altLang="es-ES" sz="2400" dirty="0">
                <a:latin typeface="Calibri" pitchFamily="34" charset="0"/>
              </a:rPr>
              <a:t> en España, y crear nuevas </a:t>
            </a:r>
            <a:r>
              <a:rPr lang="es-ES" altLang="es-ES" sz="2400" b="1" dirty="0">
                <a:solidFill>
                  <a:srgbClr val="0033CC"/>
                </a:solidFill>
                <a:latin typeface="Calibri" pitchFamily="34" charset="0"/>
              </a:rPr>
              <a:t>empresas desarrolladoras</a:t>
            </a:r>
            <a:r>
              <a:rPr lang="es-ES" altLang="es-ES" sz="2400" dirty="0" smtClean="0">
                <a:latin typeface="Calibri" pitchFamily="34" charset="0"/>
              </a:rPr>
              <a:t>.</a:t>
            </a:r>
            <a:endParaRPr lang="es-ES" altLang="es-ES" sz="2400" dirty="0">
              <a:latin typeface="Calibri" pitchFamily="34" charset="0"/>
            </a:endParaRPr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>
            <a:off x="685800" y="1006520"/>
            <a:ext cx="7620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533400" y="244520"/>
            <a:ext cx="77724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4400" dirty="0">
                <a:latin typeface="Calibri" pitchFamily="34" charset="0"/>
              </a:rPr>
              <a:t>¿Qué es XB</a:t>
            </a:r>
            <a:r>
              <a:rPr lang="es-ES" altLang="es-ES" sz="4400" b="1" dirty="0">
                <a:solidFill>
                  <a:srgbClr val="0033CC"/>
                </a:solidFill>
                <a:latin typeface="Calibri" pitchFamily="34" charset="0"/>
              </a:rPr>
              <a:t>RL</a:t>
            </a:r>
            <a:r>
              <a:rPr lang="es-ES" altLang="es-ES" sz="44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adow rectangl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83"/>
          <a:stretch>
            <a:fillRect/>
          </a:stretch>
        </p:blipFill>
        <p:spPr bwMode="auto">
          <a:xfrm>
            <a:off x="4179888" y="1939925"/>
            <a:ext cx="1655762" cy="13049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hadow rectangl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83"/>
          <a:stretch>
            <a:fillRect/>
          </a:stretch>
        </p:blipFill>
        <p:spPr bwMode="auto">
          <a:xfrm>
            <a:off x="977900" y="1589088"/>
            <a:ext cx="1714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atabase 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949450"/>
            <a:ext cx="482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blackWhite">
          <a:xfrm>
            <a:off x="1295400" y="3173413"/>
            <a:ext cx="1000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200" b="1">
                <a:solidFill>
                  <a:srgbClr val="920000"/>
                </a:solidFill>
                <a:cs typeface="Arial" charset="0"/>
              </a:rPr>
              <a:t>ENTIDAD EMISORA</a:t>
            </a:r>
          </a:p>
        </p:txBody>
      </p:sp>
      <p:pic>
        <p:nvPicPr>
          <p:cNvPr id="5126" name="Picture 6" descr="homemai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23" r="1823"/>
          <a:stretch>
            <a:fillRect/>
          </a:stretch>
        </p:blipFill>
        <p:spPr bwMode="auto">
          <a:xfrm>
            <a:off x="1787525" y="4948238"/>
            <a:ext cx="917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White">
          <a:xfrm>
            <a:off x="4506913" y="2109788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Server s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876425"/>
            <a:ext cx="8350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blackWhite">
          <a:xfrm>
            <a:off x="4360863" y="3240088"/>
            <a:ext cx="1311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200" b="1">
                <a:solidFill>
                  <a:srgbClr val="920000"/>
                </a:solidFill>
                <a:cs typeface="Arial" charset="0"/>
              </a:rPr>
              <a:t>TAXONOMÍA XBRL</a:t>
            </a:r>
          </a:p>
        </p:txBody>
      </p:sp>
      <p:cxnSp>
        <p:nvCxnSpPr>
          <p:cNvPr id="5130" name="AutoShape 10"/>
          <p:cNvCxnSpPr>
            <a:cxnSpLocks noChangeShapeType="1"/>
          </p:cNvCxnSpPr>
          <p:nvPr/>
        </p:nvCxnSpPr>
        <p:spPr bwMode="auto">
          <a:xfrm rot="16200000" flipH="1">
            <a:off x="1513682" y="4215606"/>
            <a:ext cx="1054100" cy="4111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CC66">
                <a:alpha val="79999"/>
              </a:srgbClr>
            </a:solidFill>
            <a:round/>
            <a:headEnd/>
            <a:tailEnd type="triangle" w="med" len="med"/>
          </a:ln>
          <a:scene3d>
            <a:camera prst="legacyObliqueTopLeft"/>
            <a:lightRig rig="legacyFlat1" dir="t"/>
          </a:scene3d>
          <a:sp3d extrusionH="492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31" name="AutoShape 11"/>
          <p:cNvCxnSpPr>
            <a:cxnSpLocks noChangeShapeType="1"/>
          </p:cNvCxnSpPr>
          <p:nvPr/>
        </p:nvCxnSpPr>
        <p:spPr bwMode="auto">
          <a:xfrm flipV="1">
            <a:off x="2705100" y="2592388"/>
            <a:ext cx="1474788" cy="2817812"/>
          </a:xfrm>
          <a:prstGeom prst="curvedConnector3">
            <a:avLst>
              <a:gd name="adj1" fmla="val 49944"/>
            </a:avLst>
          </a:prstGeom>
          <a:noFill/>
          <a:ln w="19050">
            <a:solidFill>
              <a:srgbClr val="FFCC66">
                <a:alpha val="79999"/>
              </a:srgbClr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32" name="Text Box 12"/>
          <p:cNvSpPr txBox="1">
            <a:spLocks noChangeArrowheads="1"/>
          </p:cNvSpPr>
          <p:nvPr/>
        </p:nvSpPr>
        <p:spPr bwMode="blackWhite">
          <a:xfrm>
            <a:off x="1495425" y="5989638"/>
            <a:ext cx="1311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200" b="1">
                <a:solidFill>
                  <a:srgbClr val="920000"/>
                </a:solidFill>
                <a:cs typeface="Arial" charset="0"/>
              </a:rPr>
              <a:t>INFORME XBRL</a:t>
            </a:r>
          </a:p>
        </p:txBody>
      </p:sp>
      <p:pic>
        <p:nvPicPr>
          <p:cNvPr id="5133" name="Picture 13" descr="shadow rectangl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83"/>
          <a:stretch>
            <a:fillRect/>
          </a:stretch>
        </p:blipFill>
        <p:spPr bwMode="auto">
          <a:xfrm>
            <a:off x="6613525" y="1589088"/>
            <a:ext cx="21415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Database S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093913"/>
            <a:ext cx="603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blackWhite">
          <a:xfrm>
            <a:off x="7073900" y="3676650"/>
            <a:ext cx="1249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200" b="1">
                <a:solidFill>
                  <a:srgbClr val="920000"/>
                </a:solidFill>
                <a:cs typeface="Arial" charset="0"/>
              </a:rPr>
              <a:t>ENTIDAD RECEPTORA</a:t>
            </a:r>
          </a:p>
        </p:txBody>
      </p:sp>
      <p:pic>
        <p:nvPicPr>
          <p:cNvPr id="5136" name="Picture 16" descr="Server s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225" y="2020888"/>
            <a:ext cx="104298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37" name="AutoShape 17"/>
          <p:cNvCxnSpPr>
            <a:cxnSpLocks noChangeShapeType="1"/>
          </p:cNvCxnSpPr>
          <p:nvPr/>
        </p:nvCxnSpPr>
        <p:spPr bwMode="auto">
          <a:xfrm flipV="1">
            <a:off x="2705100" y="5408613"/>
            <a:ext cx="4321175" cy="1587"/>
          </a:xfrm>
          <a:prstGeom prst="straightConnector1">
            <a:avLst/>
          </a:prstGeom>
          <a:noFill/>
          <a:ln w="76200">
            <a:solidFill>
              <a:srgbClr val="FFCC66">
                <a:alpha val="79999"/>
              </a:srgbClr>
            </a:solidFill>
            <a:round/>
            <a:headEnd/>
            <a:tailEnd type="triangle" w="med" len="med"/>
          </a:ln>
          <a:scene3d>
            <a:camera prst="legacyObliqueTopLeft"/>
            <a:lightRig rig="legacyFlat1" dir="t"/>
          </a:scene3d>
          <a:sp3d extrusionH="492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38" name="Picture 18" descr="homemai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23" r="1823"/>
          <a:stretch>
            <a:fillRect/>
          </a:stretch>
        </p:blipFill>
        <p:spPr bwMode="auto">
          <a:xfrm>
            <a:off x="7026275" y="4946650"/>
            <a:ext cx="917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blackWhite">
          <a:xfrm>
            <a:off x="6718300" y="5870575"/>
            <a:ext cx="1311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200" b="1">
                <a:solidFill>
                  <a:srgbClr val="920000"/>
                </a:solidFill>
                <a:cs typeface="Arial" charset="0"/>
              </a:rPr>
              <a:t>INFORME XBRL</a:t>
            </a:r>
          </a:p>
        </p:txBody>
      </p:sp>
      <p:cxnSp>
        <p:nvCxnSpPr>
          <p:cNvPr id="5140" name="AutoShape 20"/>
          <p:cNvCxnSpPr>
            <a:cxnSpLocks noChangeShapeType="1"/>
          </p:cNvCxnSpPr>
          <p:nvPr/>
        </p:nvCxnSpPr>
        <p:spPr bwMode="auto">
          <a:xfrm rot="-5400000">
            <a:off x="7346157" y="4607719"/>
            <a:ext cx="477837" cy="200025"/>
          </a:xfrm>
          <a:prstGeom prst="curvedConnector3">
            <a:avLst>
              <a:gd name="adj1" fmla="val 49833"/>
            </a:avLst>
          </a:prstGeom>
          <a:noFill/>
          <a:ln w="28575">
            <a:solidFill>
              <a:srgbClr val="FFCC66">
                <a:alpha val="79999"/>
              </a:srgbClr>
            </a:solidFill>
            <a:round/>
            <a:headEnd/>
            <a:tailEnd type="triangle" w="med" len="med"/>
          </a:ln>
          <a:scene3d>
            <a:camera prst="legacyObliqueTopLeft"/>
            <a:lightRig rig="legacyFlat1" dir="t"/>
          </a:scene3d>
          <a:sp3d extrusionH="492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1" name="AutoShape 21"/>
          <p:cNvCxnSpPr>
            <a:cxnSpLocks noChangeShapeType="1"/>
          </p:cNvCxnSpPr>
          <p:nvPr/>
        </p:nvCxnSpPr>
        <p:spPr bwMode="auto">
          <a:xfrm rot="10800000">
            <a:off x="5835650" y="2592388"/>
            <a:ext cx="1190625" cy="281622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CC66">
                <a:alpha val="79999"/>
              </a:srgbClr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42" name="Text Box 22"/>
          <p:cNvSpPr txBox="1">
            <a:spLocks noChangeArrowheads="1"/>
          </p:cNvSpPr>
          <p:nvPr/>
        </p:nvSpPr>
        <p:spPr bwMode="blackWhite">
          <a:xfrm>
            <a:off x="2547938" y="4143375"/>
            <a:ext cx="1311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000">
                <a:solidFill>
                  <a:srgbClr val="920000"/>
                </a:solidFill>
                <a:cs typeface="Arial" charset="0"/>
              </a:rPr>
              <a:t>valida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blackWhite">
          <a:xfrm>
            <a:off x="5572125" y="4468813"/>
            <a:ext cx="1311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000">
                <a:solidFill>
                  <a:srgbClr val="920000"/>
                </a:solidFill>
                <a:cs typeface="Arial" charset="0"/>
              </a:rPr>
              <a:t>valida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blackWhite">
          <a:xfrm>
            <a:off x="4059238" y="5621338"/>
            <a:ext cx="1311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200">
                <a:solidFill>
                  <a:srgbClr val="920000"/>
                </a:solidFill>
                <a:cs typeface="Arial" charset="0"/>
              </a:rPr>
              <a:t>SMTP, HTTP, WEB SERVICE,…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blackWhite">
          <a:xfrm>
            <a:off x="762000" y="4252913"/>
            <a:ext cx="1311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000">
                <a:solidFill>
                  <a:srgbClr val="920000"/>
                </a:solidFill>
                <a:cs typeface="Arial" charset="0"/>
              </a:rPr>
              <a:t>genera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blackWhite">
          <a:xfrm>
            <a:off x="7459663" y="4684713"/>
            <a:ext cx="1311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000">
                <a:solidFill>
                  <a:srgbClr val="920000"/>
                </a:solidFill>
                <a:cs typeface="Arial" charset="0"/>
              </a:rPr>
              <a:t>recibe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blackWhite">
          <a:xfrm>
            <a:off x="4002088" y="5045075"/>
            <a:ext cx="1311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90000"/>
            </a:pPr>
            <a:r>
              <a:rPr lang="es-ES" altLang="es-ES" sz="1000">
                <a:solidFill>
                  <a:srgbClr val="920000"/>
                </a:solidFill>
                <a:cs typeface="Arial" charset="0"/>
              </a:rPr>
              <a:t>envía</a:t>
            </a:r>
          </a:p>
        </p:txBody>
      </p:sp>
      <p:pic>
        <p:nvPicPr>
          <p:cNvPr id="514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85800" y="1006520"/>
            <a:ext cx="7620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50" name="Rectangle 31"/>
          <p:cNvSpPr>
            <a:spLocks noChangeArrowheads="1"/>
          </p:cNvSpPr>
          <p:nvPr/>
        </p:nvSpPr>
        <p:spPr bwMode="auto">
          <a:xfrm>
            <a:off x="533400" y="244520"/>
            <a:ext cx="77724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4400" dirty="0">
                <a:latin typeface="Calibri" pitchFamily="34" charset="0"/>
              </a:rPr>
              <a:t>¿Qué es XB</a:t>
            </a:r>
            <a:r>
              <a:rPr lang="es-ES" altLang="es-ES" sz="4400" b="1" dirty="0">
                <a:solidFill>
                  <a:srgbClr val="0033CC"/>
                </a:solidFill>
                <a:latin typeface="Calibri" pitchFamily="34" charset="0"/>
              </a:rPr>
              <a:t>RL</a:t>
            </a:r>
            <a:r>
              <a:rPr lang="es-ES" altLang="es-ES" sz="44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9" descr="C:\Users\PMoyer\AppData\Local\Microsoft\Windows\Temporary Internet Files\Content.IE5\8NS55PXU\MPj0410081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71775" y="3459163"/>
            <a:ext cx="3662363" cy="1403350"/>
            <a:chOff x="1616" y="1911"/>
            <a:chExt cx="2307" cy="884"/>
          </a:xfrm>
        </p:grpSpPr>
        <p:pic>
          <p:nvPicPr>
            <p:cNvPr id="7191" name="TextBox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" y="1911"/>
              <a:ext cx="2307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Text Box 5"/>
            <p:cNvSpPr txBox="1">
              <a:spLocks noChangeArrowheads="1"/>
            </p:cNvSpPr>
            <p:nvPr/>
          </p:nvSpPr>
          <p:spPr bwMode="auto">
            <a:xfrm>
              <a:off x="1655" y="1933"/>
              <a:ext cx="2223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altLang="es-ES" sz="1000" u="sng" dirty="0">
                  <a:solidFill>
                    <a:schemeClr val="bg1"/>
                  </a:solidFill>
                  <a:cs typeface="Arial" charset="0"/>
                </a:rPr>
                <a:t>ASIA / PACÍFICO</a:t>
              </a:r>
            </a:p>
            <a:p>
              <a:pPr eaLnBrk="1" hangingPunct="1"/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Australia     Declaraciones  Integradas SBR</a:t>
              </a:r>
            </a:p>
            <a:p>
              <a:pPr eaLnBrk="1" hangingPunct="1"/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China          Bolsa de </a:t>
              </a:r>
              <a:r>
                <a:rPr lang="es-ES_tradnl" altLang="es-ES" sz="1000" dirty="0" err="1">
                  <a:solidFill>
                    <a:schemeClr val="bg1"/>
                  </a:solidFill>
                  <a:cs typeface="Arial" charset="0"/>
                </a:rPr>
                <a:t>Shanghai</a:t>
              </a:r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 y </a:t>
              </a:r>
              <a:r>
                <a:rPr lang="es-ES_tradnl" altLang="es-ES" sz="1000" dirty="0" err="1">
                  <a:solidFill>
                    <a:schemeClr val="bg1"/>
                  </a:solidFill>
                  <a:cs typeface="Arial" charset="0"/>
                </a:rPr>
                <a:t>Shenzhen</a:t>
              </a:r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, CSRC, SFC</a:t>
              </a:r>
            </a:p>
            <a:p>
              <a:pPr eaLnBrk="1" hangingPunct="1"/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India            Bolsa de Bombay e India, Banco de la India</a:t>
              </a:r>
            </a:p>
            <a:p>
              <a:pPr eaLnBrk="1" hangingPunct="1"/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Japón          Bolsa de </a:t>
              </a:r>
              <a:r>
                <a:rPr lang="es-ES_tradnl" altLang="es-ES" sz="1000" dirty="0" err="1">
                  <a:solidFill>
                    <a:schemeClr val="bg1"/>
                  </a:solidFill>
                  <a:cs typeface="Arial" charset="0"/>
                </a:rPr>
                <a:t>Tokyo</a:t>
              </a:r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 Exchange, Banco de Japón</a:t>
              </a:r>
            </a:p>
            <a:p>
              <a:pPr eaLnBrk="1" hangingPunct="1"/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Corea          Bolsa KOSDAQ</a:t>
              </a:r>
            </a:p>
            <a:p>
              <a:pPr eaLnBrk="1" hangingPunct="1"/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Singapur     Bolsa ACRA</a:t>
              </a:r>
            </a:p>
            <a:p>
              <a:pPr eaLnBrk="1" hangingPunct="1"/>
              <a:r>
                <a:rPr lang="es-ES_tradnl" altLang="es-ES" sz="1000" dirty="0">
                  <a:solidFill>
                    <a:schemeClr val="bg1"/>
                  </a:solidFill>
                  <a:cs typeface="Arial" charset="0"/>
                </a:rPr>
                <a:t>Tailandia    Bolsa de valores</a:t>
              </a:r>
            </a:p>
          </p:txBody>
        </p:sp>
      </p:grpSp>
      <p:pic>
        <p:nvPicPr>
          <p:cNvPr id="352262" name="TextBox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99025"/>
            <a:ext cx="28082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6084888" y="4970463"/>
            <a:ext cx="27368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1000" u="sng">
                <a:solidFill>
                  <a:schemeClr val="bg1"/>
                </a:solidFill>
                <a:cs typeface="Arial" charset="0"/>
              </a:rPr>
              <a:t>LATINOAMÉRICA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Panamá     Banco Central	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Chile          Supervisión Valores y Seguros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México       Bolsa Mexicana de Valores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Perú           Supervisión  Mercado Valores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6965" y="2484746"/>
            <a:ext cx="3086609" cy="861774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000" u="sng" dirty="0">
                <a:solidFill>
                  <a:schemeClr val="bg1"/>
                </a:solidFill>
                <a:cs typeface="Arial" charset="0"/>
              </a:rPr>
              <a:t>NORTE AMÉRICA</a:t>
            </a:r>
          </a:p>
          <a:p>
            <a:pPr>
              <a:defRPr/>
            </a:pPr>
            <a:r>
              <a:rPr lang="es-ES_tradnl" sz="1000" dirty="0">
                <a:solidFill>
                  <a:schemeClr val="bg1"/>
                </a:solidFill>
                <a:cs typeface="Arial" charset="0"/>
              </a:rPr>
              <a:t>Canadá                CSA, Bolsa de Toronto</a:t>
            </a:r>
          </a:p>
          <a:p>
            <a:pPr>
              <a:defRPr/>
            </a:pPr>
            <a:r>
              <a:rPr lang="es-ES_tradnl" sz="1000" dirty="0">
                <a:solidFill>
                  <a:schemeClr val="bg1"/>
                </a:solidFill>
                <a:cs typeface="Arial" charset="0"/>
              </a:rPr>
              <a:t>Paraísos F.          Bermuda, Islas Caimán</a:t>
            </a:r>
          </a:p>
          <a:p>
            <a:pPr>
              <a:defRPr/>
            </a:pPr>
            <a:r>
              <a:rPr lang="es-ES_tradnl" sz="1000" dirty="0">
                <a:solidFill>
                  <a:schemeClr val="bg1"/>
                </a:solidFill>
                <a:cs typeface="Arial" charset="0"/>
              </a:rPr>
              <a:t>Estados Unidos   FDIC, SEC, IRS</a:t>
            </a:r>
          </a:p>
          <a:p>
            <a:pPr>
              <a:defRPr/>
            </a:pPr>
            <a:r>
              <a:rPr lang="es-ES_tradnl" sz="1000" dirty="0">
                <a:solidFill>
                  <a:schemeClr val="bg1"/>
                </a:solidFill>
                <a:cs typeface="Arial" charset="0"/>
              </a:rPr>
              <a:t>Fundación MIX    Microcréditos</a:t>
            </a:r>
          </a:p>
        </p:txBody>
      </p:sp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268" name="TextBox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68450"/>
            <a:ext cx="3173412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152400" y="1576388"/>
            <a:ext cx="30972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1000" u="sng">
                <a:solidFill>
                  <a:schemeClr val="bg1"/>
                </a:solidFill>
                <a:cs typeface="Arial" charset="0"/>
              </a:rPr>
              <a:t>EUROPA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Alemania       Mercado de valores, Bancos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Bélgica          Central de Balances , Bancos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Francia          Banco de Francia, Remuneraciones 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</a:rPr>
              <a:t>Reino Unido  Registro Mercantil, Impuestos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</a:rPr>
              <a:t>Irlanda           Registro Mercantil, Bancos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Holanda         Declaraciones  Integradas SBR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España          Bancos, CNMV, Mercantil, E. Locales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Suecia           Registro Mercantil</a:t>
            </a: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  <a:cs typeface="Arial" charset="0"/>
              </a:rPr>
              <a:t>EU                 Bancaria: COREP/FINREP</a:t>
            </a:r>
            <a:endParaRPr lang="es-ES_tradnl" altLang="es-ES" sz="1000">
              <a:solidFill>
                <a:schemeClr val="bg1"/>
              </a:solidFill>
            </a:endParaRPr>
          </a:p>
          <a:p>
            <a:pPr eaLnBrk="1" hangingPunct="1"/>
            <a:r>
              <a:rPr lang="es-ES_tradnl" altLang="es-ES" sz="1000">
                <a:solidFill>
                  <a:schemeClr val="bg1"/>
                </a:solidFill>
              </a:rPr>
              <a:t>EU                 Seguros: Solvencia II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155" y="3924609"/>
            <a:ext cx="2367575" cy="707886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000" u="sng">
                <a:solidFill>
                  <a:schemeClr val="bg1"/>
                </a:solidFill>
                <a:cs typeface="Arial" charset="0"/>
              </a:rPr>
              <a:t>ORIENTE MEDIO / ÁFRICA</a:t>
            </a:r>
          </a:p>
          <a:p>
            <a:pPr>
              <a:defRPr/>
            </a:pPr>
            <a:r>
              <a:rPr lang="es-ES_tradnl" sz="1000">
                <a:solidFill>
                  <a:schemeClr val="bg1"/>
                </a:solidFill>
                <a:cs typeface="Arial" charset="0"/>
              </a:rPr>
              <a:t>Abu Dhabi  Bolsa de valores</a:t>
            </a:r>
          </a:p>
          <a:p>
            <a:pPr>
              <a:defRPr/>
            </a:pPr>
            <a:r>
              <a:rPr lang="es-ES_tradnl" sz="1000">
                <a:solidFill>
                  <a:schemeClr val="bg1"/>
                </a:solidFill>
                <a:cs typeface="Arial" charset="0"/>
              </a:rPr>
              <a:t>Israel          Regulación de Seguridad</a:t>
            </a:r>
          </a:p>
          <a:p>
            <a:pPr>
              <a:defRPr/>
            </a:pPr>
            <a:r>
              <a:rPr lang="es-ES_tradnl" sz="1000">
                <a:solidFill>
                  <a:schemeClr val="bg1"/>
                </a:solidFill>
                <a:cs typeface="Arial" charset="0"/>
              </a:rPr>
              <a:t>Sudafrica   Bolsa de valores</a:t>
            </a:r>
          </a:p>
        </p:txBody>
      </p:sp>
      <p:pic>
        <p:nvPicPr>
          <p:cNvPr id="7185" name="Picture 23" descr="S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32" descr="eba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1546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4" descr="Shanghai-Stock-Exchan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6" descr="Bank-of-Japan-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600"/>
            <a:ext cx="7175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Reserve-Bank-of-India-RB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8064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7" descr="http://www.risk.net/IMG/823/228823/eiopa-logo-170x105.jpg?134322548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157413"/>
            <a:ext cx="15652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685800" y="1006520"/>
            <a:ext cx="7620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533400" y="244520"/>
            <a:ext cx="77724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4400" dirty="0" smtClean="0">
                <a:latin typeface="Calibri" pitchFamily="34" charset="0"/>
              </a:rPr>
              <a:t>Proyectos XB</a:t>
            </a:r>
            <a:r>
              <a:rPr lang="es-ES" altLang="es-ES" sz="4400" b="1" dirty="0" smtClean="0">
                <a:solidFill>
                  <a:srgbClr val="0033CC"/>
                </a:solidFill>
                <a:latin typeface="Calibri" pitchFamily="34" charset="0"/>
              </a:rPr>
              <a:t>RL </a:t>
            </a:r>
            <a:r>
              <a:rPr lang="es-ES" altLang="es-ES" sz="4400" dirty="0" smtClean="0">
                <a:latin typeface="Calibri" pitchFamily="34" charset="0"/>
              </a:rPr>
              <a:t>internacionales</a:t>
            </a:r>
            <a:endParaRPr lang="es-ES" altLang="es-ES" sz="44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3" grpId="0" autoUpdateAnimBg="0"/>
      <p:bldP spid="35226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logobde_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081" y="1046208"/>
            <a:ext cx="2778919" cy="6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47700" y="1694012"/>
            <a:ext cx="8382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b="1" dirty="0"/>
              <a:t>Entidades de crédito</a:t>
            </a:r>
          </a:p>
          <a:p>
            <a:pPr eaLnBrk="1" hangingPunct="1"/>
            <a:r>
              <a:rPr lang="es-ES" altLang="es-ES" sz="1600" dirty="0" smtClean="0"/>
              <a:t>2011 - Estado IAC.01 (</a:t>
            </a:r>
            <a:r>
              <a:rPr lang="es-ES" altLang="es-ES" sz="1600" b="1" dirty="0">
                <a:solidFill>
                  <a:srgbClr val="0033CC"/>
                </a:solidFill>
              </a:rPr>
              <a:t>es-be-pac-2011</a:t>
            </a:r>
            <a:r>
              <a:rPr lang="es-ES" altLang="es-ES" sz="1600" dirty="0" smtClean="0"/>
              <a:t>)</a:t>
            </a:r>
          </a:p>
          <a:p>
            <a:pPr eaLnBrk="1" hangingPunct="1"/>
            <a:r>
              <a:rPr lang="es-ES" altLang="es-ES" sz="1600" dirty="0" smtClean="0"/>
              <a:t>2011 - Estados </a:t>
            </a:r>
            <a:r>
              <a:rPr lang="es-ES" altLang="es-ES" sz="1600" dirty="0"/>
              <a:t>relativos a los requerimientos estadísticos de la </a:t>
            </a:r>
            <a:r>
              <a:rPr lang="es-ES" altLang="es-ES" sz="1600" dirty="0" smtClean="0"/>
              <a:t>UE </a:t>
            </a:r>
            <a:r>
              <a:rPr lang="es-ES" altLang="es-ES" sz="1600" dirty="0"/>
              <a:t>(</a:t>
            </a:r>
            <a:r>
              <a:rPr lang="es-ES" altLang="es-ES" sz="1600" b="1" dirty="0">
                <a:solidFill>
                  <a:srgbClr val="0033CC"/>
                </a:solidFill>
              </a:rPr>
              <a:t>es-be-bsi-2011</a:t>
            </a:r>
            <a:r>
              <a:rPr lang="es-ES" altLang="es-ES" sz="1600" dirty="0"/>
              <a:t>) </a:t>
            </a:r>
            <a:br>
              <a:rPr lang="es-ES" altLang="es-ES" sz="1600" dirty="0"/>
            </a:br>
            <a:r>
              <a:rPr lang="es-ES" altLang="es-ES" sz="1600" dirty="0" smtClean="0"/>
              <a:t>2010 - Estados </a:t>
            </a:r>
            <a:r>
              <a:rPr lang="es-ES" altLang="es-ES" sz="1600" dirty="0"/>
              <a:t>de solvencia </a:t>
            </a:r>
            <a:r>
              <a:rPr lang="es-ES" altLang="es-ES" sz="1600" dirty="0" smtClean="0"/>
              <a:t>(</a:t>
            </a:r>
            <a:r>
              <a:rPr lang="es-ES" altLang="es-ES" sz="1600" b="1" dirty="0">
                <a:solidFill>
                  <a:srgbClr val="0033CC"/>
                </a:solidFill>
              </a:rPr>
              <a:t>es-be-corep-2010</a:t>
            </a:r>
            <a:r>
              <a:rPr lang="es-ES" altLang="es-ES" sz="1600" dirty="0"/>
              <a:t>) </a:t>
            </a:r>
            <a:br>
              <a:rPr lang="es-ES" altLang="es-ES" sz="1600" dirty="0"/>
            </a:br>
            <a:r>
              <a:rPr lang="es-ES" altLang="es-ES" sz="1600" dirty="0" smtClean="0"/>
              <a:t>2010 - Información </a:t>
            </a:r>
            <a:r>
              <a:rPr lang="es-ES" altLang="es-ES" sz="1600" dirty="0"/>
              <a:t>sobre tipos de </a:t>
            </a:r>
            <a:r>
              <a:rPr lang="es-ES" altLang="es-ES" sz="1600" dirty="0" smtClean="0"/>
              <a:t>interés (</a:t>
            </a:r>
            <a:r>
              <a:rPr lang="es-ES" altLang="es-ES" sz="1600" b="1" dirty="0" smtClean="0">
                <a:solidFill>
                  <a:srgbClr val="0033CC"/>
                </a:solidFill>
              </a:rPr>
              <a:t>es-be-</a:t>
            </a:r>
            <a:r>
              <a:rPr lang="es-ES" altLang="es-ES" sz="1600" b="1" dirty="0" err="1" smtClean="0">
                <a:solidFill>
                  <a:srgbClr val="0033CC"/>
                </a:solidFill>
              </a:rPr>
              <a:t>mir</a:t>
            </a:r>
            <a:r>
              <a:rPr lang="es-ES" altLang="es-ES" sz="1600" dirty="0"/>
              <a:t>) </a:t>
            </a:r>
            <a:endParaRPr lang="es-ES" altLang="es-ES" sz="1600" dirty="0" smtClean="0"/>
          </a:p>
          <a:p>
            <a:pPr eaLnBrk="1" hangingPunct="1"/>
            <a:r>
              <a:rPr lang="es-ES" altLang="es-ES" sz="1600" dirty="0" smtClean="0"/>
              <a:t>2008 - </a:t>
            </a:r>
            <a:r>
              <a:rPr lang="es-ES" altLang="es-ES" sz="1600" dirty="0"/>
              <a:t>Información financiera </a:t>
            </a:r>
            <a:r>
              <a:rPr lang="es-ES" altLang="es-ES" sz="1600" dirty="0" smtClean="0"/>
              <a:t>(</a:t>
            </a:r>
            <a:r>
              <a:rPr lang="es-ES" altLang="es-ES" sz="1600" b="1" dirty="0">
                <a:solidFill>
                  <a:srgbClr val="0033CC"/>
                </a:solidFill>
              </a:rPr>
              <a:t>es-be-</a:t>
            </a:r>
            <a:r>
              <a:rPr lang="es-ES" altLang="es-ES" sz="1600" b="1" dirty="0" err="1">
                <a:solidFill>
                  <a:srgbClr val="0033CC"/>
                </a:solidFill>
              </a:rPr>
              <a:t>finrep</a:t>
            </a:r>
            <a:r>
              <a:rPr lang="es-ES" altLang="es-ES" sz="1600" dirty="0"/>
              <a:t>) </a:t>
            </a:r>
            <a:endParaRPr lang="es-ES" altLang="es-ES" sz="1600" dirty="0" smtClean="0"/>
          </a:p>
          <a:p>
            <a:pPr eaLnBrk="1" hangingPunct="1"/>
            <a:endParaRPr lang="es-ES" altLang="es-ES" sz="1600" b="1" dirty="0"/>
          </a:p>
          <a:p>
            <a:pPr eaLnBrk="1" hangingPunct="1"/>
            <a:r>
              <a:rPr lang="es-ES" altLang="es-ES" sz="1600" b="1" dirty="0" smtClean="0"/>
              <a:t>Establecimientos </a:t>
            </a:r>
            <a:r>
              <a:rPr lang="es-ES" altLang="es-ES" sz="1600" b="1" dirty="0"/>
              <a:t>de cambio de </a:t>
            </a:r>
            <a:r>
              <a:rPr lang="es-ES" altLang="es-ES" sz="1600" b="1" dirty="0" smtClean="0"/>
              <a:t>moneda</a:t>
            </a:r>
          </a:p>
          <a:p>
            <a:pPr eaLnBrk="1" hangingPunct="1"/>
            <a:r>
              <a:rPr lang="es-ES" altLang="es-ES" sz="1600" dirty="0" smtClean="0"/>
              <a:t>2009 - </a:t>
            </a:r>
            <a:r>
              <a:rPr lang="es-ES" altLang="es-ES" sz="1600" dirty="0"/>
              <a:t>Información financiera </a:t>
            </a:r>
            <a:r>
              <a:rPr lang="es-ES" altLang="es-ES" sz="1600" dirty="0" smtClean="0"/>
              <a:t>(</a:t>
            </a:r>
            <a:r>
              <a:rPr lang="es-ES" altLang="es-ES" sz="1600" b="1" dirty="0" smtClean="0">
                <a:solidFill>
                  <a:srgbClr val="0033CC"/>
                </a:solidFill>
              </a:rPr>
              <a:t>es-be-</a:t>
            </a:r>
            <a:r>
              <a:rPr lang="es-ES" altLang="es-ES" sz="1600" b="1" dirty="0" err="1" smtClean="0">
                <a:solidFill>
                  <a:srgbClr val="0033CC"/>
                </a:solidFill>
              </a:rPr>
              <a:t>ecm</a:t>
            </a:r>
            <a:r>
              <a:rPr lang="es-ES" altLang="es-ES" sz="1600" dirty="0" smtClean="0"/>
              <a:t>)</a:t>
            </a:r>
          </a:p>
          <a:p>
            <a:pPr eaLnBrk="1" hangingPunct="1"/>
            <a:endParaRPr lang="es-ES" altLang="es-ES" sz="1600" b="1" dirty="0"/>
          </a:p>
          <a:p>
            <a:pPr eaLnBrk="1" hangingPunct="1"/>
            <a:r>
              <a:rPr lang="es-ES" altLang="es-ES" sz="1600" b="1" dirty="0" smtClean="0"/>
              <a:t>Sociedades </a:t>
            </a:r>
            <a:r>
              <a:rPr lang="es-ES" altLang="es-ES" sz="1600" b="1" dirty="0"/>
              <a:t>de garantía </a:t>
            </a:r>
            <a:r>
              <a:rPr lang="es-ES" altLang="es-ES" sz="1600" b="1" dirty="0" smtClean="0"/>
              <a:t>recíproca</a:t>
            </a:r>
          </a:p>
          <a:p>
            <a:pPr eaLnBrk="1" hangingPunct="1"/>
            <a:r>
              <a:rPr lang="es-ES" altLang="es-ES" sz="1600" dirty="0" smtClean="0"/>
              <a:t>2010 - Información </a:t>
            </a:r>
            <a:r>
              <a:rPr lang="es-ES" altLang="es-ES" sz="1600" dirty="0"/>
              <a:t>financiera </a:t>
            </a:r>
            <a:r>
              <a:rPr lang="es-ES" altLang="es-ES" sz="1600" dirty="0" smtClean="0"/>
              <a:t>(</a:t>
            </a:r>
            <a:r>
              <a:rPr lang="es-ES" altLang="es-ES" sz="1600" b="1" dirty="0" smtClean="0">
                <a:solidFill>
                  <a:srgbClr val="0033CC"/>
                </a:solidFill>
              </a:rPr>
              <a:t>es-be-sgr-2010</a:t>
            </a:r>
            <a:r>
              <a:rPr lang="es-ES" altLang="es-ES" sz="1600" dirty="0" smtClean="0"/>
              <a:t>)</a:t>
            </a:r>
          </a:p>
          <a:p>
            <a:pPr eaLnBrk="1" hangingPunct="1"/>
            <a:r>
              <a:rPr lang="es-ES" altLang="es-ES" sz="1600" dirty="0" smtClean="0"/>
              <a:t>2009 - Información </a:t>
            </a:r>
            <a:r>
              <a:rPr lang="es-ES" altLang="es-ES" sz="1600" dirty="0"/>
              <a:t>de solvencia </a:t>
            </a:r>
            <a:r>
              <a:rPr lang="es-ES" altLang="es-ES" sz="1600" dirty="0" smtClean="0"/>
              <a:t>(</a:t>
            </a:r>
            <a:r>
              <a:rPr lang="es-ES" altLang="es-ES" sz="1600" b="1" dirty="0" smtClean="0">
                <a:solidFill>
                  <a:srgbClr val="0033CC"/>
                </a:solidFill>
              </a:rPr>
              <a:t>es-be-</a:t>
            </a:r>
            <a:r>
              <a:rPr lang="es-ES" altLang="es-ES" sz="1600" b="1" dirty="0" err="1" smtClean="0">
                <a:solidFill>
                  <a:srgbClr val="0033CC"/>
                </a:solidFill>
              </a:rPr>
              <a:t>rpsgr</a:t>
            </a:r>
            <a:r>
              <a:rPr lang="es-ES" altLang="es-ES" sz="1600" dirty="0" smtClean="0"/>
              <a:t>)</a:t>
            </a:r>
          </a:p>
          <a:p>
            <a:pPr eaLnBrk="1" hangingPunct="1"/>
            <a:endParaRPr lang="es-ES" altLang="es-ES" sz="1600" b="1" dirty="0" smtClean="0"/>
          </a:p>
          <a:p>
            <a:pPr eaLnBrk="1" hangingPunct="1"/>
            <a:r>
              <a:rPr lang="es-ES" altLang="es-ES" sz="1600" b="1" dirty="0" smtClean="0"/>
              <a:t>Sociedades </a:t>
            </a:r>
            <a:r>
              <a:rPr lang="es-ES" altLang="es-ES" sz="1600" b="1" dirty="0"/>
              <a:t>de </a:t>
            </a:r>
            <a:r>
              <a:rPr lang="es-ES" altLang="es-ES" sz="1600" b="1" dirty="0" smtClean="0"/>
              <a:t>tasación</a:t>
            </a:r>
          </a:p>
          <a:p>
            <a:pPr eaLnBrk="1" hangingPunct="1"/>
            <a:r>
              <a:rPr lang="es-ES" altLang="es-ES" sz="1600" dirty="0" smtClean="0"/>
              <a:t>2009 - Información </a:t>
            </a:r>
            <a:r>
              <a:rPr lang="es-ES" altLang="es-ES" sz="1600" dirty="0"/>
              <a:t>financiera de las sociedades de tasación (</a:t>
            </a:r>
            <a:r>
              <a:rPr lang="es-ES" altLang="es-ES" sz="1600" b="1" dirty="0">
                <a:solidFill>
                  <a:srgbClr val="0033CC"/>
                </a:solidFill>
              </a:rPr>
              <a:t>es-be-tas</a:t>
            </a:r>
            <a:r>
              <a:rPr lang="es-ES" altLang="es-ES" sz="1600" dirty="0" smtClean="0"/>
              <a:t>)</a:t>
            </a:r>
          </a:p>
          <a:p>
            <a:pPr eaLnBrk="1" hangingPunct="1"/>
            <a:endParaRPr lang="es-ES" altLang="es-ES" sz="1600" b="1" dirty="0" smtClean="0"/>
          </a:p>
          <a:p>
            <a:pPr eaLnBrk="1" hangingPunct="1"/>
            <a:r>
              <a:rPr lang="es-ES" altLang="es-ES" sz="1600" b="1" dirty="0" smtClean="0"/>
              <a:t>Central </a:t>
            </a:r>
            <a:r>
              <a:rPr lang="es-ES" altLang="es-ES" sz="1600" b="1" dirty="0"/>
              <a:t>de Balances </a:t>
            </a:r>
          </a:p>
          <a:p>
            <a:pPr eaLnBrk="1" hangingPunct="1"/>
            <a:r>
              <a:rPr lang="es-ES" altLang="es-ES" sz="1600" dirty="0" smtClean="0"/>
              <a:t>2010 - Información </a:t>
            </a:r>
            <a:r>
              <a:rPr lang="es-ES" altLang="es-ES" sz="1600" dirty="0"/>
              <a:t>económico-financiera de la empresas no financieras (</a:t>
            </a:r>
            <a:r>
              <a:rPr lang="es-ES" altLang="es-ES" sz="1600" b="1" dirty="0">
                <a:solidFill>
                  <a:srgbClr val="0033CC"/>
                </a:solidFill>
              </a:rPr>
              <a:t>es-be-</a:t>
            </a:r>
            <a:r>
              <a:rPr lang="es-ES" altLang="es-ES" sz="1600" b="1" dirty="0" err="1">
                <a:solidFill>
                  <a:srgbClr val="0033CC"/>
                </a:solidFill>
              </a:rPr>
              <a:t>cb</a:t>
            </a:r>
            <a:r>
              <a:rPr lang="es-ES" altLang="es-ES" sz="1600" dirty="0" smtClean="0"/>
              <a:t>)</a:t>
            </a:r>
          </a:p>
          <a:p>
            <a:pPr algn="ctr" eaLnBrk="1" hangingPunct="1"/>
            <a:r>
              <a:rPr lang="en-GB" altLang="es-ES" sz="1600" dirty="0" smtClean="0">
                <a:hlinkClick r:id="rId5"/>
              </a:rPr>
              <a:t>www.bde.es/webbde/es/cenbal/taxonomia/taxonomia.html</a:t>
            </a:r>
            <a:endParaRPr lang="es-ES" altLang="es-ES" sz="1600" dirty="0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>
            <a:off x="685800" y="1006520"/>
            <a:ext cx="7620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533400" y="244520"/>
            <a:ext cx="77724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4400" dirty="0" smtClean="0">
                <a:latin typeface="Calibri" pitchFamily="34" charset="0"/>
              </a:rPr>
              <a:t>Proyectos XB</a:t>
            </a:r>
            <a:r>
              <a:rPr lang="es-ES" altLang="es-ES" sz="4400" b="1" dirty="0" smtClean="0">
                <a:solidFill>
                  <a:srgbClr val="0033CC"/>
                </a:solidFill>
                <a:latin typeface="Calibri" pitchFamily="34" charset="0"/>
              </a:rPr>
              <a:t>RL </a:t>
            </a:r>
            <a:r>
              <a:rPr lang="es-ES" altLang="es-ES" sz="4400" dirty="0" smtClean="0">
                <a:latin typeface="Calibri" pitchFamily="34" charset="0"/>
              </a:rPr>
              <a:t>en España</a:t>
            </a:r>
            <a:endParaRPr lang="es-ES" altLang="es-ES" sz="4400" dirty="0">
              <a:latin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24474" y="3624679"/>
            <a:ext cx="3533775" cy="33855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s-ES" sz="1600" dirty="0">
                <a:hlinkClick r:id="rId6"/>
              </a:rPr>
              <a:t>www.bde.es/es/fr/documentacion/es/</a:t>
            </a:r>
            <a:r>
              <a:rPr lang="en-GB" altLang="es-ES" sz="16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nm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301841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57250" y="2786628"/>
            <a:ext cx="7429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b="1" dirty="0"/>
              <a:t>Información Pública Periódica</a:t>
            </a:r>
          </a:p>
          <a:p>
            <a:pPr algn="just" eaLnBrk="1" hangingPunct="1"/>
            <a:r>
              <a:rPr lang="es-ES" altLang="es-ES" dirty="0"/>
              <a:t>Taxonomía </a:t>
            </a:r>
            <a:r>
              <a:rPr lang="es-ES" altLang="es-ES" b="1" dirty="0"/>
              <a:t>IPP</a:t>
            </a:r>
            <a:r>
              <a:rPr lang="es-ES" altLang="es-ES" dirty="0"/>
              <a:t>, Circular 1/2008 de 30 de Enero de 2008 </a:t>
            </a:r>
          </a:p>
          <a:p>
            <a:pPr algn="just" eaLnBrk="1" hangingPunct="1"/>
            <a:endParaRPr lang="es-ES" altLang="es-ES" dirty="0"/>
          </a:p>
          <a:p>
            <a:pPr algn="just" eaLnBrk="1" hangingPunct="1"/>
            <a:r>
              <a:rPr lang="es-ES" altLang="es-ES" b="1" dirty="0"/>
              <a:t>Instituciones de Inversión Colectiva</a:t>
            </a:r>
          </a:p>
          <a:p>
            <a:pPr algn="just" eaLnBrk="1" hangingPunct="1"/>
            <a:r>
              <a:rPr lang="es-ES" altLang="es-ES" dirty="0"/>
              <a:t>Taxonomía </a:t>
            </a:r>
            <a:r>
              <a:rPr lang="es-ES" altLang="es-ES" b="1" dirty="0"/>
              <a:t>IIC</a:t>
            </a:r>
            <a:r>
              <a:rPr lang="es-ES" altLang="es-ES" dirty="0"/>
              <a:t>, Circular 4/2008 de 11 de Septiembre de 2008</a:t>
            </a:r>
          </a:p>
          <a:p>
            <a:pPr algn="just" eaLnBrk="1" hangingPunct="1"/>
            <a:endParaRPr lang="es-ES" altLang="es-ES" dirty="0"/>
          </a:p>
          <a:p>
            <a:pPr algn="just" eaLnBrk="1" hangingPunct="1"/>
            <a:r>
              <a:rPr lang="es-ES" altLang="es-ES" b="1" dirty="0"/>
              <a:t>Fondos de </a:t>
            </a:r>
            <a:r>
              <a:rPr lang="es-ES" altLang="es-ES" b="1" dirty="0" err="1" smtClean="0"/>
              <a:t>Titulización</a:t>
            </a:r>
            <a:r>
              <a:rPr lang="es-ES" altLang="es-ES" b="1" dirty="0" smtClean="0"/>
              <a:t> </a:t>
            </a:r>
            <a:r>
              <a:rPr lang="es-ES" altLang="es-ES" b="1" dirty="0"/>
              <a:t>de Activos</a:t>
            </a:r>
          </a:p>
          <a:p>
            <a:pPr algn="just" eaLnBrk="1" hangingPunct="1"/>
            <a:r>
              <a:rPr lang="es-ES" altLang="es-ES" dirty="0"/>
              <a:t>Taxonomía </a:t>
            </a:r>
            <a:r>
              <a:rPr lang="es-ES" altLang="es-ES" b="1" dirty="0"/>
              <a:t>FTA</a:t>
            </a:r>
            <a:r>
              <a:rPr lang="es-ES" altLang="es-ES" dirty="0"/>
              <a:t>, Circulares 2/2009 de 25 de Marzo de 2009 y 4/2010 de 14 de Octubre de 2010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19200" y="5954713"/>
            <a:ext cx="6858000" cy="33855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spcBef>
                <a:spcPct val="50000"/>
              </a:spcBef>
              <a:defRPr sz="16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altLang="es-ES">
                <a:hlinkClick r:id="rId5"/>
              </a:rPr>
              <a:t>www.cnmv.es/Portal/xbrl/xbrl.aspx?lang=es</a:t>
            </a:r>
            <a:r>
              <a:rPr lang="en-GB" altLang="es-ES"/>
              <a:t> 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Logo del Instituto de Contabilidad y Auditoría de Cuen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000"/>
          <a:stretch>
            <a:fillRect/>
          </a:stretch>
        </p:blipFill>
        <p:spPr bwMode="auto">
          <a:xfrm>
            <a:off x="5105400" y="1533524"/>
            <a:ext cx="2514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447800" y="6096000"/>
            <a:ext cx="6858000" cy="33855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spcBef>
                <a:spcPct val="50000"/>
              </a:spcBef>
              <a:defRPr sz="1600">
                <a:solidFill>
                  <a:schemeClr val="dk1"/>
                </a:solidFill>
                <a:latin typeface="+mn-lt"/>
              </a:defRPr>
            </a:lvl1pPr>
            <a:lvl2pPr marL="742950" indent="-285750" eaLnBrk="0" hangingPunct="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 eaLnBrk="0" hangingPunct="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 eaLnBrk="0" hangingPunct="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 eaLnBrk="0" hangingPunct="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GB" altLang="es-ES">
                <a:hlinkClick r:id="rId5"/>
              </a:rPr>
              <a:t>www.icac.meh.es</a:t>
            </a:r>
            <a:endParaRPr lang="en-GB" altLang="es-ES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119187" y="2847975"/>
            <a:ext cx="759142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/>
              <a:t>PGC2007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dirty="0" smtClean="0"/>
              <a:t>Taxonomía para la presentación en formato </a:t>
            </a:r>
            <a:r>
              <a:rPr lang="es-ES" altLang="es-ES" sz="1600" dirty="0"/>
              <a:t>electrónico de las cuentas anuales </a:t>
            </a:r>
            <a:r>
              <a:rPr lang="es-ES" altLang="es-ES" sz="1600" b="1" u="sng" dirty="0">
                <a:solidFill>
                  <a:srgbClr val="0033CC"/>
                </a:solidFill>
              </a:rPr>
              <a:t>individuales</a:t>
            </a:r>
            <a:r>
              <a:rPr lang="es-ES" altLang="es-ES" sz="1600" dirty="0"/>
              <a:t> </a:t>
            </a:r>
            <a:r>
              <a:rPr lang="es-ES" altLang="es-ES" sz="1600" dirty="0" smtClean="0"/>
              <a:t>en </a:t>
            </a:r>
            <a:r>
              <a:rPr lang="es-ES" altLang="es-ES" sz="1600" dirty="0"/>
              <a:t>el Registro Mercantil, </a:t>
            </a:r>
            <a:r>
              <a:rPr lang="es-ES" altLang="es-ES" sz="1600" dirty="0" smtClean="0"/>
              <a:t>según los modelos aprobados por el ICAC. </a:t>
            </a:r>
            <a:endParaRPr lang="es-ES" altLang="es-ES" sz="1600" dirty="0"/>
          </a:p>
          <a:p>
            <a:pPr eaLnBrk="1" hangingPunct="1">
              <a:spcBef>
                <a:spcPct val="50000"/>
              </a:spcBef>
            </a:pPr>
            <a:r>
              <a:rPr lang="es-ES" altLang="es-ES" b="1" dirty="0"/>
              <a:t>NOFCAC2010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dirty="0"/>
              <a:t>T</a:t>
            </a:r>
            <a:r>
              <a:rPr lang="es-ES" altLang="es-ES" sz="1600" dirty="0" smtClean="0"/>
              <a:t>axonomía basada en las normas para la formulación de cuentas anuales </a:t>
            </a:r>
            <a:r>
              <a:rPr lang="es-ES" altLang="es-ES" sz="1600" b="1" u="sng" dirty="0">
                <a:solidFill>
                  <a:srgbClr val="0033CC"/>
                </a:solidFill>
              </a:rPr>
              <a:t>consolidadas</a:t>
            </a:r>
            <a:r>
              <a:rPr lang="es-ES" altLang="es-ES" sz="1600" dirty="0" smtClean="0"/>
              <a:t> emitidas por el ICAC, para su presentación digital en el Registro Mercantil. </a:t>
            </a:r>
            <a:endParaRPr lang="es-ES" altLang="es-ES" sz="1600" dirty="0"/>
          </a:p>
        </p:txBody>
      </p:sp>
      <p:pic>
        <p:nvPicPr>
          <p:cNvPr id="12297" name="Picture 12" descr="Escudo Gobierno de España. Ministerio de Hacienda y Administraciones Públicas. Ir a la pagina inicial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33525"/>
            <a:ext cx="2619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98007" y="3098007"/>
            <a:ext cx="6843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a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9319" y="1208088"/>
            <a:ext cx="2487612" cy="78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82625" y="2360613"/>
            <a:ext cx="8001000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es-ES" b="1" dirty="0"/>
              <a:t>Cuadro General y Central de Indicadores (CGI-RSC)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dirty="0" smtClean="0"/>
              <a:t>Diferentes niveles de agregación para un cuadro de indicadores sobre Responsabilidad Social Corporativa: </a:t>
            </a:r>
            <a:r>
              <a:rPr lang="es-ES" altLang="es-ES" sz="1600" dirty="0"/>
              <a:t>códigos de buen gobierno, índices de sostenibilidad, códigos de conducta, guías para la elaboración de informes y certificaciones, etc</a:t>
            </a:r>
            <a:r>
              <a:rPr lang="es-ES" altLang="es-ES" sz="1600" dirty="0" smtClean="0"/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600" dirty="0">
                <a:hlinkClick r:id="rId5"/>
              </a:rPr>
              <a:t>www.aecareporting.com</a:t>
            </a:r>
            <a:r>
              <a:rPr lang="es-ES" altLang="es-ES" sz="1600" dirty="0"/>
              <a:t> </a:t>
            </a:r>
            <a:endParaRPr lang="en-GB" altLang="es-ES" sz="1600" dirty="0"/>
          </a:p>
          <a:p>
            <a:pPr algn="just" eaLnBrk="1" hangingPunct="1">
              <a:spcBef>
                <a:spcPct val="50000"/>
              </a:spcBef>
            </a:pPr>
            <a:endParaRPr lang="es-ES" altLang="es-ES" sz="1600" dirty="0"/>
          </a:p>
          <a:p>
            <a:pPr algn="just" eaLnBrk="1" hangingPunct="1">
              <a:spcBef>
                <a:spcPct val="50000"/>
              </a:spcBef>
            </a:pPr>
            <a:r>
              <a:rPr lang="es-ES" altLang="es-ES" b="1" dirty="0" smtClean="0"/>
              <a:t>Informes </a:t>
            </a:r>
            <a:r>
              <a:rPr lang="es-ES" altLang="es-ES" b="1" dirty="0"/>
              <a:t>Empresariales Integrados / </a:t>
            </a:r>
            <a:r>
              <a:rPr lang="es-ES" altLang="es-ES" b="1" dirty="0" err="1"/>
              <a:t>Integrated</a:t>
            </a:r>
            <a:r>
              <a:rPr lang="es-ES" altLang="es-ES" b="1" dirty="0"/>
              <a:t> </a:t>
            </a:r>
            <a:r>
              <a:rPr lang="es-ES" altLang="es-ES" b="1" dirty="0" err="1"/>
              <a:t>Reporting</a:t>
            </a:r>
            <a:r>
              <a:rPr lang="es-ES" altLang="es-ES" b="1" dirty="0"/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dirty="0"/>
              <a:t>Taxonomía XBRL para que sea adoptada por el </a:t>
            </a:r>
            <a:r>
              <a:rPr lang="en-US" altLang="es-ES" sz="1600" dirty="0"/>
              <a:t>The International Integrated Reporting Council (IIRC) </a:t>
            </a:r>
            <a:r>
              <a:rPr lang="es-ES_tradnl" altLang="es-ES" sz="1600" dirty="0"/>
              <a:t>para su uso global. Se presentó en 2012 en Madrid.  </a:t>
            </a:r>
            <a:endParaRPr lang="es-ES_tradnl" altLang="es-ES" sz="1600" dirty="0" smtClean="0"/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600" dirty="0">
                <a:hlinkClick r:id="rId6"/>
              </a:rPr>
              <a:t>http://</a:t>
            </a:r>
            <a:r>
              <a:rPr lang="es-ES" altLang="es-ES" sz="1600" dirty="0" smtClean="0">
                <a:hlinkClick r:id="rId6"/>
              </a:rPr>
              <a:t>is.aeca.es</a:t>
            </a:r>
            <a:endParaRPr lang="es-ES_tradnl" altLang="es-ES" sz="1600" dirty="0"/>
          </a:p>
        </p:txBody>
      </p:sp>
      <p:grpSp>
        <p:nvGrpSpPr>
          <p:cNvPr id="10" name="9 Grupo"/>
          <p:cNvGrpSpPr/>
          <p:nvPr/>
        </p:nvGrpSpPr>
        <p:grpSpPr>
          <a:xfrm>
            <a:off x="533400" y="244520"/>
            <a:ext cx="7772400" cy="801688"/>
            <a:chOff x="533400" y="244520"/>
            <a:chExt cx="7772400" cy="801688"/>
          </a:xfrm>
        </p:grpSpPr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685800" y="1006520"/>
              <a:ext cx="76200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533400" y="244520"/>
              <a:ext cx="777240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4400" dirty="0" smtClean="0">
                  <a:latin typeface="Calibri" pitchFamily="34" charset="0"/>
                </a:rPr>
                <a:t>Proyectos XB</a:t>
              </a:r>
              <a:r>
                <a:rPr lang="es-ES" altLang="es-ES" sz="4400" b="1" dirty="0" smtClean="0">
                  <a:solidFill>
                    <a:srgbClr val="0033CC"/>
                  </a:solidFill>
                  <a:latin typeface="Calibri" pitchFamily="34" charset="0"/>
                </a:rPr>
                <a:t>RL </a:t>
              </a:r>
              <a:r>
                <a:rPr lang="es-ES" altLang="es-ES" sz="4400" dirty="0" smtClean="0">
                  <a:latin typeface="Calibri" pitchFamily="34" charset="0"/>
                </a:rPr>
                <a:t>en España</a:t>
              </a:r>
              <a:endParaRPr lang="es-ES" altLang="es-ES" sz="4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course">
  <a:themeElements>
    <a:clrScheme name="3_Concourse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3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oncourse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3649</TotalTime>
  <Words>1373</Words>
  <Application>Microsoft Office PowerPoint</Application>
  <PresentationFormat>Presentación en pantalla (4:3)</PresentationFormat>
  <Paragraphs>325</Paragraphs>
  <Slides>25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Diseño predeterminado</vt:lpstr>
      <vt:lpstr>3_Concourse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La página Web de la Asociación XBRL España www.xbrl.es es un punto de encuentro de la comunidad XBRL de lengua española</vt:lpstr>
      <vt:lpstr>Diapositiva 22</vt:lpstr>
      <vt:lpstr>Visualizador Excel de Cuentas Anuales (PGC2007)</vt:lpstr>
      <vt:lpstr>Desde Enero de 2015 ofrecerá mejores condiciones en préstamos para entidades que presenten su información financiera en XBRL.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Melendez</dc:creator>
  <cp:lastModifiedBy>JAVI MORA</cp:lastModifiedBy>
  <cp:revision>180</cp:revision>
  <cp:lastPrinted>1601-01-01T00:00:00Z</cp:lastPrinted>
  <dcterms:created xsi:type="dcterms:W3CDTF">1601-01-01T00:00:00Z</dcterms:created>
  <dcterms:modified xsi:type="dcterms:W3CDTF">2014-10-28T15:06:42Z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