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legacyDiagramTex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legacyDocTextInfo.bin" ContentType="application/vnd.ms-office.legacyDocTextInfo"/>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408" r:id="rId3"/>
    <p:sldId id="329" r:id="rId4"/>
    <p:sldId id="409" r:id="rId5"/>
    <p:sldId id="331" r:id="rId6"/>
    <p:sldId id="407" r:id="rId7"/>
    <p:sldId id="332" r:id="rId8"/>
    <p:sldId id="333" r:id="rId9"/>
    <p:sldId id="334" r:id="rId10"/>
    <p:sldId id="410" r:id="rId11"/>
    <p:sldId id="336" r:id="rId12"/>
    <p:sldId id="337" r:id="rId13"/>
    <p:sldId id="338" r:id="rId14"/>
    <p:sldId id="339" r:id="rId15"/>
    <p:sldId id="341" r:id="rId16"/>
    <p:sldId id="424" r:id="rId17"/>
    <p:sldId id="411" r:id="rId18"/>
    <p:sldId id="344" r:id="rId19"/>
    <p:sldId id="345" r:id="rId20"/>
    <p:sldId id="413" r:id="rId21"/>
    <p:sldId id="420" r:id="rId22"/>
    <p:sldId id="422" r:id="rId23"/>
    <p:sldId id="365" r:id="rId24"/>
    <p:sldId id="366" r:id="rId25"/>
    <p:sldId id="367" r:id="rId26"/>
    <p:sldId id="368" r:id="rId27"/>
    <p:sldId id="369" r:id="rId28"/>
    <p:sldId id="370" r:id="rId29"/>
    <p:sldId id="371" r:id="rId30"/>
    <p:sldId id="313" r:id="rId31"/>
  </p:sldIdLst>
  <p:sldSz cx="9144000" cy="6858000" type="screen4x3"/>
  <p:notesSz cx="6794500" cy="9906000"/>
  <p:defaultTextStyle>
    <a:defPPr>
      <a:defRPr lang="es-ES_tradnl"/>
    </a:defPPr>
    <a:lvl1pPr algn="l" rtl="0" fontAlgn="base">
      <a:spcBef>
        <a:spcPct val="0"/>
      </a:spcBef>
      <a:spcAft>
        <a:spcPct val="0"/>
      </a:spcAft>
      <a:defRPr sz="2000" b="1" kern="1200">
        <a:solidFill>
          <a:schemeClr val="tx1"/>
        </a:solidFill>
        <a:latin typeface="BdE Neue Helvetica 55 Roman" pitchFamily="34" charset="0"/>
        <a:ea typeface="+mn-ea"/>
        <a:cs typeface="+mn-cs"/>
      </a:defRPr>
    </a:lvl1pPr>
    <a:lvl2pPr marL="457200" algn="l" rtl="0" fontAlgn="base">
      <a:spcBef>
        <a:spcPct val="0"/>
      </a:spcBef>
      <a:spcAft>
        <a:spcPct val="0"/>
      </a:spcAft>
      <a:defRPr sz="2000" b="1" kern="1200">
        <a:solidFill>
          <a:schemeClr val="tx1"/>
        </a:solidFill>
        <a:latin typeface="BdE Neue Helvetica 55 Roman" pitchFamily="34" charset="0"/>
        <a:ea typeface="+mn-ea"/>
        <a:cs typeface="+mn-cs"/>
      </a:defRPr>
    </a:lvl2pPr>
    <a:lvl3pPr marL="914400" algn="l" rtl="0" fontAlgn="base">
      <a:spcBef>
        <a:spcPct val="0"/>
      </a:spcBef>
      <a:spcAft>
        <a:spcPct val="0"/>
      </a:spcAft>
      <a:defRPr sz="2000" b="1" kern="1200">
        <a:solidFill>
          <a:schemeClr val="tx1"/>
        </a:solidFill>
        <a:latin typeface="BdE Neue Helvetica 55 Roman" pitchFamily="34" charset="0"/>
        <a:ea typeface="+mn-ea"/>
        <a:cs typeface="+mn-cs"/>
      </a:defRPr>
    </a:lvl3pPr>
    <a:lvl4pPr marL="1371600" algn="l" rtl="0" fontAlgn="base">
      <a:spcBef>
        <a:spcPct val="0"/>
      </a:spcBef>
      <a:spcAft>
        <a:spcPct val="0"/>
      </a:spcAft>
      <a:defRPr sz="2000" b="1" kern="1200">
        <a:solidFill>
          <a:schemeClr val="tx1"/>
        </a:solidFill>
        <a:latin typeface="BdE Neue Helvetica 55 Roman" pitchFamily="34" charset="0"/>
        <a:ea typeface="+mn-ea"/>
        <a:cs typeface="+mn-cs"/>
      </a:defRPr>
    </a:lvl4pPr>
    <a:lvl5pPr marL="1828800" algn="l" rtl="0" fontAlgn="base">
      <a:spcBef>
        <a:spcPct val="0"/>
      </a:spcBef>
      <a:spcAft>
        <a:spcPct val="0"/>
      </a:spcAft>
      <a:defRPr sz="2000" b="1" kern="1200">
        <a:solidFill>
          <a:schemeClr val="tx1"/>
        </a:solidFill>
        <a:latin typeface="BdE Neue Helvetica 55 Roman" pitchFamily="34" charset="0"/>
        <a:ea typeface="+mn-ea"/>
        <a:cs typeface="+mn-cs"/>
      </a:defRPr>
    </a:lvl5pPr>
    <a:lvl6pPr marL="2286000" algn="l" defTabSz="914400" rtl="0" eaLnBrk="1" latinLnBrk="0" hangingPunct="1">
      <a:defRPr sz="2000" b="1" kern="1200">
        <a:solidFill>
          <a:schemeClr val="tx1"/>
        </a:solidFill>
        <a:latin typeface="BdE Neue Helvetica 55 Roman" pitchFamily="34" charset="0"/>
        <a:ea typeface="+mn-ea"/>
        <a:cs typeface="+mn-cs"/>
      </a:defRPr>
    </a:lvl6pPr>
    <a:lvl7pPr marL="2743200" algn="l" defTabSz="914400" rtl="0" eaLnBrk="1" latinLnBrk="0" hangingPunct="1">
      <a:defRPr sz="2000" b="1" kern="1200">
        <a:solidFill>
          <a:schemeClr val="tx1"/>
        </a:solidFill>
        <a:latin typeface="BdE Neue Helvetica 55 Roman" pitchFamily="34" charset="0"/>
        <a:ea typeface="+mn-ea"/>
        <a:cs typeface="+mn-cs"/>
      </a:defRPr>
    </a:lvl7pPr>
    <a:lvl8pPr marL="3200400" algn="l" defTabSz="914400" rtl="0" eaLnBrk="1" latinLnBrk="0" hangingPunct="1">
      <a:defRPr sz="2000" b="1" kern="1200">
        <a:solidFill>
          <a:schemeClr val="tx1"/>
        </a:solidFill>
        <a:latin typeface="BdE Neue Helvetica 55 Roman" pitchFamily="34" charset="0"/>
        <a:ea typeface="+mn-ea"/>
        <a:cs typeface="+mn-cs"/>
      </a:defRPr>
    </a:lvl8pPr>
    <a:lvl9pPr marL="3657600" algn="l" defTabSz="914400" rtl="0" eaLnBrk="1" latinLnBrk="0" hangingPunct="1">
      <a:defRPr sz="2000" b="1" kern="1200">
        <a:solidFill>
          <a:schemeClr val="tx1"/>
        </a:solidFill>
        <a:latin typeface="BdE Neue Helvetica 55 Roman"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figrg"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DEDEDE"/>
    <a:srgbClr val="E1E1E1"/>
    <a:srgbClr val="D9D9D9"/>
    <a:srgbClr val="C0C0C0"/>
    <a:srgbClr val="669966"/>
    <a:srgbClr val="F5F5F5"/>
    <a:srgbClr val="ECECE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45" autoAdjust="0"/>
    <p:restoredTop sz="75059" autoAdjust="0"/>
  </p:normalViewPr>
  <p:slideViewPr>
    <p:cSldViewPr snapToGrid="0">
      <p:cViewPr varScale="1">
        <p:scale>
          <a:sx n="84" d="100"/>
          <a:sy n="84" d="100"/>
        </p:scale>
        <p:origin x="-480" y="-84"/>
      </p:cViewPr>
      <p:guideLst>
        <p:guide orient="horz" pos="2160"/>
        <p:guide pos="2880"/>
      </p:guideLst>
    </p:cSldViewPr>
  </p:slideViewPr>
  <p:outlineViewPr>
    <p:cViewPr>
      <p:scale>
        <a:sx n="33" d="100"/>
        <a:sy n="33" d="100"/>
      </p:scale>
      <p:origin x="0" y="33474"/>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1920" y="-96"/>
      </p:cViewPr>
      <p:guideLst>
        <p:guide orient="horz" pos="3120"/>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06/relationships/legacyDocTextInfo" Target="legacyDocTextInfo.bin"/><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11" Type="http://schemas.microsoft.com/office/2006/relationships/legacyDiagramText" Target="legacyDiagramText11.bin"/><Relationship Id="rId5" Type="http://schemas.microsoft.com/office/2006/relationships/legacyDiagramText" Target="legacyDiagramText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1058" name="Rectangle 2"/>
          <p:cNvSpPr>
            <a:spLocks noGrp="1" noChangeArrowheads="1"/>
          </p:cNvSpPr>
          <p:nvPr>
            <p:ph type="hdr" sz="quarter"/>
          </p:nvPr>
        </p:nvSpPr>
        <p:spPr bwMode="auto">
          <a:xfrm>
            <a:off x="0" y="0"/>
            <a:ext cx="2944813" cy="495300"/>
          </a:xfrm>
          <a:prstGeom prst="rect">
            <a:avLst/>
          </a:prstGeom>
          <a:noFill/>
          <a:ln w="9525">
            <a:noFill/>
            <a:miter lim="800000"/>
            <a:headEnd/>
            <a:tailEnd/>
          </a:ln>
        </p:spPr>
        <p:txBody>
          <a:bodyPr vert="horz" wrap="square" lIns="91567" tIns="45784" rIns="91567" bIns="45784" numCol="1" anchor="t" anchorCtr="0" compatLnSpc="1">
            <a:prstTxWarp prst="textNoShape">
              <a:avLst/>
            </a:prstTxWarp>
          </a:bodyPr>
          <a:lstStyle>
            <a:lvl1pPr defTabSz="915988">
              <a:defRPr sz="1200" b="0">
                <a:latin typeface="Arial" charset="0"/>
              </a:defRPr>
            </a:lvl1pPr>
          </a:lstStyle>
          <a:p>
            <a:pPr>
              <a:defRPr/>
            </a:pPr>
            <a:endParaRPr lang="es-ES_tradnl"/>
          </a:p>
        </p:txBody>
      </p:sp>
      <p:sp>
        <p:nvSpPr>
          <p:cNvPr id="301059" name="Rectangle 3"/>
          <p:cNvSpPr>
            <a:spLocks noGrp="1" noChangeArrowheads="1"/>
          </p:cNvSpPr>
          <p:nvPr>
            <p:ph type="dt" sz="quarter" idx="1"/>
          </p:nvPr>
        </p:nvSpPr>
        <p:spPr bwMode="auto">
          <a:xfrm>
            <a:off x="3848100" y="0"/>
            <a:ext cx="2944813" cy="495300"/>
          </a:xfrm>
          <a:prstGeom prst="rect">
            <a:avLst/>
          </a:prstGeom>
          <a:noFill/>
          <a:ln w="9525">
            <a:noFill/>
            <a:miter lim="800000"/>
            <a:headEnd/>
            <a:tailEnd/>
          </a:ln>
        </p:spPr>
        <p:txBody>
          <a:bodyPr vert="horz" wrap="square" lIns="91567" tIns="45784" rIns="91567" bIns="45784" numCol="1" anchor="t" anchorCtr="0" compatLnSpc="1">
            <a:prstTxWarp prst="textNoShape">
              <a:avLst/>
            </a:prstTxWarp>
          </a:bodyPr>
          <a:lstStyle>
            <a:lvl1pPr algn="r" defTabSz="915988">
              <a:defRPr sz="1200" b="0">
                <a:latin typeface="Arial" charset="0"/>
              </a:defRPr>
            </a:lvl1pPr>
          </a:lstStyle>
          <a:p>
            <a:pPr>
              <a:defRPr/>
            </a:pPr>
            <a:endParaRPr lang="es-ES_tradnl"/>
          </a:p>
        </p:txBody>
      </p:sp>
      <p:sp>
        <p:nvSpPr>
          <p:cNvPr id="301060" name="Rectangle 4"/>
          <p:cNvSpPr>
            <a:spLocks noGrp="1" noChangeArrowheads="1"/>
          </p:cNvSpPr>
          <p:nvPr>
            <p:ph type="ftr" sz="quarter" idx="2"/>
          </p:nvPr>
        </p:nvSpPr>
        <p:spPr bwMode="auto">
          <a:xfrm>
            <a:off x="0" y="9409113"/>
            <a:ext cx="2944813" cy="495300"/>
          </a:xfrm>
          <a:prstGeom prst="rect">
            <a:avLst/>
          </a:prstGeom>
          <a:noFill/>
          <a:ln w="9525">
            <a:noFill/>
            <a:miter lim="800000"/>
            <a:headEnd/>
            <a:tailEnd/>
          </a:ln>
        </p:spPr>
        <p:txBody>
          <a:bodyPr vert="horz" wrap="square" lIns="91567" tIns="45784" rIns="91567" bIns="45784" numCol="1" anchor="b" anchorCtr="0" compatLnSpc="1">
            <a:prstTxWarp prst="textNoShape">
              <a:avLst/>
            </a:prstTxWarp>
          </a:bodyPr>
          <a:lstStyle>
            <a:lvl1pPr defTabSz="915988">
              <a:defRPr sz="1200" b="0">
                <a:latin typeface="Arial" charset="0"/>
              </a:defRPr>
            </a:lvl1pPr>
          </a:lstStyle>
          <a:p>
            <a:pPr>
              <a:defRPr/>
            </a:pPr>
            <a:endParaRPr lang="es-ES_tradnl"/>
          </a:p>
        </p:txBody>
      </p:sp>
      <p:sp>
        <p:nvSpPr>
          <p:cNvPr id="301061" name="Rectangle 5"/>
          <p:cNvSpPr>
            <a:spLocks noGrp="1" noChangeArrowheads="1"/>
          </p:cNvSpPr>
          <p:nvPr>
            <p:ph type="sldNum" sz="quarter" idx="3"/>
          </p:nvPr>
        </p:nvSpPr>
        <p:spPr bwMode="auto">
          <a:xfrm>
            <a:off x="3848100" y="9409113"/>
            <a:ext cx="2944813" cy="495300"/>
          </a:xfrm>
          <a:prstGeom prst="rect">
            <a:avLst/>
          </a:prstGeom>
          <a:noFill/>
          <a:ln w="9525">
            <a:noFill/>
            <a:miter lim="800000"/>
            <a:headEnd/>
            <a:tailEnd/>
          </a:ln>
        </p:spPr>
        <p:txBody>
          <a:bodyPr vert="horz" wrap="square" lIns="91567" tIns="45784" rIns="91567" bIns="45784" numCol="1" anchor="b" anchorCtr="0" compatLnSpc="1">
            <a:prstTxWarp prst="textNoShape">
              <a:avLst/>
            </a:prstTxWarp>
          </a:bodyPr>
          <a:lstStyle>
            <a:lvl1pPr algn="r" defTabSz="915988">
              <a:defRPr sz="1200" b="0">
                <a:latin typeface="Arial" charset="0"/>
              </a:defRPr>
            </a:lvl1pPr>
          </a:lstStyle>
          <a:p>
            <a:pPr>
              <a:defRPr/>
            </a:pPr>
            <a:fld id="{13C8C183-ACC2-4D12-9E06-F99AC0C208BB}" type="slidenum">
              <a:rPr lang="es-ES_tradnl"/>
              <a:pPr>
                <a:defRPr/>
              </a:pPr>
              <a:t>‹Nº›</a:t>
            </a:fld>
            <a:endParaRPr lang="es-ES_trad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44813" cy="495300"/>
          </a:xfrm>
          <a:prstGeom prst="rect">
            <a:avLst/>
          </a:prstGeom>
          <a:noFill/>
          <a:ln w="9525">
            <a:noFill/>
            <a:miter lim="800000"/>
            <a:headEnd/>
            <a:tailEnd/>
          </a:ln>
        </p:spPr>
        <p:txBody>
          <a:bodyPr vert="horz" wrap="square" lIns="91557" tIns="45780" rIns="91557" bIns="45780" numCol="1" anchor="t" anchorCtr="0" compatLnSpc="1">
            <a:prstTxWarp prst="textNoShape">
              <a:avLst/>
            </a:prstTxWarp>
          </a:bodyPr>
          <a:lstStyle>
            <a:lvl1pPr defTabSz="915988">
              <a:defRPr sz="1200" b="0">
                <a:latin typeface="Arial" charset="0"/>
              </a:defRPr>
            </a:lvl1pPr>
          </a:lstStyle>
          <a:p>
            <a:pPr>
              <a:defRPr/>
            </a:pPr>
            <a:endParaRPr lang="es-ES_tradnl"/>
          </a:p>
        </p:txBody>
      </p:sp>
      <p:sp>
        <p:nvSpPr>
          <p:cNvPr id="39939" name="Rectangle 3"/>
          <p:cNvSpPr>
            <a:spLocks noGrp="1" noChangeArrowheads="1"/>
          </p:cNvSpPr>
          <p:nvPr>
            <p:ph type="dt" idx="1"/>
          </p:nvPr>
        </p:nvSpPr>
        <p:spPr bwMode="auto">
          <a:xfrm>
            <a:off x="3848100" y="0"/>
            <a:ext cx="2944813" cy="495300"/>
          </a:xfrm>
          <a:prstGeom prst="rect">
            <a:avLst/>
          </a:prstGeom>
          <a:noFill/>
          <a:ln w="9525">
            <a:noFill/>
            <a:miter lim="800000"/>
            <a:headEnd/>
            <a:tailEnd/>
          </a:ln>
        </p:spPr>
        <p:txBody>
          <a:bodyPr vert="horz" wrap="square" lIns="91557" tIns="45780" rIns="91557" bIns="45780" numCol="1" anchor="t" anchorCtr="0" compatLnSpc="1">
            <a:prstTxWarp prst="textNoShape">
              <a:avLst/>
            </a:prstTxWarp>
          </a:bodyPr>
          <a:lstStyle>
            <a:lvl1pPr algn="r" defTabSz="915988">
              <a:defRPr sz="1200" b="0">
                <a:latin typeface="Arial" charset="0"/>
              </a:defRPr>
            </a:lvl1pPr>
          </a:lstStyle>
          <a:p>
            <a:pPr>
              <a:defRPr/>
            </a:pPr>
            <a:endParaRPr lang="es-ES_tradnl"/>
          </a:p>
        </p:txBody>
      </p:sp>
      <p:sp>
        <p:nvSpPr>
          <p:cNvPr id="13316" name="Rectangle 4"/>
          <p:cNvSpPr>
            <a:spLocks noGrp="1" noRot="1" noChangeAspect="1" noChangeArrowheads="1" noTextEdit="1"/>
          </p:cNvSpPr>
          <p:nvPr>
            <p:ph type="sldImg" idx="2"/>
          </p:nvPr>
        </p:nvSpPr>
        <p:spPr bwMode="auto">
          <a:xfrm>
            <a:off x="920750" y="742950"/>
            <a:ext cx="4953000" cy="37147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1038" y="4705350"/>
            <a:ext cx="5432425" cy="4457700"/>
          </a:xfrm>
          <a:prstGeom prst="rect">
            <a:avLst/>
          </a:prstGeom>
          <a:noFill/>
          <a:ln w="9525">
            <a:noFill/>
            <a:miter lim="800000"/>
            <a:headEnd/>
            <a:tailEnd/>
          </a:ln>
        </p:spPr>
        <p:txBody>
          <a:bodyPr vert="horz" wrap="square" lIns="91557" tIns="45780" rIns="91557" bIns="45780" numCol="1" anchor="t" anchorCtr="0" compatLnSpc="1">
            <a:prstTxWarp prst="textNoShape">
              <a:avLst/>
            </a:prstTxWarp>
          </a:bodyPr>
          <a:lstStyle/>
          <a:p>
            <a:pPr lvl="0"/>
            <a:r>
              <a:rPr lang="es-ES_tradnl" noProof="0" smtClean="0"/>
              <a:t>Haga clic para modificar el estilo de texto del patrón</a:t>
            </a:r>
          </a:p>
          <a:p>
            <a:pPr lvl="1"/>
            <a:r>
              <a:rPr lang="es-ES_tradnl" noProof="0" smtClean="0"/>
              <a:t>Segundo nivel</a:t>
            </a:r>
          </a:p>
          <a:p>
            <a:pPr lvl="2"/>
            <a:r>
              <a:rPr lang="es-ES_tradnl" noProof="0" smtClean="0"/>
              <a:t>Tercer nivel</a:t>
            </a:r>
          </a:p>
          <a:p>
            <a:pPr lvl="3"/>
            <a:r>
              <a:rPr lang="es-ES_tradnl" noProof="0" smtClean="0"/>
              <a:t>Cuarto nivel</a:t>
            </a:r>
          </a:p>
          <a:p>
            <a:pPr lvl="4"/>
            <a:r>
              <a:rPr lang="es-ES_tradnl" noProof="0" smtClean="0"/>
              <a:t>Quinto nivel</a:t>
            </a:r>
          </a:p>
        </p:txBody>
      </p:sp>
      <p:sp>
        <p:nvSpPr>
          <p:cNvPr id="39942" name="Rectangle 6"/>
          <p:cNvSpPr>
            <a:spLocks noGrp="1" noChangeArrowheads="1"/>
          </p:cNvSpPr>
          <p:nvPr>
            <p:ph type="ftr" sz="quarter" idx="4"/>
          </p:nvPr>
        </p:nvSpPr>
        <p:spPr bwMode="auto">
          <a:xfrm>
            <a:off x="0" y="9409113"/>
            <a:ext cx="2944813" cy="495300"/>
          </a:xfrm>
          <a:prstGeom prst="rect">
            <a:avLst/>
          </a:prstGeom>
          <a:noFill/>
          <a:ln w="9525">
            <a:noFill/>
            <a:miter lim="800000"/>
            <a:headEnd/>
            <a:tailEnd/>
          </a:ln>
        </p:spPr>
        <p:txBody>
          <a:bodyPr vert="horz" wrap="square" lIns="91557" tIns="45780" rIns="91557" bIns="45780" numCol="1" anchor="b" anchorCtr="0" compatLnSpc="1">
            <a:prstTxWarp prst="textNoShape">
              <a:avLst/>
            </a:prstTxWarp>
          </a:bodyPr>
          <a:lstStyle>
            <a:lvl1pPr defTabSz="915988">
              <a:defRPr sz="1200" b="0">
                <a:latin typeface="Arial" charset="0"/>
              </a:defRPr>
            </a:lvl1pPr>
          </a:lstStyle>
          <a:p>
            <a:pPr>
              <a:defRPr/>
            </a:pPr>
            <a:endParaRPr lang="es-ES_tradnl"/>
          </a:p>
        </p:txBody>
      </p:sp>
      <p:sp>
        <p:nvSpPr>
          <p:cNvPr id="39943" name="Rectangle 7"/>
          <p:cNvSpPr>
            <a:spLocks noGrp="1" noChangeArrowheads="1"/>
          </p:cNvSpPr>
          <p:nvPr>
            <p:ph type="sldNum" sz="quarter" idx="5"/>
          </p:nvPr>
        </p:nvSpPr>
        <p:spPr bwMode="auto">
          <a:xfrm>
            <a:off x="3848100" y="9409113"/>
            <a:ext cx="2944813" cy="495300"/>
          </a:xfrm>
          <a:prstGeom prst="rect">
            <a:avLst/>
          </a:prstGeom>
          <a:noFill/>
          <a:ln w="9525">
            <a:noFill/>
            <a:miter lim="800000"/>
            <a:headEnd/>
            <a:tailEnd/>
          </a:ln>
        </p:spPr>
        <p:txBody>
          <a:bodyPr vert="horz" wrap="square" lIns="91557" tIns="45780" rIns="91557" bIns="45780" numCol="1" anchor="b" anchorCtr="0" compatLnSpc="1">
            <a:prstTxWarp prst="textNoShape">
              <a:avLst/>
            </a:prstTxWarp>
          </a:bodyPr>
          <a:lstStyle>
            <a:lvl1pPr algn="r" defTabSz="915988">
              <a:defRPr sz="1200" b="0">
                <a:latin typeface="Arial" charset="0"/>
              </a:defRPr>
            </a:lvl1pPr>
          </a:lstStyle>
          <a:p>
            <a:pPr>
              <a:defRPr/>
            </a:pPr>
            <a:fld id="{9C73D571-888F-4680-9CD5-E83D9B935D3B}" type="slidenum">
              <a:rPr lang="es-ES_tradnl"/>
              <a:pPr>
                <a:defRPr/>
              </a:pPr>
              <a:t>‹Nº›</a:t>
            </a:fld>
            <a:endParaRPr lang="es-ES_trad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4AA1FE17-79B2-4338-9599-C2670EA803BF}" type="slidenum">
              <a:rPr lang="es-ES_tradnl" smtClean="0"/>
              <a:pPr/>
              <a:t>1</a:t>
            </a:fld>
            <a:endParaRPr lang="es-ES_tradnl" smtClean="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48100" y="9409113"/>
            <a:ext cx="2944813" cy="495300"/>
          </a:xfrm>
          <a:prstGeom prst="rect">
            <a:avLst/>
          </a:prstGeom>
          <a:noFill/>
          <a:ln w="9525">
            <a:noFill/>
            <a:miter lim="800000"/>
            <a:headEnd/>
            <a:tailEnd/>
          </a:ln>
        </p:spPr>
        <p:txBody>
          <a:bodyPr lIns="91557" tIns="45780" rIns="91557" bIns="45780" anchor="b"/>
          <a:lstStyle/>
          <a:p>
            <a:pPr algn="r" defTabSz="915988"/>
            <a:fld id="{CBC06194-BEA3-42DD-933F-FC396EF53860}" type="slidenum">
              <a:rPr lang="es-ES_tradnl" sz="1200" b="0">
                <a:latin typeface="Arial" charset="0"/>
              </a:rPr>
              <a:pPr algn="r" defTabSz="915988"/>
              <a:t>10</a:t>
            </a:fld>
            <a:endParaRPr lang="es-ES_tradnl" sz="1200" b="0">
              <a:latin typeface="Arial" charset="0"/>
            </a:endParaRPr>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noFill/>
          <a:ln/>
        </p:spPr>
        <p:txBody>
          <a:bodyPr/>
          <a:lstStyle/>
          <a:p>
            <a:pPr eaLnBrk="1" hangingPunct="1">
              <a:lnSpc>
                <a:spcPct val="150000"/>
              </a:lnSpc>
            </a:pPr>
            <a:endParaRPr lang="es-ES_tradnl"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0DE0B07B-8094-4B9A-A8A6-93D02A672567}" type="slidenum">
              <a:rPr lang="es-ES_tradnl" sz="1200" b="0">
                <a:latin typeface="Arial" charset="0"/>
              </a:rPr>
              <a:pPr algn="r"/>
              <a:t>11</a:t>
            </a:fld>
            <a:endParaRPr lang="es-ES_tradnl" sz="1200" b="0">
              <a:latin typeface="Arial" charset="0"/>
            </a:endParaRPr>
          </a:p>
        </p:txBody>
      </p:sp>
      <p:sp>
        <p:nvSpPr>
          <p:cNvPr id="181250" name="Rectangle 2"/>
          <p:cNvSpPr>
            <a:spLocks noGrp="1" noRot="1" noChangeAspect="1" noChangeArrowheads="1" noTextEdit="1"/>
          </p:cNvSpPr>
          <p:nvPr>
            <p:ph type="sldImg"/>
          </p:nvPr>
        </p:nvSpPr>
        <p:spPr>
          <a:xfrm>
            <a:off x="919163" y="741363"/>
            <a:ext cx="4956175" cy="3716337"/>
          </a:xfrm>
          <a:ln/>
        </p:spPr>
      </p:sp>
      <p:sp>
        <p:nvSpPr>
          <p:cNvPr id="181251"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D5B96CE7-52D1-4ACB-9F77-5EF436479C60}" type="slidenum">
              <a:rPr lang="es-ES_tradnl" sz="1200" b="0">
                <a:latin typeface="Arial" charset="0"/>
              </a:rPr>
              <a:pPr algn="r"/>
              <a:t>12</a:t>
            </a:fld>
            <a:endParaRPr lang="es-ES_tradnl" sz="1200" b="0">
              <a:latin typeface="Arial" charset="0"/>
            </a:endParaRPr>
          </a:p>
        </p:txBody>
      </p:sp>
      <p:sp>
        <p:nvSpPr>
          <p:cNvPr id="183298" name="Rectangle 2"/>
          <p:cNvSpPr>
            <a:spLocks noGrp="1" noRot="1" noChangeAspect="1" noChangeArrowheads="1" noTextEdit="1"/>
          </p:cNvSpPr>
          <p:nvPr>
            <p:ph type="sldImg"/>
          </p:nvPr>
        </p:nvSpPr>
        <p:spPr>
          <a:xfrm>
            <a:off x="919163" y="741363"/>
            <a:ext cx="4956175" cy="3716337"/>
          </a:xfrm>
          <a:ln/>
        </p:spPr>
      </p:sp>
      <p:sp>
        <p:nvSpPr>
          <p:cNvPr id="183299"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9B8BA0A5-4C5E-4C77-BB0B-2CFD466037E8}" type="slidenum">
              <a:rPr lang="es-ES_tradnl" sz="1200" b="0">
                <a:latin typeface="Arial" charset="0"/>
              </a:rPr>
              <a:pPr algn="r"/>
              <a:t>13</a:t>
            </a:fld>
            <a:endParaRPr lang="es-ES_tradnl" sz="1200" b="0">
              <a:latin typeface="Arial" charset="0"/>
            </a:endParaRPr>
          </a:p>
        </p:txBody>
      </p:sp>
      <p:sp>
        <p:nvSpPr>
          <p:cNvPr id="185346" name="Rectangle 2"/>
          <p:cNvSpPr>
            <a:spLocks noGrp="1" noRot="1" noChangeAspect="1" noChangeArrowheads="1" noTextEdit="1"/>
          </p:cNvSpPr>
          <p:nvPr>
            <p:ph type="sldImg"/>
          </p:nvPr>
        </p:nvSpPr>
        <p:spPr>
          <a:xfrm>
            <a:off x="919163" y="741363"/>
            <a:ext cx="4956175" cy="3716337"/>
          </a:xfrm>
          <a:ln/>
        </p:spPr>
      </p:sp>
      <p:sp>
        <p:nvSpPr>
          <p:cNvPr id="185347"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lnSpc>
                <a:spcPct val="90000"/>
              </a:lnSpc>
            </a:pPr>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2"/>
          <p:cNvSpPr>
            <a:spLocks noGrp="1" noRot="1" noChangeAspect="1" noChangeArrowheads="1" noTextEdit="1"/>
          </p:cNvSpPr>
          <p:nvPr>
            <p:ph type="sldImg"/>
          </p:nvPr>
        </p:nvSpPr>
        <p:spPr>
          <a:ln/>
        </p:spPr>
      </p:sp>
      <p:sp>
        <p:nvSpPr>
          <p:cNvPr id="187394"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B768BAA9-C8F1-4AEA-B846-A79FD68A4173}" type="slidenum">
              <a:rPr lang="es-ES_tradnl" sz="1200" b="0">
                <a:latin typeface="Arial" charset="0"/>
              </a:rPr>
              <a:pPr algn="r"/>
              <a:t>15</a:t>
            </a:fld>
            <a:endParaRPr lang="es-ES_tradnl" sz="1200" b="0">
              <a:latin typeface="Arial" charset="0"/>
            </a:endParaRPr>
          </a:p>
        </p:txBody>
      </p:sp>
      <p:sp>
        <p:nvSpPr>
          <p:cNvPr id="189442" name="Rectangle 2"/>
          <p:cNvSpPr>
            <a:spLocks noGrp="1" noRot="1" noChangeAspect="1" noChangeArrowheads="1" noTextEdit="1"/>
          </p:cNvSpPr>
          <p:nvPr>
            <p:ph type="sldImg"/>
          </p:nvPr>
        </p:nvSpPr>
        <p:spPr>
          <a:xfrm>
            <a:off x="919163" y="741363"/>
            <a:ext cx="4956175" cy="3716337"/>
          </a:xfrm>
          <a:ln/>
        </p:spPr>
      </p:sp>
      <p:sp>
        <p:nvSpPr>
          <p:cNvPr id="189443"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7"/>
          <p:cNvSpPr txBox="1">
            <a:spLocks noGrp="1" noChangeArrowheads="1"/>
          </p:cNvSpPr>
          <p:nvPr/>
        </p:nvSpPr>
        <p:spPr bwMode="auto">
          <a:xfrm>
            <a:off x="3848100" y="9409113"/>
            <a:ext cx="2944813" cy="495300"/>
          </a:xfrm>
          <a:prstGeom prst="rect">
            <a:avLst/>
          </a:prstGeom>
          <a:noFill/>
          <a:ln w="9525">
            <a:noFill/>
            <a:miter lim="800000"/>
            <a:headEnd/>
            <a:tailEnd/>
          </a:ln>
        </p:spPr>
        <p:txBody>
          <a:bodyPr lIns="91557" tIns="45780" rIns="91557" bIns="45780" anchor="b"/>
          <a:lstStyle/>
          <a:p>
            <a:pPr algn="r" defTabSz="915988"/>
            <a:fld id="{E16298AB-0CB3-4E39-A75E-E38FCA4E67F2}" type="slidenum">
              <a:rPr lang="es-ES_tradnl" sz="1200" b="0">
                <a:latin typeface="Arial" charset="0"/>
              </a:rPr>
              <a:pPr algn="r" defTabSz="915988"/>
              <a:t>16</a:t>
            </a:fld>
            <a:endParaRPr lang="es-ES_tradnl" sz="1200" b="0">
              <a:latin typeface="Arial" charset="0"/>
            </a:endParaRPr>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a:noFill/>
          <a:ln/>
        </p:spPr>
        <p:txBody>
          <a:bodyPr/>
          <a:lstStyle/>
          <a:p>
            <a:pPr marL="228600" indent="-228600" eaLnBrk="1" hangingPunct="1"/>
            <a:r>
              <a:rPr lang="es-ES_tradnl" b="1" u="sng" smtClean="0"/>
              <a:t>BENEFICIOS DEL USO DEL XBRL:</a:t>
            </a:r>
          </a:p>
          <a:p>
            <a:pPr marL="228600" indent="-228600" eaLnBrk="1" hangingPunct="1"/>
            <a:r>
              <a:rPr lang="es-ES_tradnl" smtClean="0"/>
              <a:t>Banco de España:</a:t>
            </a:r>
          </a:p>
          <a:p>
            <a:pPr marL="685800" lvl="1" indent="-228600" eaLnBrk="1" hangingPunct="1">
              <a:buFontTx/>
              <a:buChar char="•"/>
            </a:pPr>
            <a:r>
              <a:rPr lang="es-ES_tradnl" smtClean="0"/>
              <a:t>Mejora de la calidad de los datos recibidos minimizando los errores y las correcciones.</a:t>
            </a:r>
          </a:p>
          <a:p>
            <a:pPr marL="685800" lvl="1" indent="-228600" eaLnBrk="1" hangingPunct="1">
              <a:buFontTx/>
              <a:buChar char="•"/>
            </a:pPr>
            <a:r>
              <a:rPr lang="es-ES_tradnl" smtClean="0"/>
              <a:t>Reducción en el tiempo de disponibilidad de la información depurada lo que permite destinar más tiempo al análisis y aumentar su relevancia.</a:t>
            </a:r>
          </a:p>
          <a:p>
            <a:pPr marL="685800" lvl="1" indent="-228600" eaLnBrk="1" hangingPunct="1">
              <a:buFontTx/>
              <a:buChar char="•"/>
            </a:pPr>
            <a:r>
              <a:rPr lang="es-ES_tradnl" smtClean="0"/>
              <a:t>Uso de herramientas de mercado.</a:t>
            </a:r>
          </a:p>
          <a:p>
            <a:pPr marL="685800" lvl="1" indent="-228600" eaLnBrk="1" hangingPunct="1">
              <a:buFontTx/>
              <a:buChar char="•"/>
            </a:pPr>
            <a:r>
              <a:rPr lang="es-ES_tradnl" smtClean="0"/>
              <a:t>Sinergias con otros organismos europeos y mundiales para el intercambio de información al basarse en una estandarización de conceptos y formatos.</a:t>
            </a:r>
          </a:p>
          <a:p>
            <a:pPr marL="228600" indent="-228600" eaLnBrk="1" hangingPunct="1"/>
            <a:endParaRPr lang="es-ES_tradnl" smtClean="0"/>
          </a:p>
          <a:p>
            <a:pPr marL="228600" indent="-228600" eaLnBrk="1" hangingPunct="1"/>
            <a:r>
              <a:rPr lang="es-ES_tradnl" smtClean="0"/>
              <a:t>Entidades de crédito</a:t>
            </a:r>
          </a:p>
          <a:p>
            <a:pPr marL="685800" lvl="1" indent="-228600" eaLnBrk="1" hangingPunct="1">
              <a:buFontTx/>
              <a:buChar char="•"/>
            </a:pPr>
            <a:r>
              <a:rPr lang="es-ES_tradnl" smtClean="0"/>
              <a:t>Minimización de los costes de preparación del reporte.</a:t>
            </a:r>
          </a:p>
          <a:p>
            <a:pPr marL="685800" lvl="1" indent="-228600" eaLnBrk="1" hangingPunct="1">
              <a:buFontTx/>
              <a:buChar char="•"/>
            </a:pPr>
            <a:r>
              <a:rPr lang="es-ES_tradnl" smtClean="0"/>
              <a:t>Uso de desarrollos tecnológicos aplicables a nivel del grupo en la UE.</a:t>
            </a:r>
          </a:p>
          <a:p>
            <a:pPr marL="685800" lvl="1" indent="-228600"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p:cNvSpPr txBox="1">
            <a:spLocks noGrp="1" noChangeArrowheads="1"/>
          </p:cNvSpPr>
          <p:nvPr/>
        </p:nvSpPr>
        <p:spPr bwMode="auto">
          <a:xfrm>
            <a:off x="3848100" y="9409113"/>
            <a:ext cx="2944813" cy="495300"/>
          </a:xfrm>
          <a:prstGeom prst="rect">
            <a:avLst/>
          </a:prstGeom>
          <a:noFill/>
          <a:ln w="9525">
            <a:noFill/>
            <a:miter lim="800000"/>
            <a:headEnd/>
            <a:tailEnd/>
          </a:ln>
        </p:spPr>
        <p:txBody>
          <a:bodyPr lIns="91557" tIns="45780" rIns="91557" bIns="45780" anchor="b"/>
          <a:lstStyle/>
          <a:p>
            <a:pPr algn="r" defTabSz="915988"/>
            <a:fld id="{10E1B47B-164B-438C-859F-286BA8C8A578}" type="slidenum">
              <a:rPr lang="es-ES_tradnl" sz="1200" b="0">
                <a:latin typeface="Arial" charset="0"/>
              </a:rPr>
              <a:pPr algn="r" defTabSz="915988"/>
              <a:t>17</a:t>
            </a:fld>
            <a:endParaRPr lang="es-ES_tradnl" sz="1200" b="0">
              <a:latin typeface="Arial" charset="0"/>
            </a:endParaRPr>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a:noFill/>
          <a:ln/>
        </p:spPr>
        <p:txBody>
          <a:bodyPr/>
          <a:lstStyle/>
          <a:p>
            <a:pPr eaLnBrk="1" hangingPunct="1">
              <a:lnSpc>
                <a:spcPct val="150000"/>
              </a:lnSpc>
            </a:pPr>
            <a:endParaRPr lang="es-ES_tradnl"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D984B88F-9C88-4EBF-B0A8-42CE5B54C549}" type="slidenum">
              <a:rPr lang="es-ES_tradnl" sz="1200" b="0">
                <a:latin typeface="Arial" charset="0"/>
              </a:rPr>
              <a:pPr algn="r"/>
              <a:t>18</a:t>
            </a:fld>
            <a:endParaRPr lang="es-ES_tradnl" sz="1200" b="0">
              <a:latin typeface="Arial" charset="0"/>
            </a:endParaRPr>
          </a:p>
        </p:txBody>
      </p:sp>
      <p:sp>
        <p:nvSpPr>
          <p:cNvPr id="195586" name="Rectangle 2"/>
          <p:cNvSpPr>
            <a:spLocks noGrp="1" noRot="1" noChangeAspect="1" noChangeArrowheads="1" noTextEdit="1"/>
          </p:cNvSpPr>
          <p:nvPr>
            <p:ph type="sldImg"/>
          </p:nvPr>
        </p:nvSpPr>
        <p:spPr>
          <a:xfrm>
            <a:off x="919163" y="741363"/>
            <a:ext cx="4956175" cy="3716337"/>
          </a:xfrm>
          <a:ln/>
        </p:spPr>
      </p:sp>
      <p:sp>
        <p:nvSpPr>
          <p:cNvPr id="195587"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0E566F52-9047-42CB-A50C-CA60F22BFDD2}" type="slidenum">
              <a:rPr lang="es-ES_tradnl" sz="1200" b="0">
                <a:latin typeface="Arial" charset="0"/>
              </a:rPr>
              <a:pPr algn="r"/>
              <a:t>19</a:t>
            </a:fld>
            <a:endParaRPr lang="es-ES_tradnl" sz="1200" b="0">
              <a:latin typeface="Arial" charset="0"/>
            </a:endParaRPr>
          </a:p>
        </p:txBody>
      </p:sp>
      <p:sp>
        <p:nvSpPr>
          <p:cNvPr id="204802" name="Rectangle 2"/>
          <p:cNvSpPr>
            <a:spLocks noGrp="1" noRot="1" noChangeAspect="1" noChangeArrowheads="1" noTextEdit="1"/>
          </p:cNvSpPr>
          <p:nvPr>
            <p:ph type="sldImg"/>
          </p:nvPr>
        </p:nvSpPr>
        <p:spPr>
          <a:xfrm>
            <a:off x="919163" y="741363"/>
            <a:ext cx="4956175" cy="3716337"/>
          </a:xfrm>
          <a:ln/>
        </p:spPr>
      </p:sp>
      <p:sp>
        <p:nvSpPr>
          <p:cNvPr id="204803"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txBox="1">
            <a:spLocks noGrp="1" noChangeArrowheads="1"/>
          </p:cNvSpPr>
          <p:nvPr/>
        </p:nvSpPr>
        <p:spPr bwMode="auto">
          <a:xfrm>
            <a:off x="3848100" y="9409113"/>
            <a:ext cx="2944813" cy="495300"/>
          </a:xfrm>
          <a:prstGeom prst="rect">
            <a:avLst/>
          </a:prstGeom>
          <a:noFill/>
          <a:ln w="9525">
            <a:noFill/>
            <a:miter lim="800000"/>
            <a:headEnd/>
            <a:tailEnd/>
          </a:ln>
        </p:spPr>
        <p:txBody>
          <a:bodyPr lIns="91557" tIns="45780" rIns="91557" bIns="45780" anchor="b"/>
          <a:lstStyle/>
          <a:p>
            <a:pPr algn="r" defTabSz="915988"/>
            <a:fld id="{03E40004-CFAC-4330-89FC-52A83DFECF2F}" type="slidenum">
              <a:rPr lang="es-ES_tradnl" sz="1200" b="0">
                <a:latin typeface="Arial" charset="0"/>
              </a:rPr>
              <a:pPr algn="r" defTabSz="915988"/>
              <a:t>2</a:t>
            </a:fld>
            <a:endParaRPr lang="es-ES_tradnl" sz="1200" b="0">
              <a:latin typeface="Arial" charset="0"/>
            </a:endParaRPr>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lnSpc>
                <a:spcPct val="150000"/>
              </a:lnSpc>
            </a:pPr>
            <a:endParaRPr lang="es-ES_tradnl"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033ADEF0-6AEE-4909-A028-97568B03AC6D}" type="slidenum">
              <a:rPr lang="es-ES_tradnl" sz="1200" b="0">
                <a:latin typeface="Arial" charset="0"/>
              </a:rPr>
              <a:pPr algn="r"/>
              <a:t>21</a:t>
            </a:fld>
            <a:endParaRPr lang="es-ES_tradnl" sz="1200" b="0">
              <a:latin typeface="Arial" charset="0"/>
            </a:endParaRPr>
          </a:p>
        </p:txBody>
      </p:sp>
      <p:sp>
        <p:nvSpPr>
          <p:cNvPr id="206850" name="Rectangle 2"/>
          <p:cNvSpPr>
            <a:spLocks noGrp="1" noRot="1" noChangeAspect="1" noChangeArrowheads="1" noTextEdit="1"/>
          </p:cNvSpPr>
          <p:nvPr>
            <p:ph type="sldImg"/>
          </p:nvPr>
        </p:nvSpPr>
        <p:spPr>
          <a:xfrm>
            <a:off x="919163" y="741363"/>
            <a:ext cx="4956175" cy="3716337"/>
          </a:xfrm>
          <a:ln/>
        </p:spPr>
      </p:sp>
      <p:sp>
        <p:nvSpPr>
          <p:cNvPr id="206851"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7"/>
          <p:cNvSpPr txBox="1">
            <a:spLocks noGrp="1" noChangeArrowheads="1"/>
          </p:cNvSpPr>
          <p:nvPr/>
        </p:nvSpPr>
        <p:spPr bwMode="auto">
          <a:xfrm>
            <a:off x="3848100" y="9409113"/>
            <a:ext cx="2944813" cy="495300"/>
          </a:xfrm>
          <a:prstGeom prst="rect">
            <a:avLst/>
          </a:prstGeom>
          <a:noFill/>
          <a:ln w="9525">
            <a:noFill/>
            <a:miter lim="800000"/>
            <a:headEnd/>
            <a:tailEnd/>
          </a:ln>
        </p:spPr>
        <p:txBody>
          <a:bodyPr lIns="91557" tIns="45780" rIns="91557" bIns="45780" anchor="b"/>
          <a:lstStyle/>
          <a:p>
            <a:pPr algn="r" defTabSz="915988"/>
            <a:fld id="{69190D4A-C75D-49D9-9BAA-938577963CB9}" type="slidenum">
              <a:rPr lang="es-ES_tradnl" sz="1200" b="0">
                <a:latin typeface="Arial" charset="0"/>
              </a:rPr>
              <a:pPr algn="r" defTabSz="915988"/>
              <a:t>22</a:t>
            </a:fld>
            <a:endParaRPr lang="es-ES_tradnl" sz="1200" b="0">
              <a:latin typeface="Arial" charset="0"/>
            </a:endParaRPr>
          </a:p>
        </p:txBody>
      </p:sp>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a:noFill/>
          <a:ln/>
        </p:spPr>
        <p:txBody>
          <a:bodyPr/>
          <a:lstStyle/>
          <a:p>
            <a:pPr eaLnBrk="1" hangingPunct="1">
              <a:lnSpc>
                <a:spcPct val="150000"/>
              </a:lnSpc>
            </a:pPr>
            <a:endParaRPr lang="es-ES_tradnl"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2"/>
          <p:cNvSpPr>
            <a:spLocks noGrp="1" noRot="1" noChangeAspect="1" noChangeArrowheads="1" noTextEdit="1"/>
          </p:cNvSpPr>
          <p:nvPr>
            <p:ph type="sldImg"/>
          </p:nvPr>
        </p:nvSpPr>
        <p:spPr>
          <a:ln/>
        </p:spPr>
      </p:sp>
      <p:sp>
        <p:nvSpPr>
          <p:cNvPr id="237570"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2"/>
          <p:cNvSpPr>
            <a:spLocks noGrp="1" noRot="1" noChangeAspect="1" noChangeArrowheads="1" noTextEdit="1"/>
          </p:cNvSpPr>
          <p:nvPr>
            <p:ph type="sldImg"/>
          </p:nvPr>
        </p:nvSpPr>
        <p:spPr>
          <a:ln/>
        </p:spPr>
      </p:sp>
      <p:sp>
        <p:nvSpPr>
          <p:cNvPr id="239618"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Rectangle 2"/>
          <p:cNvSpPr>
            <a:spLocks noGrp="1" noRot="1" noChangeAspect="1" noChangeArrowheads="1" noTextEdit="1"/>
          </p:cNvSpPr>
          <p:nvPr>
            <p:ph type="sldImg"/>
          </p:nvPr>
        </p:nvSpPr>
        <p:spPr>
          <a:ln/>
        </p:spPr>
      </p:sp>
      <p:sp>
        <p:nvSpPr>
          <p:cNvPr id="241666"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2"/>
          <p:cNvSpPr>
            <a:spLocks noGrp="1" noRot="1" noChangeAspect="1" noChangeArrowheads="1" noTextEdit="1"/>
          </p:cNvSpPr>
          <p:nvPr>
            <p:ph type="sldImg"/>
          </p:nvPr>
        </p:nvSpPr>
        <p:spPr>
          <a:ln/>
        </p:spPr>
      </p:sp>
      <p:sp>
        <p:nvSpPr>
          <p:cNvPr id="243714"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2"/>
          <p:cNvSpPr>
            <a:spLocks noGrp="1" noRot="1" noChangeAspect="1" noChangeArrowheads="1" noTextEdit="1"/>
          </p:cNvSpPr>
          <p:nvPr>
            <p:ph type="sldImg"/>
          </p:nvPr>
        </p:nvSpPr>
        <p:spPr>
          <a:ln/>
        </p:spPr>
      </p:sp>
      <p:sp>
        <p:nvSpPr>
          <p:cNvPr id="245762"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2"/>
          <p:cNvSpPr>
            <a:spLocks noGrp="1" noRot="1" noChangeAspect="1" noChangeArrowheads="1" noTextEdit="1"/>
          </p:cNvSpPr>
          <p:nvPr>
            <p:ph type="sldImg"/>
          </p:nvPr>
        </p:nvSpPr>
        <p:spPr>
          <a:ln/>
        </p:spPr>
      </p:sp>
      <p:sp>
        <p:nvSpPr>
          <p:cNvPr id="247810"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Rectangle 2"/>
          <p:cNvSpPr>
            <a:spLocks noGrp="1" noRot="1" noChangeAspect="1" noChangeArrowheads="1" noTextEdit="1"/>
          </p:cNvSpPr>
          <p:nvPr>
            <p:ph type="sldImg"/>
          </p:nvPr>
        </p:nvSpPr>
        <p:spPr>
          <a:ln/>
        </p:spPr>
      </p:sp>
      <p:sp>
        <p:nvSpPr>
          <p:cNvPr id="249858"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7"/>
          <p:cNvSpPr>
            <a:spLocks noGrp="1" noChangeArrowheads="1"/>
          </p:cNvSpPr>
          <p:nvPr>
            <p:ph type="sldNum" sz="quarter" idx="5"/>
          </p:nvPr>
        </p:nvSpPr>
        <p:spPr>
          <a:noFill/>
        </p:spPr>
        <p:txBody>
          <a:bodyPr/>
          <a:lstStyle/>
          <a:p>
            <a:fld id="{147D4039-7CB0-4F37-AC3B-C4FF95976982}" type="slidenum">
              <a:rPr lang="es-ES_tradnl" smtClean="0"/>
              <a:pPr/>
              <a:t>30</a:t>
            </a:fld>
            <a:endParaRPr lang="es-ES_tradnl" smtClean="0"/>
          </a:p>
        </p:txBody>
      </p:sp>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48100" y="9409113"/>
            <a:ext cx="2944813" cy="495300"/>
          </a:xfrm>
          <a:prstGeom prst="rect">
            <a:avLst/>
          </a:prstGeom>
          <a:noFill/>
          <a:ln w="9525">
            <a:noFill/>
            <a:miter lim="800000"/>
            <a:headEnd/>
            <a:tailEnd/>
          </a:ln>
        </p:spPr>
        <p:txBody>
          <a:bodyPr lIns="91557" tIns="45780" rIns="91557" bIns="45780" anchor="b"/>
          <a:lstStyle/>
          <a:p>
            <a:pPr algn="r" defTabSz="915988"/>
            <a:fld id="{BDA8BB59-98AB-4AD3-A5CB-89375D677E98}" type="slidenum">
              <a:rPr lang="es-ES_tradnl" sz="1200" b="0">
                <a:latin typeface="Arial" charset="0"/>
              </a:rPr>
              <a:pPr algn="r" defTabSz="915988"/>
              <a:t>4</a:t>
            </a:fld>
            <a:endParaRPr lang="es-ES_tradnl" sz="1200" b="0">
              <a:latin typeface="Arial" charset="0"/>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eaLnBrk="1" hangingPunct="1">
              <a:lnSpc>
                <a:spcPct val="150000"/>
              </a:lnSpc>
            </a:pPr>
            <a:endParaRPr lang="es-ES_tradn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2"/>
          <p:cNvSpPr>
            <a:spLocks noGrp="1" noRot="1" noChangeAspect="1" noChangeArrowheads="1" noTextEdit="1"/>
          </p:cNvSpPr>
          <p:nvPr>
            <p:ph type="sldImg"/>
          </p:nvPr>
        </p:nvSpPr>
        <p:spPr>
          <a:ln/>
        </p:spPr>
      </p:sp>
      <p:sp>
        <p:nvSpPr>
          <p:cNvPr id="171010" name="Rectangle 3"/>
          <p:cNvSpPr>
            <a:spLocks noGrp="1" noChangeArrowheads="1"/>
          </p:cNvSpPr>
          <p:nvPr>
            <p:ph type="body" idx="1"/>
          </p:nvPr>
        </p:nvSpPr>
        <p:spPr>
          <a:noFill/>
          <a:ln/>
        </p:spPr>
        <p:txBody>
          <a:bodyPr/>
          <a:lstStyle/>
          <a:p>
            <a:endParaRPr lang="es-ES_tradnl"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EEEF2B98-6210-4B68-866C-F76AB5681B5F}" type="slidenum">
              <a:rPr lang="es-ES_tradnl" sz="1200" b="0">
                <a:latin typeface="Arial" charset="0"/>
              </a:rPr>
              <a:pPr algn="r"/>
              <a:t>7</a:t>
            </a:fld>
            <a:endParaRPr lang="es-ES_tradnl" sz="1200" b="0">
              <a:latin typeface="Arial" charset="0"/>
            </a:endParaRPr>
          </a:p>
        </p:txBody>
      </p:sp>
      <p:sp>
        <p:nvSpPr>
          <p:cNvPr id="173058" name="Rectangle 2"/>
          <p:cNvSpPr>
            <a:spLocks noGrp="1" noRot="1" noChangeAspect="1" noChangeArrowheads="1" noTextEdit="1"/>
          </p:cNvSpPr>
          <p:nvPr>
            <p:ph type="sldImg"/>
          </p:nvPr>
        </p:nvSpPr>
        <p:spPr>
          <a:xfrm>
            <a:off x="919163" y="741363"/>
            <a:ext cx="4956175" cy="3716337"/>
          </a:xfrm>
          <a:ln/>
        </p:spPr>
      </p:sp>
      <p:sp>
        <p:nvSpPr>
          <p:cNvPr id="173059"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lnSpc>
                <a:spcPct val="80000"/>
              </a:lnSpc>
            </a:pPr>
            <a:endParaRPr lang="en-GB" altLang="ja-JP" smtClean="0">
              <a:cs typeface="ＭＳ Ｐゴシック"/>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1933FB88-23B7-4BFA-9861-04DC26B9E44E}" type="slidenum">
              <a:rPr lang="es-ES_tradnl" sz="1200" b="0">
                <a:latin typeface="Arial" charset="0"/>
              </a:rPr>
              <a:pPr algn="r"/>
              <a:t>8</a:t>
            </a:fld>
            <a:endParaRPr lang="es-ES_tradnl" sz="1200" b="0">
              <a:latin typeface="Arial" charset="0"/>
            </a:endParaRPr>
          </a:p>
        </p:txBody>
      </p:sp>
      <p:sp>
        <p:nvSpPr>
          <p:cNvPr id="175106" name="Rectangle 2"/>
          <p:cNvSpPr>
            <a:spLocks noGrp="1" noRot="1" noChangeAspect="1" noChangeArrowheads="1" noTextEdit="1"/>
          </p:cNvSpPr>
          <p:nvPr>
            <p:ph type="sldImg"/>
          </p:nvPr>
        </p:nvSpPr>
        <p:spPr>
          <a:xfrm>
            <a:off x="919163" y="741363"/>
            <a:ext cx="4956175" cy="3716337"/>
          </a:xfrm>
          <a:ln/>
        </p:spPr>
      </p:sp>
      <p:sp>
        <p:nvSpPr>
          <p:cNvPr id="175107" name="Rectangle 3"/>
          <p:cNvSpPr>
            <a:spLocks noGrp="1" noChangeArrowheads="1"/>
          </p:cNvSpPr>
          <p:nvPr>
            <p:ph type="body" idx="1"/>
          </p:nvPr>
        </p:nvSpPr>
        <p:spPr>
          <a:xfrm>
            <a:off x="681038" y="4706938"/>
            <a:ext cx="5432425" cy="4457700"/>
          </a:xfrm>
          <a:noFill/>
          <a:ln/>
        </p:spPr>
        <p:txBody>
          <a:bodyPr lIns="91555" tIns="45778" rIns="91555" bIns="45778"/>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48100" y="9407525"/>
            <a:ext cx="2944813" cy="496888"/>
          </a:xfrm>
          <a:prstGeom prst="rect">
            <a:avLst/>
          </a:prstGeom>
          <a:noFill/>
          <a:ln w="9525">
            <a:noFill/>
            <a:miter lim="800000"/>
            <a:headEnd/>
            <a:tailEnd/>
          </a:ln>
        </p:spPr>
        <p:txBody>
          <a:bodyPr lIns="91555" tIns="45778" rIns="91555" bIns="45778" anchor="b"/>
          <a:lstStyle/>
          <a:p>
            <a:pPr algn="r"/>
            <a:fld id="{A092633A-C42F-4343-AE99-6899F87A612C}" type="slidenum">
              <a:rPr lang="es-ES_tradnl" sz="1200" b="0">
                <a:latin typeface="Arial" charset="0"/>
              </a:rPr>
              <a:pPr algn="r"/>
              <a:t>9</a:t>
            </a:fld>
            <a:endParaRPr lang="es-ES_tradnl" sz="1200" b="0">
              <a:latin typeface="Arial" charset="0"/>
            </a:endParaRPr>
          </a:p>
        </p:txBody>
      </p:sp>
      <p:sp>
        <p:nvSpPr>
          <p:cNvPr id="177154" name="Rectangle 2"/>
          <p:cNvSpPr>
            <a:spLocks noGrp="1" noRot="1" noChangeAspect="1" noChangeArrowheads="1" noTextEdit="1"/>
          </p:cNvSpPr>
          <p:nvPr>
            <p:ph type="sldImg"/>
          </p:nvPr>
        </p:nvSpPr>
        <p:spPr>
          <a:xfrm>
            <a:off x="919163" y="741363"/>
            <a:ext cx="4956175" cy="3716337"/>
          </a:xfrm>
          <a:ln/>
        </p:spPr>
      </p:sp>
      <p:sp>
        <p:nvSpPr>
          <p:cNvPr id="177155" name="Rectangle 3"/>
          <p:cNvSpPr>
            <a:spLocks noGrp="1" noChangeArrowheads="1"/>
          </p:cNvSpPr>
          <p:nvPr>
            <p:ph type="body" idx="1"/>
          </p:nvPr>
        </p:nvSpPr>
        <p:spPr>
          <a:xfrm>
            <a:off x="681038" y="4706938"/>
            <a:ext cx="5432425" cy="4457700"/>
          </a:xfrm>
          <a:noFill/>
          <a:ln/>
        </p:spPr>
        <p:txBody>
          <a:bodyPr lIns="91555" tIns="45778" rIns="91555" bIns="45778"/>
          <a:lstStyle/>
          <a:p>
            <a:pPr>
              <a:buFont typeface="Wingdings" pitchFamily="2" charset="2"/>
              <a:buChar char="Ø"/>
            </a:pPr>
            <a:r>
              <a:rPr lang="es-ES_tradnl" sz="1000" b="1" smtClean="0"/>
              <a:t>DIRECTIVA 2009/…/CE del Parlamento Europeo y del Consejo por la que se modifican las Directivas 2006/48/CE, 2006/49/CE y 2007/64/CE en lo que respecta a los bancos afiliados a un organismo central, a determinados elementos de los fondos propios, a los grandes riesgos, al régimen de supervisión y a la gestión de crisis</a:t>
            </a:r>
          </a:p>
          <a:p>
            <a:endParaRPr lang="es-ES_tradnl" sz="1000" b="1" smtClean="0"/>
          </a:p>
          <a:p>
            <a:pPr marL="742950" lvl="1" indent="-285750">
              <a:buFont typeface="Wingdings" pitchFamily="2" charset="2"/>
              <a:buChar char="Ø"/>
            </a:pPr>
            <a:r>
              <a:rPr lang="es-ES_tradnl" sz="1000" smtClean="0"/>
              <a:t> </a:t>
            </a:r>
            <a:r>
              <a:rPr lang="es-ES_tradnl" sz="1000" b="1" smtClean="0">
                <a:solidFill>
                  <a:srgbClr val="333333"/>
                </a:solidFill>
              </a:rPr>
              <a:t>Modificaciones de la Directiva 2006/48/CE:</a:t>
            </a:r>
          </a:p>
          <a:p>
            <a:pPr marL="742950" lvl="1" indent="-285750"/>
            <a:endParaRPr lang="es-ES_tradnl" sz="1000" smtClean="0">
              <a:solidFill>
                <a:srgbClr val="333333"/>
              </a:solidFill>
            </a:endParaRPr>
          </a:p>
          <a:p>
            <a:pPr marL="742950" lvl="1" indent="-285750">
              <a:spcAft>
                <a:spcPts val="338"/>
              </a:spcAft>
              <a:buFontTx/>
              <a:buChar char="•"/>
            </a:pPr>
            <a:r>
              <a:rPr lang="es-ES_tradnl" sz="1000" smtClean="0">
                <a:solidFill>
                  <a:srgbClr val="333333"/>
                </a:solidFill>
              </a:rPr>
              <a:t> </a:t>
            </a:r>
            <a:r>
              <a:rPr lang="es-ES_tradnl" sz="1000" b="1" smtClean="0">
                <a:solidFill>
                  <a:srgbClr val="333333"/>
                </a:solidFill>
              </a:rPr>
              <a:t>En el Artículo 74.2:</a:t>
            </a:r>
          </a:p>
          <a:p>
            <a:pPr>
              <a:spcAft>
                <a:spcPts val="338"/>
              </a:spcAft>
            </a:pPr>
            <a:r>
              <a:rPr lang="es-ES_tradnl" sz="1000" b="1" smtClean="0">
                <a:solidFill>
                  <a:srgbClr val="333333"/>
                </a:solidFill>
              </a:rPr>
              <a:t> 		"Para la comunicación de estos cálculos por las entidades de crédito, las autoridades ompetentes aplicarán, a partir del 31 de diciembre de 2012, formatos, periodicidad y fechas 	de comunicación de la información uniformes. Para facilitar esta situación, el Comité de 	Supervisores Bancarios Europeos elaborará directrices con miras a la introducción de un formato de información uniforme en la Comunidad antes del 1 de enero de 2012. Los formatos de información estarán en proporción a la naturaleza, la escala y la complejidad de las actividades de las entidades de crédito."</a:t>
            </a:r>
          </a:p>
          <a:p>
            <a:pPr>
              <a:spcAft>
                <a:spcPts val="338"/>
              </a:spcAft>
            </a:pPr>
            <a:endParaRPr lang="es-ES_tradnl" sz="900" b="1" smtClean="0">
              <a:solidFill>
                <a:srgbClr val="333333"/>
              </a:solidFill>
            </a:endParaRPr>
          </a:p>
          <a:p>
            <a:pPr marL="742950" lvl="1" indent="-285750">
              <a:spcAft>
                <a:spcPts val="338"/>
              </a:spcAft>
              <a:buFontTx/>
              <a:buChar char="•"/>
            </a:pPr>
            <a:r>
              <a:rPr lang="es-ES_tradnl" sz="1000" smtClean="0">
                <a:solidFill>
                  <a:srgbClr val="333333"/>
                </a:solidFill>
              </a:rPr>
              <a:t> </a:t>
            </a:r>
            <a:r>
              <a:rPr lang="es-ES_tradnl" sz="1000" b="1" smtClean="0">
                <a:solidFill>
                  <a:srgbClr val="333333"/>
                </a:solidFill>
              </a:rPr>
              <a:t>En el Artículo 156:</a:t>
            </a:r>
          </a:p>
          <a:p>
            <a:pPr>
              <a:spcAft>
                <a:spcPts val="338"/>
              </a:spcAft>
            </a:pPr>
            <a:r>
              <a:rPr lang="es-ES_tradnl" sz="900" b="1" smtClean="0">
                <a:solidFill>
                  <a:srgbClr val="333333"/>
                </a:solidFill>
              </a:rPr>
              <a:t>		</a:t>
            </a:r>
            <a:r>
              <a:rPr lang="es-ES_tradnl" sz="1000" b="1" smtClean="0">
                <a:solidFill>
                  <a:srgbClr val="333333"/>
                </a:solidFill>
              </a:rPr>
              <a:t>“A más tardar el 1 de enero </a:t>
            </a:r>
            <a:r>
              <a:rPr lang="es-ES_tradnl" sz="1000" b="1" smtClean="0"/>
              <a:t>de 2011, la Comisión examinará los progresos realizados por el Comité de Supervisores Bancarios Europeos a fin de uniformizar los formatos, la periodicidad y las fechas de presentación de informes según se menciona en el apartado 2 del artículo 74. A la luz de dicho examen, la Comisión informará al Parlamento Europeo y al Consejo.”</a:t>
            </a:r>
            <a:endParaRPr lang="en-US" sz="10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ext Box 14"/>
          <p:cNvSpPr txBox="1">
            <a:spLocks noChangeArrowheads="1"/>
          </p:cNvSpPr>
          <p:nvPr/>
        </p:nvSpPr>
        <p:spPr bwMode="auto">
          <a:xfrm>
            <a:off x="1206500" y="779463"/>
            <a:ext cx="6413500" cy="4721225"/>
          </a:xfrm>
          <a:prstGeom prst="rect">
            <a:avLst/>
          </a:prstGeom>
          <a:noFill/>
          <a:ln w="9525">
            <a:noFill/>
            <a:miter lim="800000"/>
            <a:headEnd/>
            <a:tailEnd/>
          </a:ln>
          <a:effectLst/>
        </p:spPr>
        <p:txBody>
          <a:bodyPr>
            <a:spAutoFit/>
          </a:bodyPr>
          <a:lstStyle/>
          <a:p>
            <a:pPr eaLnBrk="0" hangingPunct="0">
              <a:lnSpc>
                <a:spcPts val="2500"/>
              </a:lnSpc>
              <a:spcBef>
                <a:spcPct val="50000"/>
              </a:spcBef>
            </a:pPr>
            <a:endParaRPr lang="es-ES_tradnl">
              <a:solidFill>
                <a:srgbClr val="B35C48"/>
              </a:solidFill>
            </a:endParaRPr>
          </a:p>
          <a:p>
            <a:pPr eaLnBrk="0" hangingPunct="0">
              <a:lnSpc>
                <a:spcPts val="2500"/>
              </a:lnSpc>
              <a:spcBef>
                <a:spcPct val="50000"/>
              </a:spcBef>
            </a:pPr>
            <a:r>
              <a:rPr lang="es-ES_tradnl" sz="1600">
                <a:solidFill>
                  <a:srgbClr val="B35C48"/>
                </a:solidFill>
              </a:rPr>
              <a:t>REPORTING FINANCIERO BASADO EN ESTANDARES</a:t>
            </a:r>
          </a:p>
          <a:p>
            <a:pPr eaLnBrk="0" hangingPunct="0">
              <a:lnSpc>
                <a:spcPts val="2500"/>
              </a:lnSpc>
              <a:spcBef>
                <a:spcPct val="50000"/>
              </a:spcBef>
            </a:pPr>
            <a:endParaRPr lang="es-ES_tradnl" sz="1600">
              <a:solidFill>
                <a:srgbClr val="B35C48"/>
              </a:solidFill>
            </a:endParaRPr>
          </a:p>
          <a:p>
            <a:pPr eaLnBrk="0" hangingPunct="0">
              <a:lnSpc>
                <a:spcPts val="2500"/>
              </a:lnSpc>
              <a:spcBef>
                <a:spcPct val="50000"/>
              </a:spcBef>
            </a:pPr>
            <a:r>
              <a:rPr lang="es-ES_tradnl">
                <a:solidFill>
                  <a:srgbClr val="B35C48"/>
                </a:solidFill>
              </a:rPr>
              <a:t>Supervisión bancaria en Europa y en España:</a:t>
            </a:r>
          </a:p>
          <a:p>
            <a:pPr eaLnBrk="0" hangingPunct="0">
              <a:lnSpc>
                <a:spcPts val="2500"/>
              </a:lnSpc>
              <a:spcBef>
                <a:spcPct val="50000"/>
              </a:spcBef>
            </a:pPr>
            <a:r>
              <a:rPr lang="es-ES_tradnl" sz="1600" b="0">
                <a:solidFill>
                  <a:srgbClr val="B35C48"/>
                </a:solidFill>
              </a:rPr>
              <a:t>COREP (Basilea II)</a:t>
            </a:r>
            <a:endParaRPr lang="es-ES_tradnl" sz="1600" b="0">
              <a:solidFill>
                <a:srgbClr val="B94105"/>
              </a:solidFill>
            </a:endParaRPr>
          </a:p>
          <a:p>
            <a:endParaRPr lang="es-ES_tradnl" sz="1600"/>
          </a:p>
          <a:p>
            <a:endParaRPr lang="es-ES_tradnl" sz="1400"/>
          </a:p>
          <a:p>
            <a:r>
              <a:rPr lang="es-ES_tradnl" sz="1400"/>
              <a:t>Guillermo Rodríguez García</a:t>
            </a:r>
          </a:p>
          <a:p>
            <a:endParaRPr lang="en-GB" sz="1400" b="0"/>
          </a:p>
          <a:p>
            <a:r>
              <a:rPr lang="es-ES_tradnl" sz="1400" b="0" i="1"/>
              <a:t>Jefe de la División de Análisis y Asesoramiento</a:t>
            </a:r>
          </a:p>
          <a:p>
            <a:r>
              <a:rPr lang="es-ES_tradnl" sz="1400" b="0" i="1"/>
              <a:t>Departamento de Instituciones Financieras</a:t>
            </a:r>
          </a:p>
          <a:p>
            <a:r>
              <a:rPr lang="es-ES_tradnl" sz="1400" b="0" i="1"/>
              <a:t>DG Regulación </a:t>
            </a:r>
          </a:p>
          <a:p>
            <a:r>
              <a:rPr lang="es-ES_tradnl" sz="1400" b="0" i="1"/>
              <a:t>Banco de España</a:t>
            </a:r>
          </a:p>
          <a:p>
            <a:pPr eaLnBrk="0" hangingPunct="0">
              <a:lnSpc>
                <a:spcPts val="2500"/>
              </a:lnSpc>
              <a:spcBef>
                <a:spcPct val="50000"/>
              </a:spcBef>
            </a:pPr>
            <a:endParaRPr lang="es-ES_tradnl" sz="1400" b="0" i="1"/>
          </a:p>
          <a:p>
            <a:pPr eaLnBrk="0" hangingPunct="0">
              <a:lnSpc>
                <a:spcPct val="70000"/>
              </a:lnSpc>
              <a:spcBef>
                <a:spcPct val="50000"/>
              </a:spcBef>
            </a:pPr>
            <a:r>
              <a:rPr lang="es-ES_tradnl" sz="1000" b="0"/>
              <a:t>Madrid</a:t>
            </a:r>
          </a:p>
          <a:p>
            <a:pPr eaLnBrk="0" hangingPunct="0">
              <a:lnSpc>
                <a:spcPct val="70000"/>
              </a:lnSpc>
              <a:spcBef>
                <a:spcPct val="50000"/>
              </a:spcBef>
            </a:pPr>
            <a:r>
              <a:rPr lang="es-ES_tradnl" sz="1000" b="0"/>
              <a:t>22 de octubre de 2009</a:t>
            </a:r>
          </a:p>
        </p:txBody>
      </p:sp>
      <p:pic>
        <p:nvPicPr>
          <p:cNvPr id="3" name="Picture 21"/>
          <p:cNvPicPr>
            <a:picLocks noChangeAspect="1" noChangeArrowheads="1"/>
          </p:cNvPicPr>
          <p:nvPr userDrawn="1"/>
        </p:nvPicPr>
        <p:blipFill>
          <a:blip r:embed="rId2"/>
          <a:srcRect/>
          <a:stretch>
            <a:fillRect/>
          </a:stretch>
        </p:blipFill>
        <p:spPr bwMode="auto">
          <a:xfrm>
            <a:off x="-1588" y="0"/>
            <a:ext cx="9145588" cy="635000"/>
          </a:xfrm>
          <a:prstGeom prst="rect">
            <a:avLst/>
          </a:prstGeom>
          <a:noFill/>
          <a:ln w="9525">
            <a:noFill/>
            <a:miter lim="800000"/>
            <a:headEnd/>
            <a:tailEnd/>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dgm" preserve="1">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6249988" cy="720725"/>
          </a:xfrm>
        </p:spPr>
        <p:txBody>
          <a:bodyPr/>
          <a:lstStyle/>
          <a:p>
            <a:r>
              <a:rPr lang="es-ES" smtClean="0"/>
              <a:t>Haga clic para modificar el estilo de título del patrón</a:t>
            </a:r>
            <a:endParaRPr lang="es-ES_tradnl"/>
          </a:p>
        </p:txBody>
      </p:sp>
      <p:sp>
        <p:nvSpPr>
          <p:cNvPr id="3" name="2 Marcador de SmartArt"/>
          <p:cNvSpPr>
            <a:spLocks noGrp="1"/>
          </p:cNvSpPr>
          <p:nvPr>
            <p:ph type="dgm" idx="1"/>
          </p:nvPr>
        </p:nvSpPr>
        <p:spPr>
          <a:xfrm>
            <a:off x="331788" y="987425"/>
            <a:ext cx="8575675" cy="5064125"/>
          </a:xfrm>
        </p:spPr>
        <p:txBody>
          <a:bodyPr/>
          <a:lstStyle/>
          <a:p>
            <a:pPr lvl="0"/>
            <a:endParaRPr lang="es-ES_tradnl" noProof="0" smtClean="0"/>
          </a:p>
        </p:txBody>
      </p:sp>
      <p:sp>
        <p:nvSpPr>
          <p:cNvPr id="4" name="Rectangle 6"/>
          <p:cNvSpPr>
            <a:spLocks noGrp="1" noChangeArrowheads="1"/>
          </p:cNvSpPr>
          <p:nvPr>
            <p:ph type="sldNum" sz="quarter" idx="10"/>
          </p:nvPr>
        </p:nvSpPr>
        <p:spPr>
          <a:ln/>
        </p:spPr>
        <p:txBody>
          <a:bodyPr/>
          <a:lstStyle>
            <a:lvl1pPr>
              <a:defRPr/>
            </a:lvl1pPr>
          </a:lstStyle>
          <a:p>
            <a:pPr>
              <a:defRPr/>
            </a:pPr>
            <a:fld id="{B0B50314-7F64-49B4-B46A-EA0705D95881}" type="slidenum">
              <a:rPr lang="es-ES_tradnl"/>
              <a:pPr>
                <a:defRPr/>
              </a:pPr>
              <a:t>‹Nº›</a:t>
            </a:fld>
            <a:endParaRPr lang="es-ES_tradnl"/>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0" y="0"/>
            <a:ext cx="6249988" cy="720725"/>
          </a:xfrm>
        </p:spPr>
        <p:txBody>
          <a:bodyPr/>
          <a:lstStyle/>
          <a:p>
            <a:r>
              <a:rPr lang="es-ES" smtClean="0"/>
              <a:t>Haga clic para modificar el estilo de título del patrón</a:t>
            </a:r>
            <a:endParaRPr lang="es-ES_tradnl"/>
          </a:p>
        </p:txBody>
      </p:sp>
      <p:sp>
        <p:nvSpPr>
          <p:cNvPr id="3" name="2 Marcador de texto"/>
          <p:cNvSpPr>
            <a:spLocks noGrp="1"/>
          </p:cNvSpPr>
          <p:nvPr>
            <p:ph type="body" sz="half" idx="1"/>
          </p:nvPr>
        </p:nvSpPr>
        <p:spPr>
          <a:xfrm>
            <a:off x="331788" y="987425"/>
            <a:ext cx="4211637" cy="50641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contenido"/>
          <p:cNvSpPr>
            <a:spLocks noGrp="1"/>
          </p:cNvSpPr>
          <p:nvPr>
            <p:ph sz="half" idx="2"/>
          </p:nvPr>
        </p:nvSpPr>
        <p:spPr>
          <a:xfrm>
            <a:off x="4695825" y="987425"/>
            <a:ext cx="4211638" cy="50641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5" name="Rectangle 6"/>
          <p:cNvSpPr>
            <a:spLocks noGrp="1" noChangeArrowheads="1"/>
          </p:cNvSpPr>
          <p:nvPr>
            <p:ph type="sldNum" sz="quarter" idx="10"/>
          </p:nvPr>
        </p:nvSpPr>
        <p:spPr>
          <a:ln/>
        </p:spPr>
        <p:txBody>
          <a:bodyPr/>
          <a:lstStyle>
            <a:lvl1pPr>
              <a:defRPr/>
            </a:lvl1pPr>
          </a:lstStyle>
          <a:p>
            <a:pPr>
              <a:defRPr/>
            </a:pPr>
            <a:fld id="{F003649D-5172-43D7-AE01-88AAE757EE07}" type="slidenum">
              <a:rPr lang="es-ES_tradnl"/>
              <a:pPr>
                <a:defRPr/>
              </a:pPr>
              <a:t>‹Nº›</a:t>
            </a:fld>
            <a:endParaRPr lang="es-ES_tradnl"/>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Rectangle 6"/>
          <p:cNvSpPr>
            <a:spLocks noGrp="1" noChangeArrowheads="1"/>
          </p:cNvSpPr>
          <p:nvPr>
            <p:ph type="sldNum" sz="quarter" idx="10"/>
          </p:nvPr>
        </p:nvSpPr>
        <p:spPr>
          <a:ln/>
        </p:spPr>
        <p:txBody>
          <a:bodyPr/>
          <a:lstStyle>
            <a:lvl1pPr>
              <a:defRPr/>
            </a:lvl1pPr>
          </a:lstStyle>
          <a:p>
            <a:pPr>
              <a:defRPr/>
            </a:pPr>
            <a:fld id="{258B3CDD-3C19-4087-BA6B-B11492535000}" type="slidenum">
              <a:rPr lang="es-ES_tradnl"/>
              <a:pPr>
                <a:defRPr/>
              </a:pPr>
              <a:t>‹Nº›</a:t>
            </a:fld>
            <a:endParaRPr lang="es-ES_tradnl"/>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contenido"/>
          <p:cNvSpPr>
            <a:spLocks noGrp="1"/>
          </p:cNvSpPr>
          <p:nvPr>
            <p:ph sz="half" idx="1"/>
          </p:nvPr>
        </p:nvSpPr>
        <p:spPr>
          <a:xfrm>
            <a:off x="331788" y="987425"/>
            <a:ext cx="4211637" cy="5064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contenido"/>
          <p:cNvSpPr>
            <a:spLocks noGrp="1"/>
          </p:cNvSpPr>
          <p:nvPr>
            <p:ph sz="half" idx="2"/>
          </p:nvPr>
        </p:nvSpPr>
        <p:spPr>
          <a:xfrm>
            <a:off x="4695825" y="987425"/>
            <a:ext cx="4211638" cy="5064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5" name="Rectangle 6"/>
          <p:cNvSpPr>
            <a:spLocks noGrp="1" noChangeArrowheads="1"/>
          </p:cNvSpPr>
          <p:nvPr>
            <p:ph type="sldNum" sz="quarter" idx="10"/>
          </p:nvPr>
        </p:nvSpPr>
        <p:spPr>
          <a:ln/>
        </p:spPr>
        <p:txBody>
          <a:bodyPr/>
          <a:lstStyle>
            <a:lvl1pPr>
              <a:defRPr/>
            </a:lvl1pPr>
          </a:lstStyle>
          <a:p>
            <a:pPr>
              <a:defRPr/>
            </a:pPr>
            <a:fld id="{10485F3A-8853-4F3B-BF42-C839CEE81CC1}" type="slidenum">
              <a:rPr lang="es-ES_tradnl"/>
              <a:pPr>
                <a:defRPr/>
              </a:pPr>
              <a:t>‹Nº›</a:t>
            </a:fld>
            <a:endParaRPr lang="es-ES_tradnl"/>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Rectangle 6"/>
          <p:cNvSpPr>
            <a:spLocks noGrp="1" noChangeArrowheads="1"/>
          </p:cNvSpPr>
          <p:nvPr>
            <p:ph type="sldNum" sz="quarter" idx="10"/>
          </p:nvPr>
        </p:nvSpPr>
        <p:spPr>
          <a:ln/>
        </p:spPr>
        <p:txBody>
          <a:bodyPr/>
          <a:lstStyle>
            <a:lvl1pPr>
              <a:defRPr/>
            </a:lvl1pPr>
          </a:lstStyle>
          <a:p>
            <a:pPr>
              <a:defRPr/>
            </a:pPr>
            <a:fld id="{BD902F05-A088-4B9F-8695-1CD96F19B9E9}" type="slidenum">
              <a:rPr lang="es-ES_tradnl"/>
              <a:pPr>
                <a:defRPr/>
              </a:pPr>
              <a:t>‹Nº›</a:t>
            </a:fld>
            <a:endParaRPr lang="es-ES_tradnl"/>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C4113457-EC91-409C-B64D-21ED4430B3E9}" type="slidenum">
              <a:rPr lang="es-ES_tradnl"/>
              <a:pPr>
                <a:defRPr/>
              </a:pPr>
              <a:t>‹Nº›</a:t>
            </a:fld>
            <a:endParaRPr lang="es-ES_tradnl"/>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_tradn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6"/>
          <p:cNvSpPr>
            <a:spLocks noGrp="1" noChangeArrowheads="1"/>
          </p:cNvSpPr>
          <p:nvPr>
            <p:ph type="sldNum" sz="quarter" idx="10"/>
          </p:nvPr>
        </p:nvSpPr>
        <p:spPr>
          <a:ln/>
        </p:spPr>
        <p:txBody>
          <a:bodyPr/>
          <a:lstStyle>
            <a:lvl1pPr>
              <a:defRPr/>
            </a:lvl1pPr>
          </a:lstStyle>
          <a:p>
            <a:pPr>
              <a:defRPr/>
            </a:pPr>
            <a:fld id="{9CEAE3E1-35BE-4E52-BA49-1B100D837E94}" type="slidenum">
              <a:rPr lang="es-ES_tradnl"/>
              <a:pPr>
                <a:defRPr/>
              </a:pPr>
              <a:t>‹Nº›</a:t>
            </a:fld>
            <a:endParaRPr lang="es-ES_tradnl"/>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_tradn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_tradnl"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6"/>
          <p:cNvSpPr>
            <a:spLocks noGrp="1" noChangeArrowheads="1"/>
          </p:cNvSpPr>
          <p:nvPr>
            <p:ph type="sldNum" sz="quarter" idx="10"/>
          </p:nvPr>
        </p:nvSpPr>
        <p:spPr>
          <a:ln/>
        </p:spPr>
        <p:txBody>
          <a:bodyPr/>
          <a:lstStyle>
            <a:lvl1pPr>
              <a:defRPr/>
            </a:lvl1pPr>
          </a:lstStyle>
          <a:p>
            <a:pPr>
              <a:defRPr/>
            </a:pPr>
            <a:fld id="{2FB15AE9-9CBF-485D-A936-264185FE9B77}" type="slidenum">
              <a:rPr lang="es-ES_tradnl"/>
              <a:pPr>
                <a:defRPr/>
              </a:pPr>
              <a:t>‹Nº›</a:t>
            </a:fld>
            <a:endParaRPr lang="es-ES_tradnl"/>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Rectangle 6"/>
          <p:cNvSpPr>
            <a:spLocks noGrp="1" noChangeArrowheads="1"/>
          </p:cNvSpPr>
          <p:nvPr>
            <p:ph type="sldNum" sz="quarter" idx="10"/>
          </p:nvPr>
        </p:nvSpPr>
        <p:spPr>
          <a:ln/>
        </p:spPr>
        <p:txBody>
          <a:bodyPr/>
          <a:lstStyle>
            <a:lvl1pPr>
              <a:defRPr/>
            </a:lvl1pPr>
          </a:lstStyle>
          <a:p>
            <a:pPr>
              <a:defRPr/>
            </a:pPr>
            <a:fld id="{C582A4D1-D4D7-472F-A583-D96605827054}" type="slidenum">
              <a:rPr lang="es-ES_tradnl"/>
              <a:pPr>
                <a:defRPr/>
              </a:pPr>
              <a:t>‹Nº›</a:t>
            </a:fld>
            <a:endParaRPr lang="es-ES_tradnl"/>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81788" y="0"/>
            <a:ext cx="2225675" cy="6051550"/>
          </a:xfrm>
        </p:spPr>
        <p:txBody>
          <a:bodyPr vert="eaVert"/>
          <a:lstStyle/>
          <a:p>
            <a:r>
              <a:rPr lang="es-ES" smtClean="0"/>
              <a:t>Haga clic para modificar el estilo de título del patrón</a:t>
            </a:r>
            <a:endParaRPr lang="es-ES_tradnl"/>
          </a:p>
        </p:txBody>
      </p:sp>
      <p:sp>
        <p:nvSpPr>
          <p:cNvPr id="3" name="2 Marcador de texto vertical"/>
          <p:cNvSpPr>
            <a:spLocks noGrp="1"/>
          </p:cNvSpPr>
          <p:nvPr>
            <p:ph type="body" orient="vert" idx="1"/>
          </p:nvPr>
        </p:nvSpPr>
        <p:spPr>
          <a:xfrm>
            <a:off x="0" y="0"/>
            <a:ext cx="6529388" cy="605155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Rectangle 6"/>
          <p:cNvSpPr>
            <a:spLocks noGrp="1" noChangeArrowheads="1"/>
          </p:cNvSpPr>
          <p:nvPr>
            <p:ph type="sldNum" sz="quarter" idx="10"/>
          </p:nvPr>
        </p:nvSpPr>
        <p:spPr>
          <a:ln/>
        </p:spPr>
        <p:txBody>
          <a:bodyPr/>
          <a:lstStyle>
            <a:lvl1pPr>
              <a:defRPr/>
            </a:lvl1pPr>
          </a:lstStyle>
          <a:p>
            <a:pPr>
              <a:defRPr/>
            </a:pPr>
            <a:fld id="{538CDB59-1BEF-4969-8B12-2507B453EAA5}" type="slidenum">
              <a:rPr lang="es-ES_tradnl"/>
              <a:pPr>
                <a:defRPr/>
              </a:pPr>
              <a:t>‹Nº›</a:t>
            </a:fld>
            <a:endParaRPr lang="es-ES_tradnl"/>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0"/>
            <a:ext cx="9144000" cy="6232525"/>
          </a:xfrm>
          <a:prstGeom prst="rect">
            <a:avLst/>
          </a:prstGeom>
          <a:noFill/>
          <a:ln w="9525">
            <a:noFill/>
            <a:miter lim="800000"/>
            <a:headEnd/>
            <a:tailEnd/>
          </a:ln>
          <a:effectLst/>
        </p:spPr>
        <p:txBody>
          <a:bodyPr wrap="none" anchor="ctr"/>
          <a:lstStyle/>
          <a:p>
            <a:pPr>
              <a:defRPr/>
            </a:pPr>
            <a:endParaRPr lang="es-ES_tradnl"/>
          </a:p>
        </p:txBody>
      </p:sp>
      <p:sp>
        <p:nvSpPr>
          <p:cNvPr id="1027" name="Rectangle 2"/>
          <p:cNvSpPr>
            <a:spLocks noGrp="1" noChangeArrowheads="1"/>
          </p:cNvSpPr>
          <p:nvPr>
            <p:ph type="title"/>
          </p:nvPr>
        </p:nvSpPr>
        <p:spPr bwMode="auto">
          <a:xfrm>
            <a:off x="0" y="0"/>
            <a:ext cx="6249988" cy="720725"/>
          </a:xfrm>
          <a:prstGeom prst="rect">
            <a:avLst/>
          </a:prstGeom>
          <a:solidFill>
            <a:srgbClr val="D9D9D9"/>
          </a:solid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_tradnl" smtClean="0"/>
              <a:t>TÍTULO DE LA DIAPOSITIVA</a:t>
            </a:r>
          </a:p>
        </p:txBody>
      </p:sp>
      <p:sp>
        <p:nvSpPr>
          <p:cNvPr id="1028" name="Rectangle 3"/>
          <p:cNvSpPr>
            <a:spLocks noGrp="1" noChangeArrowheads="1"/>
          </p:cNvSpPr>
          <p:nvPr>
            <p:ph type="body" idx="1"/>
          </p:nvPr>
        </p:nvSpPr>
        <p:spPr bwMode="auto">
          <a:xfrm>
            <a:off x="331788" y="987425"/>
            <a:ext cx="8575675" cy="5064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1030" name="Rectangle 6"/>
          <p:cNvSpPr>
            <a:spLocks noGrp="1" noChangeArrowheads="1"/>
          </p:cNvSpPr>
          <p:nvPr>
            <p:ph type="sldNum" sz="quarter" idx="4"/>
          </p:nvPr>
        </p:nvSpPr>
        <p:spPr bwMode="auto">
          <a:xfrm>
            <a:off x="6864350" y="6400800"/>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858585"/>
                </a:solidFill>
              </a:defRPr>
            </a:lvl1pPr>
          </a:lstStyle>
          <a:p>
            <a:pPr>
              <a:defRPr/>
            </a:pPr>
            <a:fld id="{740E351D-F9D0-4FB2-8027-7EEDC84A444A}" type="slidenum">
              <a:rPr lang="es-ES_tradnl"/>
              <a:pPr>
                <a:defRPr/>
              </a:pPr>
              <a:t>‹Nº›</a:t>
            </a:fld>
            <a:endParaRPr lang="es-ES_tradnl"/>
          </a:p>
        </p:txBody>
      </p:sp>
      <p:pic>
        <p:nvPicPr>
          <p:cNvPr id="2" name="Picture 7"/>
          <p:cNvPicPr>
            <a:picLocks noChangeAspect="1" noChangeArrowheads="1"/>
          </p:cNvPicPr>
          <p:nvPr/>
        </p:nvPicPr>
        <p:blipFill>
          <a:blip r:embed="rId13"/>
          <a:srcRect/>
          <a:stretch>
            <a:fillRect/>
          </a:stretch>
        </p:blipFill>
        <p:spPr bwMode="auto">
          <a:xfrm>
            <a:off x="6248400" y="-12700"/>
            <a:ext cx="2895600" cy="731838"/>
          </a:xfrm>
          <a:prstGeom prst="rect">
            <a:avLst/>
          </a:prstGeom>
          <a:noFill/>
          <a:ln w="9525">
            <a:noFill/>
            <a:miter lim="800000"/>
            <a:headEnd/>
            <a:tailEnd/>
          </a:ln>
        </p:spPr>
      </p:pic>
      <p:sp>
        <p:nvSpPr>
          <p:cNvPr id="1036" name="Rectangle 12"/>
          <p:cNvSpPr>
            <a:spLocks noChangeArrowheads="1"/>
          </p:cNvSpPr>
          <p:nvPr/>
        </p:nvSpPr>
        <p:spPr bwMode="auto">
          <a:xfrm>
            <a:off x="236538" y="6527800"/>
            <a:ext cx="5676900" cy="244475"/>
          </a:xfrm>
          <a:prstGeom prst="rect">
            <a:avLst/>
          </a:prstGeom>
          <a:noFill/>
          <a:ln w="9525">
            <a:noFill/>
            <a:miter lim="800000"/>
            <a:headEnd/>
            <a:tailEnd/>
          </a:ln>
          <a:effectLst/>
        </p:spPr>
        <p:txBody>
          <a:bodyPr>
            <a:spAutoFit/>
          </a:bodyPr>
          <a:lstStyle/>
          <a:p>
            <a:pPr eaLnBrk="0" hangingPunct="0">
              <a:defRPr/>
            </a:pPr>
            <a:r>
              <a:rPr lang="es-ES_tradnl" sz="1000" b="0">
                <a:solidFill>
                  <a:srgbClr val="858585"/>
                </a:solidFill>
              </a:rPr>
              <a:t>INSTITUCIONES FINANCIERAS</a:t>
            </a:r>
          </a:p>
        </p:txBody>
      </p:sp>
      <p:pic>
        <p:nvPicPr>
          <p:cNvPr id="1032" name="Picture 23" descr="LOGO_1_300_Trans_Gris"/>
          <p:cNvPicPr>
            <a:picLocks noChangeAspect="1" noChangeArrowheads="1"/>
          </p:cNvPicPr>
          <p:nvPr/>
        </p:nvPicPr>
        <p:blipFill>
          <a:blip r:embed="rId14"/>
          <a:srcRect/>
          <a:stretch>
            <a:fillRect/>
          </a:stretch>
        </p:blipFill>
        <p:spPr bwMode="auto">
          <a:xfrm>
            <a:off x="347663" y="6380163"/>
            <a:ext cx="1363662" cy="1476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1600" b="1">
          <a:solidFill>
            <a:srgbClr val="B35C48"/>
          </a:solidFill>
          <a:latin typeface="+mj-lt"/>
          <a:ea typeface="+mj-ea"/>
          <a:cs typeface="+mj-cs"/>
        </a:defRPr>
      </a:lvl1pPr>
      <a:lvl2pPr algn="l" rtl="0" eaLnBrk="0" fontAlgn="base" hangingPunct="0">
        <a:spcBef>
          <a:spcPct val="0"/>
        </a:spcBef>
        <a:spcAft>
          <a:spcPct val="0"/>
        </a:spcAft>
        <a:defRPr sz="1600" b="1">
          <a:solidFill>
            <a:srgbClr val="B35C48"/>
          </a:solidFill>
          <a:latin typeface="BdE Neue Helvetica 55 Roman" pitchFamily="34" charset="0"/>
        </a:defRPr>
      </a:lvl2pPr>
      <a:lvl3pPr algn="l" rtl="0" eaLnBrk="0" fontAlgn="base" hangingPunct="0">
        <a:spcBef>
          <a:spcPct val="0"/>
        </a:spcBef>
        <a:spcAft>
          <a:spcPct val="0"/>
        </a:spcAft>
        <a:defRPr sz="1600" b="1">
          <a:solidFill>
            <a:srgbClr val="B35C48"/>
          </a:solidFill>
          <a:latin typeface="BdE Neue Helvetica 55 Roman" pitchFamily="34" charset="0"/>
        </a:defRPr>
      </a:lvl3pPr>
      <a:lvl4pPr algn="l" rtl="0" eaLnBrk="0" fontAlgn="base" hangingPunct="0">
        <a:spcBef>
          <a:spcPct val="0"/>
        </a:spcBef>
        <a:spcAft>
          <a:spcPct val="0"/>
        </a:spcAft>
        <a:defRPr sz="1600" b="1">
          <a:solidFill>
            <a:srgbClr val="B35C48"/>
          </a:solidFill>
          <a:latin typeface="BdE Neue Helvetica 55 Roman" pitchFamily="34" charset="0"/>
        </a:defRPr>
      </a:lvl4pPr>
      <a:lvl5pPr algn="l" rtl="0" eaLnBrk="0" fontAlgn="base" hangingPunct="0">
        <a:spcBef>
          <a:spcPct val="0"/>
        </a:spcBef>
        <a:spcAft>
          <a:spcPct val="0"/>
        </a:spcAft>
        <a:defRPr sz="1600" b="1">
          <a:solidFill>
            <a:srgbClr val="B35C48"/>
          </a:solidFill>
          <a:latin typeface="BdE Neue Helvetica 55 Roman" pitchFamily="34" charset="0"/>
        </a:defRPr>
      </a:lvl5pPr>
      <a:lvl6pPr marL="457200" algn="l" rtl="0" eaLnBrk="0" fontAlgn="base" hangingPunct="0">
        <a:spcBef>
          <a:spcPct val="0"/>
        </a:spcBef>
        <a:spcAft>
          <a:spcPct val="0"/>
        </a:spcAft>
        <a:defRPr b="1">
          <a:solidFill>
            <a:srgbClr val="B35C48"/>
          </a:solidFill>
          <a:latin typeface="BdE Neue Helvetica 55 Roman" pitchFamily="34" charset="0"/>
        </a:defRPr>
      </a:lvl6pPr>
      <a:lvl7pPr marL="914400" algn="l" rtl="0" eaLnBrk="0" fontAlgn="base" hangingPunct="0">
        <a:spcBef>
          <a:spcPct val="0"/>
        </a:spcBef>
        <a:spcAft>
          <a:spcPct val="0"/>
        </a:spcAft>
        <a:defRPr b="1">
          <a:solidFill>
            <a:srgbClr val="B35C48"/>
          </a:solidFill>
          <a:latin typeface="BdE Neue Helvetica 55 Roman" pitchFamily="34" charset="0"/>
        </a:defRPr>
      </a:lvl7pPr>
      <a:lvl8pPr marL="1371600" algn="l" rtl="0" eaLnBrk="0" fontAlgn="base" hangingPunct="0">
        <a:spcBef>
          <a:spcPct val="0"/>
        </a:spcBef>
        <a:spcAft>
          <a:spcPct val="0"/>
        </a:spcAft>
        <a:defRPr b="1">
          <a:solidFill>
            <a:srgbClr val="B35C48"/>
          </a:solidFill>
          <a:latin typeface="BdE Neue Helvetica 55 Roman" pitchFamily="34" charset="0"/>
        </a:defRPr>
      </a:lvl8pPr>
      <a:lvl9pPr marL="1828800" algn="l" rtl="0" eaLnBrk="0" fontAlgn="base" hangingPunct="0">
        <a:spcBef>
          <a:spcPct val="0"/>
        </a:spcBef>
        <a:spcAft>
          <a:spcPct val="0"/>
        </a:spcAft>
        <a:defRPr b="1">
          <a:solidFill>
            <a:srgbClr val="B35C48"/>
          </a:solidFill>
          <a:latin typeface="BdE Neue Helvetica 55 Roman" pitchFamily="34" charset="0"/>
        </a:defRPr>
      </a:lvl9pPr>
    </p:titleStyle>
    <p:bodyStyle>
      <a:lvl1pPr marL="342900" indent="-342900" algn="l" rtl="0" eaLnBrk="0" fontAlgn="base" hangingPunct="0">
        <a:spcBef>
          <a:spcPct val="20000"/>
        </a:spcBef>
        <a:spcAft>
          <a:spcPct val="0"/>
        </a:spcAft>
        <a:buClr>
          <a:srgbClr val="993300"/>
        </a:buClr>
        <a:buFont typeface="Wingdings" pitchFamily="2" charset="2"/>
        <a:defRPr b="1">
          <a:solidFill>
            <a:schemeClr val="tx1"/>
          </a:solidFill>
          <a:latin typeface="+mn-lt"/>
          <a:ea typeface="+mn-ea"/>
          <a:cs typeface="+mn-cs"/>
        </a:defRPr>
      </a:lvl1pPr>
      <a:lvl2pPr marL="538163" indent="-3175" algn="l" rtl="0" eaLnBrk="0" fontAlgn="base" hangingPunct="0">
        <a:spcBef>
          <a:spcPct val="20000"/>
        </a:spcBef>
        <a:spcAft>
          <a:spcPct val="0"/>
        </a:spcAft>
        <a:buClr>
          <a:srgbClr val="666666"/>
        </a:buClr>
        <a:buFont typeface="Arial" charset="0"/>
        <a:defRPr>
          <a:solidFill>
            <a:srgbClr val="B35C48"/>
          </a:solidFill>
          <a:latin typeface="+mn-lt"/>
        </a:defRPr>
      </a:lvl2pPr>
      <a:lvl3pPr marL="989013" indent="11113" algn="l" rtl="0" eaLnBrk="0" fontAlgn="base" hangingPunct="0">
        <a:spcBef>
          <a:spcPct val="20000"/>
        </a:spcBef>
        <a:spcAft>
          <a:spcPct val="0"/>
        </a:spcAft>
        <a:defRPr i="1">
          <a:solidFill>
            <a:schemeClr val="tx1"/>
          </a:solidFill>
          <a:latin typeface="+mn-lt"/>
        </a:defRPr>
      </a:lvl3pPr>
      <a:lvl4pPr marL="1430338" indent="7938" algn="l" rtl="0" eaLnBrk="0" fontAlgn="base" hangingPunct="0">
        <a:spcBef>
          <a:spcPct val="20000"/>
        </a:spcBef>
        <a:spcAft>
          <a:spcPct val="0"/>
        </a:spcAft>
        <a:defRPr sz="1600">
          <a:solidFill>
            <a:schemeClr val="tx1"/>
          </a:solidFill>
          <a:latin typeface="+mn-lt"/>
        </a:defRPr>
      </a:lvl4pPr>
      <a:lvl5pPr marL="1882775" indent="-3175" algn="l" rtl="0" eaLnBrk="0" fontAlgn="base" hangingPunct="0">
        <a:spcBef>
          <a:spcPct val="20000"/>
        </a:spcBef>
        <a:spcAft>
          <a:spcPct val="0"/>
        </a:spcAft>
        <a:defRPr sz="1600" i="1">
          <a:solidFill>
            <a:schemeClr val="tx1"/>
          </a:solidFill>
          <a:latin typeface="+mn-lt"/>
        </a:defRPr>
      </a:lvl5pPr>
      <a:lvl6pPr marL="2339975" indent="-3175" algn="l" rtl="0" fontAlgn="base">
        <a:spcBef>
          <a:spcPct val="20000"/>
        </a:spcBef>
        <a:spcAft>
          <a:spcPct val="0"/>
        </a:spcAft>
        <a:defRPr sz="1600" i="1">
          <a:solidFill>
            <a:schemeClr val="tx1"/>
          </a:solidFill>
          <a:latin typeface="+mn-lt"/>
        </a:defRPr>
      </a:lvl6pPr>
      <a:lvl7pPr marL="2797175" indent="-3175" algn="l" rtl="0" fontAlgn="base">
        <a:spcBef>
          <a:spcPct val="20000"/>
        </a:spcBef>
        <a:spcAft>
          <a:spcPct val="0"/>
        </a:spcAft>
        <a:defRPr sz="1600" i="1">
          <a:solidFill>
            <a:schemeClr val="tx1"/>
          </a:solidFill>
          <a:latin typeface="+mn-lt"/>
        </a:defRPr>
      </a:lvl7pPr>
      <a:lvl8pPr marL="3254375" indent="-3175" algn="l" rtl="0" fontAlgn="base">
        <a:spcBef>
          <a:spcPct val="20000"/>
        </a:spcBef>
        <a:spcAft>
          <a:spcPct val="0"/>
        </a:spcAft>
        <a:defRPr sz="1600" i="1">
          <a:solidFill>
            <a:schemeClr val="tx1"/>
          </a:solidFill>
          <a:latin typeface="+mn-lt"/>
        </a:defRPr>
      </a:lvl8pPr>
      <a:lvl9pPr marL="3711575" indent="-3175" algn="l" rtl="0" fontAlgn="base">
        <a:spcBef>
          <a:spcPct val="20000"/>
        </a:spcBef>
        <a:spcAft>
          <a:spcPct val="0"/>
        </a:spcAft>
        <a:defRPr sz="1600" i="1">
          <a:solidFill>
            <a:schemeClr val="tx1"/>
          </a:solidFill>
          <a:latin typeface="+mn-lt"/>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www.bde.es/webbde/es/supervision/informacion/solvencia/informacion_be08.html"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hyperlink" Target="http://www.bde.es/webbde/e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hyperlink" Target="http://www.bde.es/webbde/es/supervision/informacion/solvencia/informacion_be08.html" TargetMode="Externa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hyperlink" Target="http://www.bde.es/webbde/es/supervision/informacion/solvencia/inf_be_rp10.html"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hyperlink" Target="http://www.transparencia.cnmv.bde.es/home.ht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www.c-ebs.org/standards.htm"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www.c-ebs.org/Publications/Q-As/Implementation-Questions.aspx"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4"/>
          <p:cNvSpPr txBox="1">
            <a:spLocks noChangeArrowheads="1"/>
          </p:cNvSpPr>
          <p:nvPr/>
        </p:nvSpPr>
        <p:spPr bwMode="auto">
          <a:xfrm>
            <a:off x="3082925" y="4546600"/>
            <a:ext cx="184150" cy="366713"/>
          </a:xfrm>
          <a:prstGeom prst="rect">
            <a:avLst/>
          </a:prstGeom>
          <a:noFill/>
          <a:ln w="9525">
            <a:noFill/>
            <a:miter lim="800000"/>
            <a:headEnd/>
            <a:tailEnd/>
          </a:ln>
        </p:spPr>
        <p:txBody>
          <a:bodyPr wrap="none">
            <a:spAutoFit/>
          </a:bodyPr>
          <a:lstStyle/>
          <a:p>
            <a:endParaRPr lang="es-ES" sz="180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5B91FF18-7C9D-47AF-B924-A067510F08B5}" type="slidenum">
              <a:rPr lang="es-ES_tradnl" sz="1400">
                <a:solidFill>
                  <a:srgbClr val="858585"/>
                </a:solidFill>
              </a:rPr>
              <a:pPr algn="r"/>
              <a:t>10</a:t>
            </a:fld>
            <a:endParaRPr lang="es-ES_tradnl" sz="1400">
              <a:solidFill>
                <a:srgbClr val="858585"/>
              </a:solidFill>
            </a:endParaRPr>
          </a:p>
        </p:txBody>
      </p:sp>
      <p:sp>
        <p:nvSpPr>
          <p:cNvPr id="178178" name="Rectangle 2"/>
          <p:cNvSpPr>
            <a:spLocks noGrp="1" noChangeArrowheads="1"/>
          </p:cNvSpPr>
          <p:nvPr>
            <p:ph type="title" idx="4294967295"/>
          </p:nvPr>
        </p:nvSpPr>
        <p:spPr/>
        <p:txBody>
          <a:bodyPr/>
          <a:lstStyle/>
          <a:p>
            <a:r>
              <a:rPr lang="es-ES_tradnl" smtClean="0"/>
              <a:t>INDICE</a:t>
            </a:r>
          </a:p>
        </p:txBody>
      </p:sp>
      <p:sp>
        <p:nvSpPr>
          <p:cNvPr id="404483" name="Rectangle 3"/>
          <p:cNvSpPr>
            <a:spLocks noGrp="1" noChangeArrowheads="1"/>
          </p:cNvSpPr>
          <p:nvPr>
            <p:ph type="body" idx="4294967295"/>
          </p:nvPr>
        </p:nvSpPr>
        <p:spPr>
          <a:xfrm>
            <a:off x="331788" y="1235075"/>
            <a:ext cx="8575675" cy="4816475"/>
          </a:xfrm>
        </p:spPr>
        <p:txBody>
          <a:bodyPr/>
          <a:lstStyle/>
          <a:p>
            <a:pPr eaLnBrk="1" hangingPunct="1">
              <a:defRPr/>
            </a:pPr>
            <a:r>
              <a:rPr lang="es-ES_tradnl" smtClean="0"/>
              <a:t>1.- Introducción</a:t>
            </a:r>
          </a:p>
          <a:p>
            <a:pPr eaLnBrk="1" hangingPunct="1">
              <a:defRPr/>
            </a:pPr>
            <a:endParaRPr lang="es-ES_tradnl" smtClean="0"/>
          </a:p>
          <a:p>
            <a:pPr eaLnBrk="1" hangingPunct="1">
              <a:defRPr/>
            </a:pPr>
            <a:r>
              <a:rPr lang="es-ES_tradnl" smtClean="0"/>
              <a:t>2.- Proyecto COmmon REPorting (COREP) de la UE</a:t>
            </a:r>
          </a:p>
          <a:p>
            <a:pPr eaLnBrk="1" hangingPunct="1">
              <a:defRPr/>
            </a:pPr>
            <a:endParaRPr lang="es-ES_tradnl" smtClean="0"/>
          </a:p>
          <a:p>
            <a:pPr eaLnBrk="1" hangingPunct="1">
              <a:defRPr/>
            </a:pPr>
            <a:r>
              <a:rPr lang="es-ES_tradnl" sz="3200" i="1" smtClean="0">
                <a:solidFill>
                  <a:schemeClr val="accent1"/>
                </a:solidFill>
                <a:effectLst>
                  <a:outerShdw blurRad="38100" dist="38100" dir="2700000" algn="tl">
                    <a:srgbClr val="C0C0C0"/>
                  </a:outerShdw>
                </a:effectLst>
              </a:rPr>
              <a:t>3.- Implantación de COREP en España</a:t>
            </a:r>
          </a:p>
          <a:p>
            <a:pPr eaLnBrk="1" hangingPunct="1">
              <a:defRPr/>
            </a:pPr>
            <a:endParaRPr lang="es-ES_tradnl" smtClean="0"/>
          </a:p>
          <a:p>
            <a:pPr eaLnBrk="1" hangingPunct="1">
              <a:defRPr/>
            </a:pPr>
            <a:r>
              <a:rPr lang="es-ES_tradnl" smtClean="0"/>
              <a:t>4.- Estados de solvencia en la CBE 3/2008</a:t>
            </a:r>
          </a:p>
          <a:p>
            <a:pPr eaLnBrk="1" hangingPunct="1">
              <a:defRPr/>
            </a:pPr>
            <a:r>
              <a:rPr lang="es-ES_tradnl" smtClean="0"/>
              <a:t>5.- Contenidos disponibles en la página del BE en Internet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F48AA507-EF24-49BB-926C-3B620E52A063}" type="slidenum">
              <a:rPr lang="es-ES_tradnl" sz="1400">
                <a:solidFill>
                  <a:srgbClr val="858585"/>
                </a:solidFill>
              </a:rPr>
              <a:pPr algn="r"/>
              <a:t>11</a:t>
            </a:fld>
            <a:endParaRPr lang="es-ES_tradnl" sz="1400">
              <a:solidFill>
                <a:srgbClr val="858585"/>
              </a:solidFill>
            </a:endParaRPr>
          </a:p>
        </p:txBody>
      </p:sp>
      <p:sp>
        <p:nvSpPr>
          <p:cNvPr id="180226" name="Rectangle 2"/>
          <p:cNvSpPr>
            <a:spLocks noGrp="1" noChangeArrowheads="1"/>
          </p:cNvSpPr>
          <p:nvPr>
            <p:ph type="title" idx="4294967295"/>
          </p:nvPr>
        </p:nvSpPr>
        <p:spPr/>
        <p:txBody>
          <a:bodyPr/>
          <a:lstStyle/>
          <a:p>
            <a:r>
              <a:rPr lang="es-ES_tradnl" smtClean="0"/>
              <a:t>3.  IMPLANTACIÓN de COREP en ESPAÑA</a:t>
            </a:r>
            <a:br>
              <a:rPr lang="es-ES_tradnl" smtClean="0"/>
            </a:br>
            <a:r>
              <a:rPr lang="es-ES_tradnl" smtClean="0"/>
              <a:t>Correspondencia COREP vs CBE 3/2008 (1/2)</a:t>
            </a:r>
          </a:p>
        </p:txBody>
      </p:sp>
      <p:sp>
        <p:nvSpPr>
          <p:cNvPr id="21" name="20 CuadroTexto"/>
          <p:cNvSpPr txBox="1"/>
          <p:nvPr/>
        </p:nvSpPr>
        <p:spPr>
          <a:xfrm>
            <a:off x="7674272" y="6570699"/>
            <a:ext cx="927690" cy="276999"/>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200" dirty="0">
                <a:hlinkClick r:id="rId3"/>
              </a:rPr>
              <a:t>Impresos</a:t>
            </a:r>
            <a:endParaRPr lang="es-ES_tradnl" sz="1200" dirty="0"/>
          </a:p>
        </p:txBody>
      </p:sp>
      <p:pic>
        <p:nvPicPr>
          <p:cNvPr id="180231" name="Picture 9"/>
          <p:cNvPicPr>
            <a:picLocks noChangeAspect="1" noChangeArrowheads="1"/>
          </p:cNvPicPr>
          <p:nvPr/>
        </p:nvPicPr>
        <p:blipFill>
          <a:blip r:embed="rId4"/>
          <a:srcRect/>
          <a:stretch>
            <a:fillRect/>
          </a:stretch>
        </p:blipFill>
        <p:spPr bwMode="auto">
          <a:xfrm>
            <a:off x="466725" y="719138"/>
            <a:ext cx="8440738" cy="56784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A60C7C20-20BA-4F07-BD97-8500E064DB84}" type="slidenum">
              <a:rPr lang="es-ES_tradnl" sz="1400">
                <a:solidFill>
                  <a:srgbClr val="858585"/>
                </a:solidFill>
              </a:rPr>
              <a:pPr algn="r"/>
              <a:t>12</a:t>
            </a:fld>
            <a:endParaRPr lang="es-ES_tradnl" sz="1400">
              <a:solidFill>
                <a:srgbClr val="858585"/>
              </a:solidFill>
            </a:endParaRPr>
          </a:p>
        </p:txBody>
      </p:sp>
      <p:sp>
        <p:nvSpPr>
          <p:cNvPr id="5" name="Rectangle 3"/>
          <p:cNvSpPr txBox="1">
            <a:spLocks noChangeArrowheads="1"/>
          </p:cNvSpPr>
          <p:nvPr/>
        </p:nvSpPr>
        <p:spPr bwMode="auto">
          <a:xfrm>
            <a:off x="508000" y="4748213"/>
            <a:ext cx="8337550" cy="1651000"/>
          </a:xfrm>
          <a:prstGeom prst="rect">
            <a:avLst/>
          </a:prstGeom>
          <a:noFill/>
          <a:ln w="9525">
            <a:noFill/>
            <a:miter lim="800000"/>
            <a:headEnd/>
            <a:tailEnd/>
          </a:ln>
        </p:spPr>
        <p:txBody>
          <a:bodyPr/>
          <a:lstStyle/>
          <a:p>
            <a:pPr marL="80963" indent="-3175" eaLnBrk="0" hangingPunct="0">
              <a:spcBef>
                <a:spcPct val="35000"/>
              </a:spcBef>
              <a:spcAft>
                <a:spcPct val="35000"/>
              </a:spcAft>
              <a:buFont typeface="Wingdings" pitchFamily="2" charset="2"/>
              <a:buChar char="Ø"/>
              <a:defRPr/>
            </a:pPr>
            <a:r>
              <a:rPr lang="es-ES_tradnl" sz="1800" kern="0" dirty="0">
                <a:solidFill>
                  <a:srgbClr val="333333"/>
                </a:solidFill>
                <a:latin typeface="+mj-lt"/>
              </a:rPr>
              <a:t> </a:t>
            </a:r>
            <a:r>
              <a:rPr lang="es-ES_tradnl" sz="1600" kern="0" dirty="0">
                <a:solidFill>
                  <a:srgbClr val="333333"/>
                </a:solidFill>
                <a:latin typeface="+mj-lt"/>
              </a:rPr>
              <a:t>Observaciones:</a:t>
            </a:r>
          </a:p>
          <a:p>
            <a:pPr marL="538163" lvl="1" indent="-3175" eaLnBrk="0" hangingPunct="0">
              <a:spcBef>
                <a:spcPct val="35000"/>
              </a:spcBef>
              <a:spcAft>
                <a:spcPct val="35000"/>
              </a:spcAft>
              <a:buFont typeface="Arial" pitchFamily="34" charset="0"/>
              <a:buChar char="•"/>
              <a:defRPr/>
            </a:pPr>
            <a:r>
              <a:rPr lang="es-ES_tradnl" sz="1600" b="0" kern="0" dirty="0">
                <a:solidFill>
                  <a:srgbClr val="333333"/>
                </a:solidFill>
                <a:latin typeface="+mj-lt"/>
              </a:rPr>
              <a:t> Los estados COREP se refieren fundamentalmente al Pilar 1 de Basilea II.</a:t>
            </a:r>
          </a:p>
          <a:p>
            <a:pPr marL="538163" lvl="1" indent="-3175" eaLnBrk="0" hangingPunct="0">
              <a:spcBef>
                <a:spcPts val="0"/>
              </a:spcBef>
              <a:spcAft>
                <a:spcPts val="0"/>
              </a:spcAft>
              <a:buFont typeface="Arial" pitchFamily="34" charset="0"/>
              <a:buChar char="•"/>
              <a:defRPr/>
            </a:pPr>
            <a:r>
              <a:rPr lang="es-ES_tradnl" sz="1600" b="0" kern="0" dirty="0">
                <a:solidFill>
                  <a:srgbClr val="333333"/>
                </a:solidFill>
                <a:latin typeface="+mj-lt"/>
              </a:rPr>
              <a:t> Los restantes impresos (excepto RP90) se refieren fundamentalmente al Pilar 2.</a:t>
            </a:r>
          </a:p>
          <a:p>
            <a:pPr marL="538163" lvl="1" indent="-3175" eaLnBrk="0" hangingPunct="0">
              <a:spcBef>
                <a:spcPct val="35000"/>
              </a:spcBef>
              <a:spcAft>
                <a:spcPct val="35000"/>
              </a:spcAft>
              <a:buFont typeface="Arial" pitchFamily="34" charset="0"/>
              <a:buChar char="•"/>
              <a:defRPr/>
            </a:pPr>
            <a:r>
              <a:rPr lang="es-ES_tradnl" sz="1600" b="0" kern="0" dirty="0">
                <a:solidFill>
                  <a:srgbClr val="333333"/>
                </a:solidFill>
                <a:latin typeface="+mj-lt"/>
              </a:rPr>
              <a:t> Los estados RP60-RP61-RP90 son similares a los existentes con la normativa precedente sobre solvencia (CBE 5/1993). </a:t>
            </a:r>
            <a:endParaRPr lang="es-ES_tradnl" sz="1600" b="0" kern="0" dirty="0">
              <a:solidFill>
                <a:srgbClr val="333333"/>
              </a:solidFill>
              <a:latin typeface="+mj-lt"/>
            </a:endParaRPr>
          </a:p>
        </p:txBody>
      </p:sp>
      <p:sp>
        <p:nvSpPr>
          <p:cNvPr id="182275" name="Rectangle 2"/>
          <p:cNvSpPr>
            <a:spLocks noGrp="1" noChangeArrowheads="1"/>
          </p:cNvSpPr>
          <p:nvPr>
            <p:ph type="title" idx="4294967295"/>
          </p:nvPr>
        </p:nvSpPr>
        <p:spPr/>
        <p:txBody>
          <a:bodyPr/>
          <a:lstStyle/>
          <a:p>
            <a:r>
              <a:rPr lang="es-ES_tradnl" smtClean="0"/>
              <a:t>3.  IMPLANTACIÓN de COREP en ESPAÑA</a:t>
            </a:r>
            <a:br>
              <a:rPr lang="es-ES_tradnl" smtClean="0"/>
            </a:br>
            <a:r>
              <a:rPr lang="es-ES_tradnl" smtClean="0"/>
              <a:t>Correspondencia COREP vs CBE 3/2008 (2/2)</a:t>
            </a:r>
          </a:p>
        </p:txBody>
      </p:sp>
      <p:pic>
        <p:nvPicPr>
          <p:cNvPr id="182280" name="Picture 10"/>
          <p:cNvPicPr>
            <a:picLocks noChangeAspect="1" noChangeArrowheads="1"/>
          </p:cNvPicPr>
          <p:nvPr/>
        </p:nvPicPr>
        <p:blipFill>
          <a:blip r:embed="rId3"/>
          <a:srcRect/>
          <a:stretch>
            <a:fillRect/>
          </a:stretch>
        </p:blipFill>
        <p:spPr bwMode="auto">
          <a:xfrm>
            <a:off x="274638" y="708025"/>
            <a:ext cx="8615362" cy="41354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3E8D78E0-BE89-4BC0-A05E-AC9D68AAF007}" type="slidenum">
              <a:rPr lang="es-ES_tradnl" sz="1400">
                <a:solidFill>
                  <a:srgbClr val="858585"/>
                </a:solidFill>
              </a:rPr>
              <a:pPr algn="r"/>
              <a:t>13</a:t>
            </a:fld>
            <a:endParaRPr lang="es-ES_tradnl" sz="1400">
              <a:solidFill>
                <a:srgbClr val="858585"/>
              </a:solidFill>
            </a:endParaRPr>
          </a:p>
        </p:txBody>
      </p:sp>
      <p:sp>
        <p:nvSpPr>
          <p:cNvPr id="184322" name="Rectangle 3"/>
          <p:cNvSpPr>
            <a:spLocks noGrp="1" noChangeArrowheads="1"/>
          </p:cNvSpPr>
          <p:nvPr>
            <p:ph type="body" idx="4294967295"/>
          </p:nvPr>
        </p:nvSpPr>
        <p:spPr>
          <a:xfrm>
            <a:off x="354013" y="998538"/>
            <a:ext cx="8694737" cy="5232400"/>
          </a:xfrm>
        </p:spPr>
        <p:txBody>
          <a:bodyPr/>
          <a:lstStyle/>
          <a:p>
            <a:pPr marL="0" indent="0" defTabSz="898525" eaLnBrk="1" hangingPunct="1">
              <a:lnSpc>
                <a:spcPct val="80000"/>
              </a:lnSpc>
              <a:buClrTx/>
              <a:buFont typeface="Wingdings" pitchFamily="2" charset="2"/>
              <a:buChar char="Ø"/>
              <a:tabLst>
                <a:tab pos="1431925" algn="l"/>
              </a:tabLst>
            </a:pPr>
            <a:r>
              <a:rPr lang="es-ES_tradnl" sz="1600" smtClean="0">
                <a:solidFill>
                  <a:srgbClr val="333333"/>
                </a:solidFill>
              </a:rPr>
              <a:t>  Uso del Núcleo y los Detalles:</a:t>
            </a:r>
          </a:p>
          <a:p>
            <a:pPr marL="0" indent="0" defTabSz="898525" eaLnBrk="1" hangingPunct="1">
              <a:lnSpc>
                <a:spcPct val="80000"/>
              </a:lnSpc>
              <a:buClrTx/>
              <a:buFont typeface="Wingdings" pitchFamily="2" charset="2"/>
              <a:buChar char="Ø"/>
              <a:tabLst>
                <a:tab pos="1431925" algn="l"/>
              </a:tabLst>
            </a:pPr>
            <a:endParaRPr lang="es-ES_tradnl" sz="1600" smtClean="0">
              <a:solidFill>
                <a:srgbClr val="333333"/>
              </a:solidFill>
            </a:endParaRPr>
          </a:p>
          <a:p>
            <a:pPr marL="195263" lvl="1" indent="0" defTabSz="898525" eaLnBrk="1" hangingPunct="1">
              <a:lnSpc>
                <a:spcPct val="80000"/>
              </a:lnSpc>
              <a:spcBef>
                <a:spcPts val="300"/>
              </a:spcBef>
              <a:spcAft>
                <a:spcPts val="300"/>
              </a:spcAft>
              <a:buFont typeface="Wingdings" pitchFamily="2" charset="2"/>
              <a:buChar char="§"/>
              <a:tabLst>
                <a:tab pos="1431925" algn="l"/>
              </a:tabLst>
            </a:pPr>
            <a:r>
              <a:rPr lang="es-ES_tradnl" sz="1600" smtClean="0"/>
              <a:t>  </a:t>
            </a:r>
            <a:r>
              <a:rPr lang="es-ES_tradnl" sz="1600" smtClean="0">
                <a:solidFill>
                  <a:srgbClr val="333333"/>
                </a:solidFill>
              </a:rPr>
              <a:t>El BdE ha transpuesto la práctica totalidad del Núcleo. </a:t>
            </a:r>
          </a:p>
          <a:p>
            <a:pPr marL="195263" lvl="1" indent="0" defTabSz="898525" eaLnBrk="1" hangingPunct="1">
              <a:lnSpc>
                <a:spcPct val="80000"/>
              </a:lnSpc>
              <a:spcBef>
                <a:spcPts val="300"/>
              </a:spcBef>
              <a:spcAft>
                <a:spcPts val="300"/>
              </a:spcAft>
              <a:buFont typeface="Wingdings" pitchFamily="2" charset="2"/>
              <a:buChar char="§"/>
              <a:tabLst>
                <a:tab pos="1431925" algn="l"/>
              </a:tabLst>
            </a:pPr>
            <a:r>
              <a:rPr lang="es-ES_tradnl" sz="1600" smtClean="0">
                <a:solidFill>
                  <a:srgbClr val="333333"/>
                </a:solidFill>
              </a:rPr>
              <a:t>  En cuanto a los Detalles se han transpuesto:</a:t>
            </a:r>
          </a:p>
          <a:p>
            <a:pPr marL="195263" lvl="1" indent="0" defTabSz="898525" eaLnBrk="1" hangingPunct="1">
              <a:lnSpc>
                <a:spcPct val="80000"/>
              </a:lnSpc>
              <a:spcBef>
                <a:spcPts val="300"/>
              </a:spcBef>
              <a:spcAft>
                <a:spcPts val="300"/>
              </a:spcAft>
              <a:tabLst>
                <a:tab pos="1431925" algn="l"/>
              </a:tabLst>
            </a:pPr>
            <a:r>
              <a:rPr lang="es-ES_tradnl" sz="1600" smtClean="0">
                <a:solidFill>
                  <a:srgbClr val="333333"/>
                </a:solidFill>
              </a:rPr>
              <a:t>- La mayor parte de los detalles de cada estado (filas y columnas sombreadas)</a:t>
            </a:r>
          </a:p>
          <a:p>
            <a:pPr marL="195263" lvl="1" indent="0" defTabSz="898525" eaLnBrk="1" hangingPunct="1">
              <a:lnSpc>
                <a:spcPct val="80000"/>
              </a:lnSpc>
              <a:spcBef>
                <a:spcPts val="300"/>
              </a:spcBef>
              <a:spcAft>
                <a:spcPts val="300"/>
              </a:spcAft>
              <a:buFontTx/>
              <a:buChar char="-"/>
              <a:tabLst>
                <a:tab pos="1431925" algn="l"/>
              </a:tabLst>
            </a:pPr>
            <a:r>
              <a:rPr lang="es-ES_tradnl" sz="1600" smtClean="0">
                <a:solidFill>
                  <a:srgbClr val="333333"/>
                </a:solidFill>
              </a:rPr>
              <a:t> Solo muy limitadamente las dimensiones presentes en varios estados (clases de exposiciones, divisas, mercados, etc.)</a:t>
            </a:r>
          </a:p>
          <a:p>
            <a:pPr marL="195263" lvl="1" indent="0" defTabSz="898525" eaLnBrk="1" hangingPunct="1">
              <a:lnSpc>
                <a:spcPct val="80000"/>
              </a:lnSpc>
              <a:spcBef>
                <a:spcPts val="300"/>
              </a:spcBef>
              <a:spcAft>
                <a:spcPts val="300"/>
              </a:spcAft>
              <a:buFontTx/>
              <a:buChar char="-"/>
              <a:tabLst>
                <a:tab pos="1431925" algn="l"/>
              </a:tabLst>
            </a:pPr>
            <a:r>
              <a:rPr lang="es-ES_tradnl" sz="1600" smtClean="0">
                <a:solidFill>
                  <a:srgbClr val="333333"/>
                </a:solidFill>
              </a:rPr>
              <a:t> La totalidad de los estados puros de detalle salvo el estado MKR IM Details.</a:t>
            </a:r>
          </a:p>
          <a:p>
            <a:pPr marL="195263" lvl="1" indent="0" defTabSz="898525" eaLnBrk="1" hangingPunct="1">
              <a:lnSpc>
                <a:spcPct val="80000"/>
              </a:lnSpc>
              <a:buFont typeface="Arial" charset="0"/>
              <a:buChar char="–"/>
              <a:tabLst>
                <a:tab pos="1431925" algn="l"/>
              </a:tabLst>
            </a:pPr>
            <a:endParaRPr lang="es-ES_tradnl" sz="1600" i="1" smtClean="0">
              <a:solidFill>
                <a:srgbClr val="333333"/>
              </a:solidFill>
            </a:endParaRPr>
          </a:p>
          <a:p>
            <a:pPr marL="0" indent="0" defTabSz="898525" eaLnBrk="1" hangingPunct="1">
              <a:lnSpc>
                <a:spcPct val="80000"/>
              </a:lnSpc>
              <a:buClrTx/>
              <a:buFont typeface="Wingdings" pitchFamily="2" charset="2"/>
              <a:buChar char="Ø"/>
              <a:tabLst>
                <a:tab pos="1431925" algn="l"/>
              </a:tabLst>
            </a:pPr>
            <a:r>
              <a:rPr lang="es-ES_tradnl" sz="1600" b="0" smtClean="0">
                <a:solidFill>
                  <a:srgbClr val="333333"/>
                </a:solidFill>
              </a:rPr>
              <a:t>  </a:t>
            </a:r>
            <a:r>
              <a:rPr lang="es-ES_tradnl" sz="1600" smtClean="0">
                <a:solidFill>
                  <a:srgbClr val="333333"/>
                </a:solidFill>
              </a:rPr>
              <a:t>Ampliaciones sobre COREP:</a:t>
            </a:r>
          </a:p>
          <a:p>
            <a:pPr marL="0" indent="0" defTabSz="898525" eaLnBrk="1" hangingPunct="1">
              <a:lnSpc>
                <a:spcPct val="80000"/>
              </a:lnSpc>
              <a:buClrTx/>
              <a:tabLst>
                <a:tab pos="1431925" algn="l"/>
              </a:tabLst>
            </a:pPr>
            <a:endParaRPr lang="es-ES_tradnl" sz="800" b="0" smtClean="0">
              <a:solidFill>
                <a:srgbClr val="333333"/>
              </a:solidFill>
            </a:endParaRPr>
          </a:p>
          <a:p>
            <a:pPr marL="195263" lvl="1" indent="0" defTabSz="898525" eaLnBrk="1" hangingPunct="1">
              <a:lnSpc>
                <a:spcPct val="80000"/>
              </a:lnSpc>
              <a:spcBef>
                <a:spcPts val="300"/>
              </a:spcBef>
              <a:spcAft>
                <a:spcPts val="300"/>
              </a:spcAft>
              <a:tabLst>
                <a:tab pos="1431925" algn="l"/>
              </a:tabLst>
            </a:pPr>
            <a:r>
              <a:rPr lang="es-ES_tradnl" sz="1600" smtClean="0">
                <a:solidFill>
                  <a:srgbClr val="333333"/>
                </a:solidFill>
              </a:rPr>
              <a:t>- Desglose por nivel de prelación de las exposiciones de fuera de balance que como inversión se mantengan en titulizaciones (tradicionales o sintéticas). </a:t>
            </a:r>
          </a:p>
          <a:p>
            <a:pPr marL="195263" lvl="1" indent="0" defTabSz="898525" eaLnBrk="1" hangingPunct="1">
              <a:lnSpc>
                <a:spcPct val="80000"/>
              </a:lnSpc>
              <a:spcBef>
                <a:spcPts val="300"/>
              </a:spcBef>
              <a:spcAft>
                <a:spcPts val="300"/>
              </a:spcAft>
              <a:tabLst>
                <a:tab pos="1431925" algn="l"/>
              </a:tabLst>
            </a:pPr>
            <a:r>
              <a:rPr lang="es-ES_tradnl" sz="1600" smtClean="0">
                <a:solidFill>
                  <a:srgbClr val="333333"/>
                </a:solidFill>
              </a:rPr>
              <a:t>- Información sobre el uso de técnicas de mitigación de riesgos y sus efectos en:</a:t>
            </a:r>
          </a:p>
          <a:p>
            <a:pPr lvl="2" defTabSz="898525" eaLnBrk="1" hangingPunct="1">
              <a:lnSpc>
                <a:spcPct val="80000"/>
              </a:lnSpc>
              <a:spcBef>
                <a:spcPts val="300"/>
              </a:spcBef>
              <a:spcAft>
                <a:spcPts val="300"/>
              </a:spcAft>
              <a:tabLst>
                <a:tab pos="1431925" algn="l"/>
              </a:tabLst>
            </a:pPr>
            <a:r>
              <a:rPr lang="es-ES_tradnl" sz="1600" i="0" smtClean="0">
                <a:solidFill>
                  <a:srgbClr val="333333"/>
                </a:solidFill>
              </a:rPr>
              <a:t>- Las exposiciones sujetas al método estándar distribuidas por las distintas ponderaciones de riesgo (no solo para el total).</a:t>
            </a:r>
          </a:p>
          <a:p>
            <a:pPr lvl="2" defTabSz="898525" eaLnBrk="1" hangingPunct="1">
              <a:lnSpc>
                <a:spcPct val="80000"/>
              </a:lnSpc>
              <a:spcBef>
                <a:spcPts val="300"/>
              </a:spcBef>
              <a:spcAft>
                <a:spcPts val="300"/>
              </a:spcAft>
              <a:tabLst>
                <a:tab pos="1431925" algn="l"/>
              </a:tabLst>
            </a:pPr>
            <a:r>
              <a:rPr lang="es-ES_tradnl" sz="1600" i="0" smtClean="0">
                <a:solidFill>
                  <a:srgbClr val="333333"/>
                </a:solidFill>
              </a:rPr>
              <a:t>- Las exposiciones sujetas a métodos IRB distribuidas por los distintos grados de los deudores o conjuntos de exposiciones o “pools” (no solo el total).</a:t>
            </a:r>
          </a:p>
          <a:p>
            <a:pPr lvl="2" defTabSz="898525" eaLnBrk="1" hangingPunct="1">
              <a:lnSpc>
                <a:spcPct val="80000"/>
              </a:lnSpc>
              <a:spcBef>
                <a:spcPts val="300"/>
              </a:spcBef>
              <a:spcAft>
                <a:spcPts val="300"/>
              </a:spcAft>
              <a:tabLst>
                <a:tab pos="1431925" algn="l"/>
              </a:tabLst>
            </a:pPr>
            <a:r>
              <a:rPr lang="es-ES_tradnl" sz="1600" i="0" smtClean="0">
                <a:solidFill>
                  <a:srgbClr val="333333"/>
                </a:solidFill>
              </a:rPr>
              <a:t>- Las exposiciones, tanto como originadores como inversores, de las titulizaciones tradicionales y sintéticas distribuidas por nivel de prelación (no solo para el total).</a:t>
            </a:r>
            <a:endParaRPr lang="es-ES_tradnl" sz="1600" i="0" u="sng" smtClean="0">
              <a:solidFill>
                <a:srgbClr val="333333"/>
              </a:solidFill>
            </a:endParaRPr>
          </a:p>
        </p:txBody>
      </p:sp>
      <p:sp>
        <p:nvSpPr>
          <p:cNvPr id="184323" name="Rectangle 2"/>
          <p:cNvSpPr>
            <a:spLocks noGrp="1" noChangeArrowheads="1"/>
          </p:cNvSpPr>
          <p:nvPr>
            <p:ph type="title" idx="4294967295"/>
          </p:nvPr>
        </p:nvSpPr>
        <p:spPr/>
        <p:txBody>
          <a:bodyPr/>
          <a:lstStyle/>
          <a:p>
            <a:r>
              <a:rPr lang="es-ES_tradnl" smtClean="0"/>
              <a:t>3.  IMPLANTACIÓN de COREP en ESPAÑA</a:t>
            </a:r>
            <a:br>
              <a:rPr lang="es-ES_tradnl" smtClean="0"/>
            </a:br>
            <a:r>
              <a:rPr lang="es-ES_tradnl" smtClean="0"/>
              <a:t>Cuestiones generales (1/3)</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068C1FE0-E9E6-47DF-BEB3-570DCA33E007}" type="slidenum">
              <a:rPr lang="es-ES_tradnl" sz="1400">
                <a:solidFill>
                  <a:srgbClr val="858585"/>
                </a:solidFill>
              </a:rPr>
              <a:pPr algn="r"/>
              <a:t>14</a:t>
            </a:fld>
            <a:endParaRPr lang="es-ES_tradnl" sz="1400">
              <a:solidFill>
                <a:srgbClr val="858585"/>
              </a:solidFill>
            </a:endParaRPr>
          </a:p>
        </p:txBody>
      </p:sp>
      <p:sp>
        <p:nvSpPr>
          <p:cNvPr id="186370" name="Rectangle 2"/>
          <p:cNvSpPr>
            <a:spLocks noGrp="1" noChangeArrowheads="1"/>
          </p:cNvSpPr>
          <p:nvPr>
            <p:ph type="title" idx="4294967295"/>
          </p:nvPr>
        </p:nvSpPr>
        <p:spPr/>
        <p:txBody>
          <a:bodyPr/>
          <a:lstStyle/>
          <a:p>
            <a:r>
              <a:rPr lang="es-ES_tradnl" smtClean="0"/>
              <a:t>3.  IMPLANTACIÓN de COREP en ESPAÑA</a:t>
            </a:r>
            <a:br>
              <a:rPr lang="es-ES_tradnl" smtClean="0"/>
            </a:br>
            <a:r>
              <a:rPr lang="es-ES_tradnl" smtClean="0"/>
              <a:t>Cuestiones generales (2/3)</a:t>
            </a:r>
            <a:endParaRPr lang="en-US" smtClean="0"/>
          </a:p>
        </p:txBody>
      </p:sp>
      <p:sp>
        <p:nvSpPr>
          <p:cNvPr id="186371" name="33 CuadroTexto"/>
          <p:cNvSpPr txBox="1">
            <a:spLocks noChangeArrowheads="1"/>
          </p:cNvSpPr>
          <p:nvPr/>
        </p:nvSpPr>
        <p:spPr bwMode="auto">
          <a:xfrm>
            <a:off x="374650" y="1123950"/>
            <a:ext cx="8520113" cy="4972050"/>
          </a:xfrm>
          <a:prstGeom prst="rect">
            <a:avLst/>
          </a:prstGeom>
          <a:noFill/>
          <a:ln w="9525">
            <a:noFill/>
            <a:miter lim="800000"/>
            <a:headEnd/>
            <a:tailEnd/>
          </a:ln>
        </p:spPr>
        <p:txBody>
          <a:bodyPr>
            <a:spAutoFit/>
          </a:bodyPr>
          <a:lstStyle/>
          <a:p>
            <a:pPr>
              <a:buFont typeface="Wingdings" pitchFamily="2" charset="2"/>
              <a:buChar char="Ø"/>
            </a:pPr>
            <a:r>
              <a:rPr lang="es-ES_tradnl" sz="1800"/>
              <a:t>  </a:t>
            </a:r>
            <a:r>
              <a:rPr lang="es-ES_tradnl" sz="1800">
                <a:solidFill>
                  <a:srgbClr val="333333"/>
                </a:solidFill>
              </a:rPr>
              <a:t>Tratamiento de elementos no aplicables a las entidades de crédito según la normativa española:</a:t>
            </a:r>
          </a:p>
          <a:p>
            <a:endParaRPr lang="es-ES_tradnl" sz="1200"/>
          </a:p>
          <a:p>
            <a:pPr lvl="1">
              <a:buFont typeface="Wingdings" pitchFamily="2" charset="2"/>
              <a:buChar char="§"/>
            </a:pPr>
            <a:r>
              <a:rPr lang="es-ES_tradnl" b="0"/>
              <a:t> </a:t>
            </a:r>
            <a:r>
              <a:rPr lang="es-ES_tradnl" sz="1800" b="0">
                <a:solidFill>
                  <a:srgbClr val="333333"/>
                </a:solidFill>
              </a:rPr>
              <a:t>El BdE ha optado por no eliminar de los estados la información que no sería de aplicación de acuerdo con la normativa española aplicable a las entidades de crédito. </a:t>
            </a:r>
            <a:endParaRPr lang="es-ES_tradnl" sz="1800" b="0" u="sng">
              <a:solidFill>
                <a:srgbClr val="333333"/>
              </a:solidFill>
            </a:endParaRPr>
          </a:p>
          <a:p>
            <a:pPr lvl="1">
              <a:buFont typeface="Arial" charset="0"/>
              <a:buChar char="–"/>
            </a:pPr>
            <a:endParaRPr lang="es-ES_tradnl" sz="1800" b="0">
              <a:solidFill>
                <a:srgbClr val="333333"/>
              </a:solidFill>
            </a:endParaRPr>
          </a:p>
          <a:p>
            <a:pPr lvl="1">
              <a:buFont typeface="Wingdings" pitchFamily="2" charset="2"/>
              <a:buChar char="§"/>
            </a:pPr>
            <a:r>
              <a:rPr lang="es-ES_tradnl" sz="1800" b="0">
                <a:solidFill>
                  <a:srgbClr val="333333"/>
                </a:solidFill>
              </a:rPr>
              <a:t> El BdE ha optado por no eliminar aquellos elementos del COREP específicamente aplicables por empresas de inversión (e.g. Estado RP10: requerimientos de recursos propios ligados a los gastos de estructura) para que pudieran ser similares a los estados requeridos a estas por la  CNMV (como así es la situación actual)</a:t>
            </a:r>
          </a:p>
          <a:p>
            <a:endParaRPr lang="es-ES_tradnl" sz="2400" b="0">
              <a:solidFill>
                <a:srgbClr val="333333"/>
              </a:solidFill>
            </a:endParaRPr>
          </a:p>
          <a:p>
            <a:pPr>
              <a:buFont typeface="Wingdings" pitchFamily="2" charset="2"/>
              <a:buChar char="Ø"/>
            </a:pPr>
            <a:r>
              <a:rPr lang="es-ES_tradnl" sz="1800"/>
              <a:t>  Convención de signos:</a:t>
            </a:r>
          </a:p>
          <a:p>
            <a:pPr>
              <a:buFont typeface="Wingdings" pitchFamily="2" charset="2"/>
              <a:buChar char="Ø"/>
            </a:pPr>
            <a:endParaRPr lang="es-ES_tradnl" sz="1200"/>
          </a:p>
          <a:p>
            <a:pPr lvl="1"/>
            <a:r>
              <a:rPr lang="es-ES_tradnl" sz="1800" b="0"/>
              <a:t>El BdE sigue la convención de COREP por la cual cualquier importe que incrementa los recursos propios o los requerimientos de recursos propios se informará como positivo. Se informará como negativo en caso contrario.</a:t>
            </a:r>
            <a:endParaRPr lang="es-ES_tradnl" sz="18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E6EC26A7-3DED-4E29-A4AE-0C631813E37E}" type="slidenum">
              <a:rPr lang="es-ES_tradnl" sz="1400">
                <a:solidFill>
                  <a:srgbClr val="858585"/>
                </a:solidFill>
              </a:rPr>
              <a:pPr algn="r"/>
              <a:t>15</a:t>
            </a:fld>
            <a:endParaRPr lang="es-ES_tradnl" sz="1400">
              <a:solidFill>
                <a:srgbClr val="858585"/>
              </a:solidFill>
            </a:endParaRPr>
          </a:p>
        </p:txBody>
      </p:sp>
      <p:sp>
        <p:nvSpPr>
          <p:cNvPr id="188418" name="Rectangle 3"/>
          <p:cNvSpPr>
            <a:spLocks noGrp="1" noChangeArrowheads="1"/>
          </p:cNvSpPr>
          <p:nvPr>
            <p:ph type="body" idx="4294967295"/>
          </p:nvPr>
        </p:nvSpPr>
        <p:spPr>
          <a:xfrm>
            <a:off x="457200" y="1133475"/>
            <a:ext cx="8451850" cy="4889500"/>
          </a:xfrm>
        </p:spPr>
        <p:txBody>
          <a:bodyPr/>
          <a:lstStyle/>
          <a:p>
            <a:pPr marL="0" indent="0" eaLnBrk="1" hangingPunct="1">
              <a:lnSpc>
                <a:spcPct val="90000"/>
              </a:lnSpc>
              <a:spcBef>
                <a:spcPts val="400"/>
              </a:spcBef>
              <a:spcAft>
                <a:spcPts val="400"/>
              </a:spcAft>
            </a:pPr>
            <a:r>
              <a:rPr lang="es-ES_tradnl" sz="1600" smtClean="0">
                <a:solidFill>
                  <a:srgbClr val="333333"/>
                </a:solidFill>
              </a:rPr>
              <a:t>Al margen de la periodicidad establecida en la Circular, el BdE puede estimar conveniente aumentar los requisitos informativos con carácter general o particular:</a:t>
            </a:r>
            <a:r>
              <a:rPr lang="es-ES_tradnl" sz="1600" b="0" smtClean="0">
                <a:solidFill>
                  <a:srgbClr val="333333"/>
                </a:solidFill>
              </a:rPr>
              <a:t> </a:t>
            </a:r>
          </a:p>
          <a:p>
            <a:pPr marL="195263" lvl="1" indent="0" eaLnBrk="1" hangingPunct="1">
              <a:lnSpc>
                <a:spcPct val="90000"/>
              </a:lnSpc>
              <a:spcBef>
                <a:spcPts val="600"/>
              </a:spcBef>
              <a:spcAft>
                <a:spcPts val="600"/>
              </a:spcAft>
              <a:buClrTx/>
              <a:buFont typeface="Wingdings" pitchFamily="2" charset="2"/>
              <a:buNone/>
            </a:pPr>
            <a:endParaRPr lang="es-ES_tradnl" sz="1600" b="1" smtClean="0">
              <a:solidFill>
                <a:srgbClr val="333333"/>
              </a:solidFill>
            </a:endParaRPr>
          </a:p>
          <a:p>
            <a:pPr marL="195263" lvl="1" indent="0" eaLnBrk="1" hangingPunct="1">
              <a:lnSpc>
                <a:spcPct val="90000"/>
              </a:lnSpc>
              <a:spcBef>
                <a:spcPts val="600"/>
              </a:spcBef>
              <a:spcAft>
                <a:spcPts val="600"/>
              </a:spcAft>
              <a:buFont typeface="Wingdings" pitchFamily="2" charset="2"/>
              <a:buChar char="§"/>
            </a:pPr>
            <a:r>
              <a:rPr lang="es-ES_tradnl" sz="1400" smtClean="0">
                <a:solidFill>
                  <a:srgbClr val="333333"/>
                </a:solidFill>
              </a:rPr>
              <a:t> </a:t>
            </a:r>
            <a:r>
              <a:rPr lang="es-ES_tradnl" sz="1600" smtClean="0">
                <a:solidFill>
                  <a:srgbClr val="333333"/>
                </a:solidFill>
              </a:rPr>
              <a:t>Por causas debidamente justificadas, como aclaración y detalle de los estados de solvencia de las entidades declarantes.</a:t>
            </a:r>
          </a:p>
          <a:p>
            <a:pPr marL="195263" lvl="1" indent="0" eaLnBrk="1" hangingPunct="1">
              <a:lnSpc>
                <a:spcPct val="90000"/>
              </a:lnSpc>
              <a:spcBef>
                <a:spcPts val="600"/>
              </a:spcBef>
              <a:spcAft>
                <a:spcPts val="600"/>
              </a:spcAft>
              <a:buFont typeface="Wingdings" pitchFamily="2" charset="2"/>
              <a:buChar char="§"/>
            </a:pPr>
            <a:r>
              <a:rPr lang="es-ES_tradnl" sz="1600" smtClean="0">
                <a:solidFill>
                  <a:srgbClr val="333333"/>
                </a:solidFill>
              </a:rPr>
              <a:t> Para cualquier otra finalidad en el desempeño de las funciones que le están encomendadas.</a:t>
            </a:r>
          </a:p>
          <a:p>
            <a:pPr marL="195263" lvl="1" indent="0" eaLnBrk="1" hangingPunct="1">
              <a:lnSpc>
                <a:spcPct val="90000"/>
              </a:lnSpc>
              <a:spcBef>
                <a:spcPts val="600"/>
              </a:spcBef>
              <a:spcAft>
                <a:spcPts val="600"/>
              </a:spcAft>
              <a:buClrTx/>
              <a:buFont typeface="Wingdings" pitchFamily="2" charset="2"/>
              <a:buChar char="§"/>
            </a:pPr>
            <a:r>
              <a:rPr lang="es-ES_tradnl" sz="1600" smtClean="0">
                <a:solidFill>
                  <a:srgbClr val="333333"/>
                </a:solidFill>
              </a:rPr>
              <a:t> No se remitirán aquellos estados sin contenido alguno, ni se completarán aquellos elementos de los estados que no sean de aplicación a la entidad declarante.</a:t>
            </a:r>
          </a:p>
          <a:p>
            <a:pPr marL="195263" lvl="1" indent="0" eaLnBrk="1" hangingPunct="1">
              <a:lnSpc>
                <a:spcPct val="90000"/>
              </a:lnSpc>
              <a:spcBef>
                <a:spcPts val="600"/>
              </a:spcBef>
              <a:spcAft>
                <a:spcPts val="600"/>
              </a:spcAft>
              <a:buClrTx/>
              <a:buFont typeface="Wingdings" pitchFamily="2" charset="2"/>
              <a:buChar char="§"/>
            </a:pPr>
            <a:r>
              <a:rPr lang="es-ES_tradnl" sz="1600" smtClean="0">
                <a:solidFill>
                  <a:srgbClr val="333333"/>
                </a:solidFill>
              </a:rPr>
              <a:t> Debe enviarse la información al BdE (Dpto. de Información Financiera y CIR) antes del fin del segundo mes posterior a la fecha de referencia del estado.</a:t>
            </a:r>
          </a:p>
          <a:p>
            <a:pPr marL="195263" lvl="1" indent="0" eaLnBrk="1" hangingPunct="1">
              <a:lnSpc>
                <a:spcPct val="90000"/>
              </a:lnSpc>
              <a:spcBef>
                <a:spcPts val="600"/>
              </a:spcBef>
              <a:spcAft>
                <a:spcPts val="600"/>
              </a:spcAft>
              <a:buClrTx/>
              <a:buFont typeface="Wingdings" pitchFamily="2" charset="2"/>
              <a:buChar char="§"/>
            </a:pPr>
            <a:r>
              <a:rPr lang="es-ES_tradnl" sz="1600" smtClean="0">
                <a:solidFill>
                  <a:srgbClr val="333333"/>
                </a:solidFill>
              </a:rPr>
              <a:t> Las entidades deberán remitir la información al BdE mediante transmisión telemática en formato XBRL (eXtensible Business Reporting Language). </a:t>
            </a:r>
          </a:p>
          <a:p>
            <a:pPr marL="195263" lvl="1" indent="0" eaLnBrk="1" hangingPunct="1">
              <a:lnSpc>
                <a:spcPct val="90000"/>
              </a:lnSpc>
              <a:spcBef>
                <a:spcPts val="600"/>
              </a:spcBef>
              <a:spcAft>
                <a:spcPts val="600"/>
              </a:spcAft>
              <a:buClrTx/>
              <a:buFont typeface="Wingdings" pitchFamily="2" charset="2"/>
              <a:buNone/>
            </a:pPr>
            <a:endParaRPr lang="es-ES_tradnl" sz="1600" smtClean="0">
              <a:solidFill>
                <a:srgbClr val="333333"/>
              </a:solidFill>
            </a:endParaRPr>
          </a:p>
          <a:p>
            <a:pPr marL="195263" lvl="1" indent="0" eaLnBrk="1" hangingPunct="1">
              <a:lnSpc>
                <a:spcPct val="90000"/>
              </a:lnSpc>
              <a:spcBef>
                <a:spcPts val="600"/>
              </a:spcBef>
              <a:spcAft>
                <a:spcPts val="600"/>
              </a:spcAft>
              <a:buClrTx/>
            </a:pPr>
            <a:r>
              <a:rPr lang="es-ES_tradnl" sz="1400" b="1" u="sng" smtClean="0">
                <a:solidFill>
                  <a:schemeClr val="tx1"/>
                </a:solidFill>
              </a:rPr>
              <a:t>Nota</a:t>
            </a:r>
            <a:r>
              <a:rPr lang="es-ES_tradnl" sz="1400" smtClean="0">
                <a:solidFill>
                  <a:srgbClr val="333333"/>
                </a:solidFill>
              </a:rPr>
              <a:t>: a nivel europeo este lenguaje se está estableciendo como el vehículo estándar de </a:t>
            </a:r>
            <a:r>
              <a:rPr lang="es-ES_tradnl" sz="1400" i="1" smtClean="0">
                <a:solidFill>
                  <a:srgbClr val="333333"/>
                </a:solidFill>
              </a:rPr>
              <a:t>reporting</a:t>
            </a:r>
            <a:endParaRPr lang="es-ES_tradnl" sz="1400" smtClean="0">
              <a:solidFill>
                <a:srgbClr val="333333"/>
              </a:solidFill>
            </a:endParaRPr>
          </a:p>
        </p:txBody>
      </p:sp>
      <p:sp>
        <p:nvSpPr>
          <p:cNvPr id="188419" name="Rectangle 2"/>
          <p:cNvSpPr>
            <a:spLocks noGrp="1" noChangeArrowheads="1"/>
          </p:cNvSpPr>
          <p:nvPr>
            <p:ph type="title" idx="4294967295"/>
          </p:nvPr>
        </p:nvSpPr>
        <p:spPr/>
        <p:txBody>
          <a:bodyPr/>
          <a:lstStyle/>
          <a:p>
            <a:r>
              <a:rPr lang="es-ES_tradnl" smtClean="0"/>
              <a:t>3.  IMPLANTACIÓN de COREP en ESPAÑA</a:t>
            </a:r>
            <a:br>
              <a:rPr lang="es-ES_tradnl" smtClean="0"/>
            </a:br>
            <a:r>
              <a:rPr lang="es-ES_tradnl" smtClean="0"/>
              <a:t>Información periódica a rendir al BE</a:t>
            </a:r>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EE890911-889C-4EB2-A69F-E087C4DE811A}" type="slidenum">
              <a:rPr lang="es-ES_tradnl" sz="1400">
                <a:solidFill>
                  <a:srgbClr val="858585"/>
                </a:solidFill>
              </a:rPr>
              <a:pPr algn="r"/>
              <a:t>16</a:t>
            </a:fld>
            <a:endParaRPr lang="es-ES_tradnl" sz="1400">
              <a:solidFill>
                <a:srgbClr val="858585"/>
              </a:solidFill>
            </a:endParaRPr>
          </a:p>
        </p:txBody>
      </p:sp>
      <p:sp>
        <p:nvSpPr>
          <p:cNvPr id="190466" name="Rectangle 2"/>
          <p:cNvSpPr>
            <a:spLocks noGrp="1" noChangeArrowheads="1"/>
          </p:cNvSpPr>
          <p:nvPr>
            <p:ph type="title" idx="4294967295"/>
          </p:nvPr>
        </p:nvSpPr>
        <p:spPr/>
        <p:txBody>
          <a:bodyPr/>
          <a:lstStyle/>
          <a:p>
            <a:r>
              <a:rPr lang="es-ES_tradnl" smtClean="0"/>
              <a:t>3.  IMPLANTACIÓN de COREP en ESPAÑA</a:t>
            </a:r>
            <a:br>
              <a:rPr lang="es-ES_tradnl" smtClean="0"/>
            </a:br>
            <a:r>
              <a:rPr lang="es-ES_tradnl" smtClean="0"/>
              <a:t>Rendición de estados en XBRL</a:t>
            </a:r>
          </a:p>
        </p:txBody>
      </p:sp>
      <p:sp>
        <p:nvSpPr>
          <p:cNvPr id="190467" name="Rectangle 3"/>
          <p:cNvSpPr>
            <a:spLocks noGrp="1" noChangeArrowheads="1"/>
          </p:cNvSpPr>
          <p:nvPr>
            <p:ph type="body" idx="4294967295"/>
          </p:nvPr>
        </p:nvSpPr>
        <p:spPr/>
        <p:txBody>
          <a:bodyPr/>
          <a:lstStyle/>
          <a:p>
            <a:pPr eaLnBrk="1" hangingPunct="1"/>
            <a:r>
              <a:rPr lang="es-ES_tradnl" smtClean="0"/>
              <a:t>La rendición de estados deberá hacerse </a:t>
            </a:r>
            <a:r>
              <a:rPr lang="es-ES" smtClean="0"/>
              <a:t>mediante transmisión telemática</a:t>
            </a:r>
            <a:r>
              <a:rPr lang="es-ES_tradnl" smtClean="0"/>
              <a:t>, de conformidad con las Aplicaciones Técnicas, y que cuenta con las siguientes funciones:</a:t>
            </a:r>
          </a:p>
          <a:p>
            <a:pPr eaLnBrk="1" hangingPunct="1"/>
            <a:endParaRPr lang="es-ES_tradnl" smtClean="0"/>
          </a:p>
          <a:p>
            <a:pPr eaLnBrk="1" hangingPunct="1">
              <a:buFont typeface="Wingdings" pitchFamily="2" charset="2"/>
              <a:buChar char="Ø"/>
            </a:pPr>
            <a:r>
              <a:rPr lang="es-ES_tradnl" b="0" smtClean="0"/>
              <a:t>Envío de la información requerida en formato </a:t>
            </a:r>
            <a:r>
              <a:rPr lang="es-ES_tradnl" smtClean="0"/>
              <a:t>XBRL (eXtensible Business Reporting Language)</a:t>
            </a:r>
            <a:r>
              <a:rPr lang="es-ES_tradnl" b="0" smtClean="0"/>
              <a:t> a Banco de España y recepción de avisos y errores</a:t>
            </a:r>
          </a:p>
          <a:p>
            <a:pPr eaLnBrk="1" hangingPunct="1">
              <a:buFont typeface="Wingdings" pitchFamily="2" charset="2"/>
              <a:buChar char="Ø"/>
            </a:pPr>
            <a:r>
              <a:rPr lang="es-ES_tradnl" b="0" smtClean="0"/>
              <a:t>Consulta del estado de los envíos</a:t>
            </a:r>
          </a:p>
          <a:p>
            <a:pPr eaLnBrk="1" hangingPunct="1">
              <a:buFont typeface="Wingdings" pitchFamily="2" charset="2"/>
              <a:buChar char="Ø"/>
            </a:pPr>
            <a:r>
              <a:rPr lang="es-ES_tradnl" b="0" smtClean="0"/>
              <a:t>Conversión de información en formato de texto plano a formato XBRL</a:t>
            </a:r>
          </a:p>
          <a:p>
            <a:pPr eaLnBrk="1" hangingPunct="1">
              <a:buFont typeface="Wingdings" pitchFamily="2" charset="2"/>
              <a:buChar char="Ø"/>
            </a:pPr>
            <a:r>
              <a:rPr lang="es-ES_tradnl" b="0" smtClean="0"/>
              <a:t>Visualización de documentos XBRL en un formato amigable</a:t>
            </a:r>
          </a:p>
          <a:p>
            <a:pPr eaLnBrk="1" hangingPunct="1">
              <a:buFont typeface="Wingdings" pitchFamily="2" charset="2"/>
              <a:buChar char="Ø"/>
            </a:pPr>
            <a:r>
              <a:rPr lang="es-ES_tradnl" b="0" smtClean="0"/>
              <a:t>Validación previa de documentos XBRL</a:t>
            </a:r>
          </a:p>
          <a:p>
            <a:pPr eaLnBrk="1" hangingPunct="1">
              <a:buFont typeface="Wingdings" pitchFamily="2" charset="2"/>
              <a:buChar char="Ø"/>
            </a:pPr>
            <a:r>
              <a:rPr lang="es-ES_tradnl" b="0" smtClean="0"/>
              <a:t>Recepción de avisos por incumplimiento del envío de la información requerida en fechas determinadas</a:t>
            </a:r>
          </a:p>
          <a:p>
            <a:pPr eaLnBrk="1" hangingPunct="1">
              <a:buFont typeface="Wingdings" pitchFamily="2" charset="2"/>
              <a:buChar char="Ø"/>
            </a:pPr>
            <a:r>
              <a:rPr lang="es-ES_tradnl" b="0" smtClean="0"/>
              <a:t>La información una vez validada se volcará a la base de datos del BE para su consulta y análisis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5E245F5A-5A3A-4695-8D35-07B59F1B0D91}" type="slidenum">
              <a:rPr lang="es-ES_tradnl" sz="1400">
                <a:solidFill>
                  <a:srgbClr val="858585"/>
                </a:solidFill>
              </a:rPr>
              <a:pPr algn="r"/>
              <a:t>17</a:t>
            </a:fld>
            <a:endParaRPr lang="es-ES_tradnl" sz="1400">
              <a:solidFill>
                <a:srgbClr val="858585"/>
              </a:solidFill>
            </a:endParaRPr>
          </a:p>
        </p:txBody>
      </p:sp>
      <p:sp>
        <p:nvSpPr>
          <p:cNvPr id="192514" name="Rectangle 2"/>
          <p:cNvSpPr>
            <a:spLocks noGrp="1" noChangeArrowheads="1"/>
          </p:cNvSpPr>
          <p:nvPr>
            <p:ph type="title" idx="4294967295"/>
          </p:nvPr>
        </p:nvSpPr>
        <p:spPr/>
        <p:txBody>
          <a:bodyPr/>
          <a:lstStyle/>
          <a:p>
            <a:r>
              <a:rPr lang="es-ES_tradnl" smtClean="0"/>
              <a:t>INDICE</a:t>
            </a:r>
          </a:p>
        </p:txBody>
      </p:sp>
      <p:sp>
        <p:nvSpPr>
          <p:cNvPr id="404483" name="Rectangle 3"/>
          <p:cNvSpPr>
            <a:spLocks noGrp="1" noChangeArrowheads="1"/>
          </p:cNvSpPr>
          <p:nvPr>
            <p:ph type="body" idx="4294967295"/>
          </p:nvPr>
        </p:nvSpPr>
        <p:spPr>
          <a:xfrm>
            <a:off x="331788" y="1235075"/>
            <a:ext cx="8575675" cy="4816475"/>
          </a:xfrm>
        </p:spPr>
        <p:txBody>
          <a:bodyPr/>
          <a:lstStyle/>
          <a:p>
            <a:pPr eaLnBrk="1" hangingPunct="1">
              <a:defRPr/>
            </a:pPr>
            <a:r>
              <a:rPr lang="es-ES_tradnl" smtClean="0"/>
              <a:t>1.- Introducción</a:t>
            </a:r>
          </a:p>
          <a:p>
            <a:pPr eaLnBrk="1" hangingPunct="1">
              <a:defRPr/>
            </a:pPr>
            <a:r>
              <a:rPr lang="es-ES_tradnl" smtClean="0"/>
              <a:t>2.- Proyecto COmmon REPorting (COREP) de la UE</a:t>
            </a:r>
          </a:p>
          <a:p>
            <a:pPr eaLnBrk="1" hangingPunct="1">
              <a:defRPr/>
            </a:pPr>
            <a:r>
              <a:rPr lang="es-ES_tradnl" smtClean="0"/>
              <a:t>3.- Implantación de COREP en España</a:t>
            </a:r>
          </a:p>
          <a:p>
            <a:pPr eaLnBrk="1" hangingPunct="1">
              <a:defRPr/>
            </a:pPr>
            <a:endParaRPr lang="es-ES_tradnl" smtClean="0"/>
          </a:p>
          <a:p>
            <a:pPr eaLnBrk="1" hangingPunct="1">
              <a:defRPr/>
            </a:pPr>
            <a:r>
              <a:rPr lang="es-ES_tradnl" sz="3200" i="1" smtClean="0">
                <a:solidFill>
                  <a:schemeClr val="accent1"/>
                </a:solidFill>
                <a:effectLst>
                  <a:outerShdw blurRad="38100" dist="38100" dir="2700000" algn="tl">
                    <a:srgbClr val="C0C0C0"/>
                  </a:outerShdw>
                </a:effectLst>
              </a:rPr>
              <a:t>4.- Estados de solvencia en la CBE 3/2008</a:t>
            </a:r>
          </a:p>
          <a:p>
            <a:pPr eaLnBrk="1" hangingPunct="1">
              <a:defRPr/>
            </a:pPr>
            <a:endParaRPr lang="es-ES_tradnl" smtClean="0"/>
          </a:p>
          <a:p>
            <a:pPr eaLnBrk="1" hangingPunct="1">
              <a:defRPr/>
            </a:pPr>
            <a:r>
              <a:rPr lang="es-ES_tradnl" smtClean="0"/>
              <a:t>5.- Contenidos disponibles en la página del BE en Internet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B65FAAFA-D3C6-4ECF-B01F-300B59FF529D}" type="slidenum">
              <a:rPr lang="es-ES_tradnl" sz="1400">
                <a:solidFill>
                  <a:srgbClr val="858585"/>
                </a:solidFill>
              </a:rPr>
              <a:pPr algn="r"/>
              <a:t>18</a:t>
            </a:fld>
            <a:endParaRPr lang="es-ES_tradnl" sz="1400">
              <a:solidFill>
                <a:srgbClr val="858585"/>
              </a:solidFill>
            </a:endParaRPr>
          </a:p>
        </p:txBody>
      </p:sp>
      <p:sp>
        <p:nvSpPr>
          <p:cNvPr id="194562" name="Rectangle 3"/>
          <p:cNvSpPr>
            <a:spLocks noGrp="1" noChangeArrowheads="1"/>
          </p:cNvSpPr>
          <p:nvPr>
            <p:ph type="body" idx="4294967295"/>
          </p:nvPr>
        </p:nvSpPr>
        <p:spPr>
          <a:xfrm>
            <a:off x="563563" y="893763"/>
            <a:ext cx="7315200" cy="595312"/>
          </a:xfrm>
          <a:ln>
            <a:solidFill>
              <a:schemeClr val="accent1"/>
            </a:solidFill>
          </a:ln>
        </p:spPr>
        <p:txBody>
          <a:bodyPr/>
          <a:lstStyle/>
          <a:p>
            <a:pPr marL="0" indent="0" eaLnBrk="1" hangingPunct="1">
              <a:lnSpc>
                <a:spcPct val="90000"/>
              </a:lnSpc>
              <a:buClrTx/>
            </a:pPr>
            <a:r>
              <a:rPr lang="es-ES_tradnl" smtClean="0">
                <a:solidFill>
                  <a:srgbClr val="333333"/>
                </a:solidFill>
              </a:rPr>
              <a:t>RP10 - Recursos propios computables y cumplimiento de los requerimientos de recursos propios</a:t>
            </a:r>
          </a:p>
        </p:txBody>
      </p:sp>
      <p:sp>
        <p:nvSpPr>
          <p:cNvPr id="194563" name="Rectangle 2"/>
          <p:cNvSpPr>
            <a:spLocks noGrp="1" noChangeArrowheads="1"/>
          </p:cNvSpPr>
          <p:nvPr>
            <p:ph type="title" idx="4294967295"/>
          </p:nvPr>
        </p:nvSpPr>
        <p:spPr/>
        <p:txBody>
          <a:bodyPr/>
          <a:lstStyle/>
          <a:p>
            <a:r>
              <a:rPr lang="es-ES_tradnl" smtClean="0"/>
              <a:t>4. ESTADOS de SOLVENCIA en la CBE 3/2008</a:t>
            </a:r>
            <a:br>
              <a:rPr lang="es-ES_tradnl" smtClean="0"/>
            </a:br>
            <a:r>
              <a:rPr lang="es-ES_tradnl" smtClean="0"/>
              <a:t>Estado RP10</a:t>
            </a:r>
            <a:endParaRPr lang="en-US" smtClean="0"/>
          </a:p>
        </p:txBody>
      </p:sp>
      <p:sp>
        <p:nvSpPr>
          <p:cNvPr id="194564" name="Rectangle 3"/>
          <p:cNvSpPr txBox="1">
            <a:spLocks noChangeArrowheads="1"/>
          </p:cNvSpPr>
          <p:nvPr/>
        </p:nvSpPr>
        <p:spPr bwMode="auto">
          <a:xfrm>
            <a:off x="469900" y="1616075"/>
            <a:ext cx="8451850" cy="4646613"/>
          </a:xfrm>
          <a:prstGeom prst="rect">
            <a:avLst/>
          </a:prstGeom>
          <a:noFill/>
          <a:ln w="9525">
            <a:noFill/>
            <a:miter lim="800000"/>
            <a:headEnd/>
            <a:tailEnd/>
          </a:ln>
        </p:spPr>
        <p:txBody>
          <a:bodyPr/>
          <a:lstStyle/>
          <a:p>
            <a:pPr>
              <a:lnSpc>
                <a:spcPct val="90000"/>
              </a:lnSpc>
              <a:spcBef>
                <a:spcPct val="20000"/>
              </a:spcBef>
              <a:buFont typeface="Wingdings" pitchFamily="2" charset="2"/>
              <a:buChar char="Ø"/>
            </a:pPr>
            <a:r>
              <a:rPr lang="es-ES_tradnl" sz="1800">
                <a:solidFill>
                  <a:srgbClr val="333333"/>
                </a:solidFill>
              </a:rPr>
              <a:t> </a:t>
            </a:r>
            <a:r>
              <a:rPr lang="es-ES_tradnl" sz="1600">
                <a:solidFill>
                  <a:srgbClr val="333333"/>
                </a:solidFill>
              </a:rPr>
              <a:t>Desglose detallado de los recursos propios y requerimientos aplicables:</a:t>
            </a:r>
          </a:p>
          <a:p>
            <a:pPr lvl="1">
              <a:lnSpc>
                <a:spcPct val="90000"/>
              </a:lnSpc>
              <a:spcBef>
                <a:spcPct val="20000"/>
              </a:spcBef>
              <a:buFontTx/>
              <a:buChar char="-"/>
            </a:pPr>
            <a:r>
              <a:rPr lang="es-ES_tradnl" sz="1600" b="0"/>
              <a:t>Total Recursos propios computables</a:t>
            </a:r>
          </a:p>
          <a:p>
            <a:pPr lvl="2">
              <a:lnSpc>
                <a:spcPct val="90000"/>
              </a:lnSpc>
              <a:spcBef>
                <a:spcPct val="20000"/>
              </a:spcBef>
              <a:buFontTx/>
              <a:buChar char="-"/>
            </a:pPr>
            <a:r>
              <a:rPr lang="es-ES_tradnl" sz="1600" b="0"/>
              <a:t> RR.PP. básicos</a:t>
            </a:r>
          </a:p>
          <a:p>
            <a:pPr lvl="2">
              <a:lnSpc>
                <a:spcPct val="90000"/>
              </a:lnSpc>
              <a:spcBef>
                <a:spcPct val="20000"/>
              </a:spcBef>
              <a:buFontTx/>
              <a:buChar char="-"/>
            </a:pPr>
            <a:r>
              <a:rPr lang="es-ES_tradnl" sz="1600" b="0"/>
              <a:t> RR.PP. de segunda categoría</a:t>
            </a:r>
          </a:p>
          <a:p>
            <a:pPr lvl="2">
              <a:lnSpc>
                <a:spcPct val="90000"/>
              </a:lnSpc>
              <a:spcBef>
                <a:spcPct val="20000"/>
              </a:spcBef>
              <a:buFontTx/>
              <a:buChar char="-"/>
            </a:pPr>
            <a:r>
              <a:rPr lang="es-ES_tradnl" sz="1600" b="0"/>
              <a:t> Deducciones de los recursos propios</a:t>
            </a:r>
          </a:p>
          <a:p>
            <a:pPr lvl="1">
              <a:lnSpc>
                <a:spcPct val="90000"/>
              </a:lnSpc>
              <a:spcBef>
                <a:spcPct val="20000"/>
              </a:spcBef>
              <a:buFontTx/>
              <a:buChar char="-"/>
            </a:pPr>
            <a:r>
              <a:rPr lang="es-ES_tradnl" sz="1600" b="0"/>
              <a:t> Requerimientos de recursos propios</a:t>
            </a:r>
          </a:p>
          <a:p>
            <a:pPr lvl="2">
              <a:lnSpc>
                <a:spcPct val="90000"/>
              </a:lnSpc>
              <a:spcBef>
                <a:spcPct val="20000"/>
              </a:spcBef>
              <a:buFontTx/>
              <a:buChar char="-"/>
            </a:pPr>
            <a:r>
              <a:rPr lang="es-ES_tradnl" sz="1600" b="0"/>
              <a:t> Por riesgo de crédito, contraparte, dilución y entrega</a:t>
            </a:r>
          </a:p>
          <a:p>
            <a:pPr lvl="2">
              <a:lnSpc>
                <a:spcPct val="90000"/>
              </a:lnSpc>
              <a:spcBef>
                <a:spcPct val="20000"/>
              </a:spcBef>
              <a:buFontTx/>
              <a:buChar char="-"/>
            </a:pPr>
            <a:r>
              <a:rPr lang="es-ES_tradnl" sz="1600" b="0"/>
              <a:t> Por riesgo de liquidación</a:t>
            </a:r>
          </a:p>
          <a:p>
            <a:pPr lvl="2">
              <a:lnSpc>
                <a:spcPct val="90000"/>
              </a:lnSpc>
              <a:spcBef>
                <a:spcPct val="20000"/>
              </a:spcBef>
              <a:buFontTx/>
              <a:buChar char="-"/>
            </a:pPr>
            <a:r>
              <a:rPr lang="es-ES_tradnl" sz="1600" b="0"/>
              <a:t> Por riesgo de precio y de tipo de cambio</a:t>
            </a:r>
          </a:p>
          <a:p>
            <a:pPr lvl="2">
              <a:lnSpc>
                <a:spcPct val="90000"/>
              </a:lnSpc>
              <a:spcBef>
                <a:spcPct val="20000"/>
              </a:spcBef>
              <a:buFontTx/>
              <a:buChar char="-"/>
            </a:pPr>
            <a:r>
              <a:rPr lang="es-ES_tradnl" sz="1600" b="0"/>
              <a:t> Por riesgo operacional, ligados a gastos de estructura</a:t>
            </a:r>
          </a:p>
          <a:p>
            <a:pPr lvl="1">
              <a:lnSpc>
                <a:spcPct val="90000"/>
              </a:lnSpc>
              <a:spcBef>
                <a:spcPct val="20000"/>
              </a:spcBef>
              <a:buFontTx/>
              <a:buChar char="-"/>
            </a:pPr>
            <a:r>
              <a:rPr lang="es-ES_tradnl" sz="1600" b="0"/>
              <a:t> Superávit / Déficit de recursos propios y ratios de solvencia</a:t>
            </a:r>
            <a:endParaRPr lang="es-ES_tradnl" sz="1600">
              <a:solidFill>
                <a:srgbClr val="333333"/>
              </a:solidFill>
            </a:endParaRPr>
          </a:p>
          <a:p>
            <a:pPr>
              <a:lnSpc>
                <a:spcPct val="90000"/>
              </a:lnSpc>
              <a:spcBef>
                <a:spcPct val="20000"/>
              </a:spcBef>
              <a:buFont typeface="Wingdings" pitchFamily="2" charset="2"/>
              <a:buChar char="Ø"/>
            </a:pPr>
            <a:endParaRPr lang="es-ES_tradnl" sz="1600">
              <a:solidFill>
                <a:srgbClr val="333333"/>
              </a:solidFill>
            </a:endParaRPr>
          </a:p>
          <a:p>
            <a:pPr>
              <a:lnSpc>
                <a:spcPct val="90000"/>
              </a:lnSpc>
              <a:spcBef>
                <a:spcPct val="20000"/>
              </a:spcBef>
              <a:buFont typeface="Wingdings" pitchFamily="2" charset="2"/>
              <a:buChar char="Ø"/>
            </a:pPr>
            <a:r>
              <a:rPr lang="es-ES_tradnl" sz="1600">
                <a:solidFill>
                  <a:srgbClr val="333333"/>
                </a:solidFill>
              </a:rPr>
              <a:t>Periodicidad de envío: Semestral </a:t>
            </a:r>
            <a:r>
              <a:rPr lang="es-ES_tradnl" sz="1600" b="0"/>
              <a:t>(o trimestral a petición del BE) </a:t>
            </a:r>
            <a:r>
              <a:rPr lang="es-ES_tradnl" sz="1600" b="0">
                <a:solidFill>
                  <a:srgbClr val="333333"/>
                </a:solidFill>
              </a:rPr>
              <a:t>para los </a:t>
            </a:r>
            <a:r>
              <a:rPr lang="es-ES_tradnl" sz="1600" b="0"/>
              <a:t>grupos consolidables de entidades de crédito y las entidades de crédito individuales no incorporadas en grupos consolidados (“Entidades”)</a:t>
            </a:r>
          </a:p>
          <a:p>
            <a:pPr lvl="1">
              <a:lnSpc>
                <a:spcPct val="90000"/>
              </a:lnSpc>
              <a:spcBef>
                <a:spcPct val="20000"/>
              </a:spcBef>
              <a:buFont typeface="Wingdings" pitchFamily="2" charset="2"/>
              <a:buChar char="Ø"/>
            </a:pPr>
            <a:r>
              <a:rPr lang="es-ES_tradnl" sz="1600" b="0"/>
              <a:t>La periodicidad es </a:t>
            </a:r>
            <a:r>
              <a:rPr lang="es-ES_tradnl" sz="1600" b="0" u="sng"/>
              <a:t>anual</a:t>
            </a:r>
            <a:r>
              <a:rPr lang="es-ES_tradnl" sz="1600" b="0"/>
              <a:t> para las EC individuales y subgrupos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65463F27-124D-443C-B5B9-8D8EF2A84731}" type="slidenum">
              <a:rPr lang="es-ES_tradnl" sz="1400">
                <a:solidFill>
                  <a:srgbClr val="858585"/>
                </a:solidFill>
              </a:rPr>
              <a:pPr algn="r"/>
              <a:t>19</a:t>
            </a:fld>
            <a:endParaRPr lang="es-ES_tradnl" sz="1400">
              <a:solidFill>
                <a:srgbClr val="858585"/>
              </a:solidFill>
            </a:endParaRPr>
          </a:p>
        </p:txBody>
      </p:sp>
      <p:sp>
        <p:nvSpPr>
          <p:cNvPr id="203778" name="Rectangle 3"/>
          <p:cNvSpPr>
            <a:spLocks noGrp="1" noChangeArrowheads="1"/>
          </p:cNvSpPr>
          <p:nvPr>
            <p:ph type="body" idx="4294967295"/>
          </p:nvPr>
        </p:nvSpPr>
        <p:spPr>
          <a:xfrm>
            <a:off x="363538" y="2005013"/>
            <a:ext cx="8575675" cy="4108450"/>
          </a:xfrm>
        </p:spPr>
        <p:txBody>
          <a:bodyPr/>
          <a:lstStyle/>
          <a:p>
            <a:pPr marL="168275" indent="0" defTabSz="265113" eaLnBrk="1" hangingPunct="1">
              <a:buClrTx/>
              <a:tabLst>
                <a:tab pos="0" algn="l"/>
              </a:tabLst>
            </a:pPr>
            <a:r>
              <a:rPr lang="es-ES_tradnl" sz="1600" b="0" smtClean="0">
                <a:solidFill>
                  <a:srgbClr val="333333"/>
                </a:solidFill>
              </a:rPr>
              <a:t>El </a:t>
            </a:r>
            <a:r>
              <a:rPr lang="es-ES_tradnl" sz="1600" smtClean="0">
                <a:solidFill>
                  <a:srgbClr val="333333"/>
                </a:solidFill>
              </a:rPr>
              <a:t>estado RP11 </a:t>
            </a:r>
            <a:r>
              <a:rPr lang="es-ES_tradnl" sz="1600" b="0" smtClean="0">
                <a:solidFill>
                  <a:srgbClr val="333333"/>
                </a:solidFill>
              </a:rPr>
              <a:t>incluye información individualizada sobre todas las entidades de crédito, empresas de servicios de inversión y restantes entidades financieras que se integren en la «Entidad» sometidas a requerimientos de recursos propios a nivel individual o subconsolidado para la cobertura de los riesgos de crédito, precio y/u operacional.</a:t>
            </a:r>
          </a:p>
          <a:p>
            <a:pPr marL="168275" indent="0" defTabSz="265113" eaLnBrk="1" hangingPunct="1">
              <a:buClrTx/>
              <a:buFont typeface="Wingdings" pitchFamily="2" charset="2"/>
              <a:buChar char="Ø"/>
              <a:tabLst>
                <a:tab pos="0" algn="l"/>
              </a:tabLst>
            </a:pPr>
            <a:endParaRPr lang="es-ES_tradnl" sz="800" b="0" smtClean="0">
              <a:solidFill>
                <a:srgbClr val="333333"/>
              </a:solidFill>
            </a:endParaRPr>
          </a:p>
          <a:p>
            <a:pPr marL="168275" indent="0" defTabSz="265113" eaLnBrk="1" hangingPunct="1">
              <a:buClrTx/>
              <a:buFont typeface="Wingdings" pitchFamily="2" charset="2"/>
              <a:buChar char="Ø"/>
              <a:tabLst>
                <a:tab pos="0" algn="l"/>
              </a:tabLst>
            </a:pPr>
            <a:r>
              <a:rPr lang="es-ES_tradnl" sz="1600" smtClean="0">
                <a:solidFill>
                  <a:srgbClr val="333333"/>
                </a:solidFill>
              </a:rPr>
              <a:t> </a:t>
            </a:r>
            <a:r>
              <a:rPr lang="es-ES_tradnl" sz="1600" b="0" smtClean="0">
                <a:solidFill>
                  <a:srgbClr val="333333"/>
                </a:solidFill>
              </a:rPr>
              <a:t>Cualquiera que sea su nacionalidad, domicilio, naturaleza jurídica o el país donde desarrollen sus actividades</a:t>
            </a:r>
          </a:p>
          <a:p>
            <a:pPr marL="168275" indent="0" defTabSz="265113" eaLnBrk="1" hangingPunct="1">
              <a:buClrTx/>
              <a:buFont typeface="Wingdings" pitchFamily="2" charset="2"/>
              <a:buChar char="Ø"/>
              <a:tabLst>
                <a:tab pos="0" algn="l"/>
              </a:tabLst>
            </a:pPr>
            <a:r>
              <a:rPr lang="es-ES_tradnl" sz="1600" b="0" smtClean="0">
                <a:solidFill>
                  <a:srgbClr val="333333"/>
                </a:solidFill>
              </a:rPr>
              <a:t>Cualquier requerimiento de recursos propios asociado al volumen de actividad se asimila como requerimiento por riesgo operacional</a:t>
            </a:r>
          </a:p>
          <a:p>
            <a:pPr lvl="1" defTabSz="265113" eaLnBrk="1" hangingPunct="1">
              <a:buClrTx/>
              <a:buFont typeface="Wingdings" pitchFamily="2" charset="2"/>
              <a:buChar char="§"/>
              <a:tabLst>
                <a:tab pos="0" algn="l"/>
              </a:tabLst>
            </a:pPr>
            <a:r>
              <a:rPr lang="es-ES_tradnl" sz="1600" i="1" smtClean="0">
                <a:solidFill>
                  <a:srgbClr val="333333"/>
                </a:solidFill>
              </a:rPr>
              <a:t> En particular son declarables: sociedades gestoras de instituciones de inversión colectiva y de fondos de pensiones.</a:t>
            </a:r>
          </a:p>
          <a:p>
            <a:pPr marL="168275" indent="0" defTabSz="265113" eaLnBrk="1" hangingPunct="1">
              <a:buClrTx/>
              <a:buFont typeface="Wingdings" pitchFamily="2" charset="2"/>
              <a:buChar char="Ø"/>
              <a:tabLst>
                <a:tab pos="0" algn="l"/>
              </a:tabLst>
            </a:pPr>
            <a:r>
              <a:rPr lang="es-ES_tradnl" sz="1600" b="0" smtClean="0">
                <a:solidFill>
                  <a:srgbClr val="333333"/>
                </a:solidFill>
              </a:rPr>
              <a:t>En caso de integración proporcional: se incluirá la información correspondiente a la proporción que represente la participación.</a:t>
            </a:r>
          </a:p>
          <a:p>
            <a:pPr marL="168275" indent="0" defTabSz="265113" eaLnBrk="1" hangingPunct="1">
              <a:buClrTx/>
              <a:buFont typeface="Wingdings" pitchFamily="2" charset="2"/>
              <a:buChar char="§"/>
              <a:tabLst>
                <a:tab pos="0" algn="l"/>
              </a:tabLst>
            </a:pPr>
            <a:endParaRPr lang="es-ES_tradnl" sz="1600" b="0" smtClean="0">
              <a:solidFill>
                <a:srgbClr val="333333"/>
              </a:solidFill>
            </a:endParaRPr>
          </a:p>
          <a:p>
            <a:pPr marL="168275" indent="0" defTabSz="265113">
              <a:buClrTx/>
              <a:buFont typeface="Wingdings" pitchFamily="2" charset="2"/>
              <a:buChar char="§"/>
              <a:tabLst>
                <a:tab pos="0" algn="l"/>
              </a:tabLst>
            </a:pPr>
            <a:r>
              <a:rPr lang="es-ES_tradnl" sz="1600" smtClean="0">
                <a:solidFill>
                  <a:srgbClr val="333333"/>
                </a:solidFill>
              </a:rPr>
              <a:t>Periodicidad de envío igual a la del RP10</a:t>
            </a:r>
            <a:endParaRPr lang="es-ES_tradnl" sz="1400" b="0" smtClean="0">
              <a:solidFill>
                <a:srgbClr val="333333"/>
              </a:solidFill>
            </a:endParaRPr>
          </a:p>
        </p:txBody>
      </p:sp>
      <p:sp>
        <p:nvSpPr>
          <p:cNvPr id="203779" name="Rectangle 2"/>
          <p:cNvSpPr>
            <a:spLocks noGrp="1" noChangeArrowheads="1"/>
          </p:cNvSpPr>
          <p:nvPr>
            <p:ph type="title" idx="4294967295"/>
          </p:nvPr>
        </p:nvSpPr>
        <p:spPr/>
        <p:txBody>
          <a:bodyPr/>
          <a:lstStyle/>
          <a:p>
            <a:r>
              <a:rPr lang="es-ES_tradnl" smtClean="0"/>
              <a:t>4. ESTADOS de SOLVENCIA en la CBE 3/2008</a:t>
            </a:r>
            <a:br>
              <a:rPr lang="es-ES_tradnl" smtClean="0"/>
            </a:br>
            <a:r>
              <a:rPr lang="es-ES_tradnl" smtClean="0"/>
              <a:t>Estado RP11</a:t>
            </a:r>
            <a:endParaRPr lang="en-US" smtClean="0"/>
          </a:p>
        </p:txBody>
      </p:sp>
      <p:sp>
        <p:nvSpPr>
          <p:cNvPr id="5" name="Rectangle 3"/>
          <p:cNvSpPr txBox="1">
            <a:spLocks noChangeArrowheads="1"/>
          </p:cNvSpPr>
          <p:nvPr/>
        </p:nvSpPr>
        <p:spPr bwMode="auto">
          <a:xfrm>
            <a:off x="627063" y="1023938"/>
            <a:ext cx="7858125" cy="730250"/>
          </a:xfrm>
          <a:prstGeom prst="rect">
            <a:avLst/>
          </a:prstGeom>
          <a:noFill/>
          <a:ln w="9525">
            <a:solidFill>
              <a:schemeClr val="accent1"/>
            </a:solidFill>
            <a:miter lim="800000"/>
            <a:headEnd/>
            <a:tailEnd/>
          </a:ln>
        </p:spPr>
        <p:txBody>
          <a:bodyPr/>
          <a:lstStyle/>
          <a:p>
            <a:pPr>
              <a:lnSpc>
                <a:spcPct val="90000"/>
              </a:lnSpc>
              <a:spcBef>
                <a:spcPct val="20000"/>
              </a:spcBef>
              <a:defRPr/>
            </a:pPr>
            <a:r>
              <a:rPr lang="es-ES_tradnl" sz="1600" kern="0" dirty="0">
                <a:solidFill>
                  <a:srgbClr val="333333"/>
                </a:solidFill>
                <a:latin typeface="+mn-lt"/>
              </a:rPr>
              <a:t>RP11 - Detalle de la solvencia de las entidades financieras y subgrupos consolidables incluidos en el grupo consolidable y de entidades </a:t>
            </a:r>
            <a:r>
              <a:rPr lang="es-ES_tradnl" sz="1600" kern="0" dirty="0" err="1">
                <a:solidFill>
                  <a:srgbClr val="333333"/>
                </a:solidFill>
                <a:latin typeface="+mn-lt"/>
              </a:rPr>
              <a:t>multigrupo</a:t>
            </a:r>
            <a:r>
              <a:rPr lang="es-ES_tradnl" sz="1600" kern="0" dirty="0">
                <a:solidFill>
                  <a:srgbClr val="333333"/>
                </a:solidFill>
                <a:latin typeface="+mn-lt"/>
              </a:rPr>
              <a:t> consolidables por su actividad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3FEB4EEE-020F-4A02-9FC6-C5669970AFD3}" type="slidenum">
              <a:rPr lang="es-ES_tradnl" sz="1400">
                <a:solidFill>
                  <a:srgbClr val="858585"/>
                </a:solidFill>
              </a:rPr>
              <a:pPr algn="r"/>
              <a:t>2</a:t>
            </a:fld>
            <a:endParaRPr lang="es-ES_tradnl" sz="1400">
              <a:solidFill>
                <a:srgbClr val="858585"/>
              </a:solidFill>
            </a:endParaRPr>
          </a:p>
        </p:txBody>
      </p:sp>
      <p:sp>
        <p:nvSpPr>
          <p:cNvPr id="17410" name="Rectangle 2"/>
          <p:cNvSpPr>
            <a:spLocks noGrp="1" noChangeArrowheads="1"/>
          </p:cNvSpPr>
          <p:nvPr>
            <p:ph type="title" idx="4294967295"/>
          </p:nvPr>
        </p:nvSpPr>
        <p:spPr/>
        <p:txBody>
          <a:bodyPr/>
          <a:lstStyle/>
          <a:p>
            <a:r>
              <a:rPr lang="es-ES_tradnl" smtClean="0"/>
              <a:t>INDICE</a:t>
            </a:r>
          </a:p>
        </p:txBody>
      </p:sp>
      <p:sp>
        <p:nvSpPr>
          <p:cNvPr id="404483" name="Rectangle 3"/>
          <p:cNvSpPr>
            <a:spLocks noGrp="1" noChangeArrowheads="1"/>
          </p:cNvSpPr>
          <p:nvPr>
            <p:ph type="body" idx="4294967295"/>
          </p:nvPr>
        </p:nvSpPr>
        <p:spPr>
          <a:xfrm>
            <a:off x="331788" y="1235075"/>
            <a:ext cx="8575675" cy="4816475"/>
          </a:xfrm>
        </p:spPr>
        <p:txBody>
          <a:bodyPr/>
          <a:lstStyle/>
          <a:p>
            <a:pPr eaLnBrk="1" hangingPunct="1">
              <a:defRPr/>
            </a:pPr>
            <a:r>
              <a:rPr lang="es-ES_tradnl" sz="3200" i="1" smtClean="0">
                <a:solidFill>
                  <a:schemeClr val="accent1"/>
                </a:solidFill>
                <a:effectLst>
                  <a:outerShdw blurRad="38100" dist="38100" dir="2700000" algn="tl">
                    <a:srgbClr val="C0C0C0"/>
                  </a:outerShdw>
                </a:effectLst>
              </a:rPr>
              <a:t>1.- Introducción</a:t>
            </a:r>
          </a:p>
          <a:p>
            <a:pPr eaLnBrk="1" hangingPunct="1">
              <a:defRPr/>
            </a:pPr>
            <a:endParaRPr lang="es-ES_tradnl" smtClean="0"/>
          </a:p>
          <a:p>
            <a:pPr eaLnBrk="1" hangingPunct="1">
              <a:defRPr/>
            </a:pPr>
            <a:r>
              <a:rPr lang="es-ES_tradnl" smtClean="0"/>
              <a:t>2.- Proyecto COmmon REPorting (COREP) de la UE</a:t>
            </a:r>
          </a:p>
          <a:p>
            <a:pPr eaLnBrk="1" hangingPunct="1">
              <a:defRPr/>
            </a:pPr>
            <a:r>
              <a:rPr lang="es-ES_tradnl" smtClean="0"/>
              <a:t>3.- Implantación de COREP en España</a:t>
            </a:r>
          </a:p>
          <a:p>
            <a:pPr eaLnBrk="1" hangingPunct="1">
              <a:defRPr/>
            </a:pPr>
            <a:r>
              <a:rPr lang="es-ES_tradnl" smtClean="0"/>
              <a:t>4.- Estados de solvencia en la CBE 3/2008</a:t>
            </a:r>
          </a:p>
          <a:p>
            <a:pPr eaLnBrk="1" hangingPunct="1">
              <a:defRPr/>
            </a:pPr>
            <a:r>
              <a:rPr lang="es-ES_tradnl" smtClean="0"/>
              <a:t>5.- Contenidos disponibles en la página del BE en Internet</a:t>
            </a:r>
            <a:endParaRPr lang="es-ES_tradnl" sz="1600" b="0" smtClean="0">
              <a:solidFill>
                <a:srgbClr val="333333"/>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1 Título"/>
          <p:cNvSpPr>
            <a:spLocks noGrp="1"/>
          </p:cNvSpPr>
          <p:nvPr>
            <p:ph type="title" idx="4294967295"/>
          </p:nvPr>
        </p:nvSpPr>
        <p:spPr/>
        <p:txBody>
          <a:bodyPr/>
          <a:lstStyle/>
          <a:p>
            <a:r>
              <a:rPr lang="es-ES_tradnl" smtClean="0"/>
              <a:t>4. ESTADOS de SOLVENCIA en la CBE 3/2008</a:t>
            </a:r>
            <a:br>
              <a:rPr lang="es-ES_tradnl" smtClean="0"/>
            </a:br>
            <a:r>
              <a:rPr lang="es-ES_tradnl" smtClean="0"/>
              <a:t>RP10: Recursos propios computables y básicos</a:t>
            </a:r>
          </a:p>
        </p:txBody>
      </p:sp>
      <p:sp>
        <p:nvSpPr>
          <p:cNvPr id="196610" name="2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51BC759F-11ED-4225-8A2F-2A16019CE619}" type="slidenum">
              <a:rPr lang="es-ES_tradnl" sz="1400">
                <a:solidFill>
                  <a:srgbClr val="858585"/>
                </a:solidFill>
              </a:rPr>
              <a:pPr algn="r"/>
              <a:t>20</a:t>
            </a:fld>
            <a:endParaRPr lang="es-ES_tradnl" sz="1400">
              <a:solidFill>
                <a:srgbClr val="858585"/>
              </a:solidFill>
            </a:endParaRPr>
          </a:p>
        </p:txBody>
      </p:sp>
      <p:sp>
        <p:nvSpPr>
          <p:cNvPr id="196655" name="Rectangle 3"/>
          <p:cNvSpPr>
            <a:spLocks noChangeArrowheads="1"/>
          </p:cNvSpPr>
          <p:nvPr/>
        </p:nvSpPr>
        <p:spPr bwMode="auto">
          <a:xfrm>
            <a:off x="3717925" y="6357938"/>
            <a:ext cx="4221163" cy="312737"/>
          </a:xfrm>
          <a:prstGeom prst="rect">
            <a:avLst/>
          </a:prstGeom>
          <a:noFill/>
          <a:ln w="9525">
            <a:solidFill>
              <a:schemeClr val="accent1"/>
            </a:solidFill>
            <a:miter lim="800000"/>
            <a:headEnd/>
            <a:tailEnd/>
          </a:ln>
        </p:spPr>
        <p:txBody>
          <a:bodyPr/>
          <a:lstStyle/>
          <a:p>
            <a:pPr>
              <a:lnSpc>
                <a:spcPct val="90000"/>
              </a:lnSpc>
              <a:spcBef>
                <a:spcPct val="20000"/>
              </a:spcBef>
              <a:buFont typeface="Wingdings" pitchFamily="2" charset="2"/>
              <a:buNone/>
            </a:pPr>
            <a:r>
              <a:rPr lang="es-ES_tradnl" sz="1200">
                <a:solidFill>
                  <a:srgbClr val="B35C48"/>
                </a:solidFill>
              </a:rPr>
              <a:t>Datos reales del sistema financiero español a 31.12.08</a:t>
            </a:r>
          </a:p>
        </p:txBody>
      </p:sp>
      <p:graphicFrame>
        <p:nvGraphicFramePr>
          <p:cNvPr id="7" name="6 Tabla"/>
          <p:cNvGraphicFramePr>
            <a:graphicFrameLocks noGrp="1"/>
          </p:cNvGraphicFramePr>
          <p:nvPr/>
        </p:nvGraphicFramePr>
        <p:xfrm>
          <a:off x="415925" y="1147763"/>
          <a:ext cx="8312150" cy="4768850"/>
        </p:xfrm>
        <a:graphic>
          <a:graphicData uri="http://schemas.openxmlformats.org/drawingml/2006/table">
            <a:tbl>
              <a:tblPr firstRow="1" bandRow="1">
                <a:tableStyleId>{FABFCF23-3B69-468F-B69F-88F6DE6A72F2}</a:tableStyleId>
              </a:tblPr>
              <a:tblGrid>
                <a:gridCol w="7121237"/>
                <a:gridCol w="1191491"/>
              </a:tblGrid>
              <a:tr h="298017">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RP10 - TOTAL EC</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31/12/08</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b="1" u="none" strike="noStrike" cap="none" normalizeH="0" baseline="0" dirty="0" smtClean="0">
                          <a:ln>
                            <a:noFill/>
                          </a:ln>
                          <a:effectLst/>
                        </a:rPr>
                        <a:t>1. TOTAL RECURSOS PROPIOS COMPUTABLES </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 latinLnBrk="0" hangingPunct="1">
                        <a:lnSpc>
                          <a:spcPts val="1200"/>
                        </a:lnSpc>
                        <a:spcBef>
                          <a:spcPct val="0"/>
                        </a:spcBef>
                        <a:spcAft>
                          <a:spcPct val="0"/>
                        </a:spcAft>
                        <a:buClrTx/>
                        <a:buSzTx/>
                        <a:buFontTx/>
                        <a:buNone/>
                        <a:tabLst>
                          <a:tab pos="431800" algn="l"/>
                          <a:tab pos="449263" algn="l"/>
                        </a:tabLst>
                      </a:pPr>
                      <a:r>
                        <a:rPr kumimoji="0" lang="es-ES_tradnl" sz="1200" b="1" u="none" strike="noStrike" cap="none" normalizeH="0" baseline="0" dirty="0" smtClean="0">
                          <a:ln>
                            <a:noFill/>
                          </a:ln>
                          <a:effectLst/>
                        </a:rPr>
                        <a:t>100,0%</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9525"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1.1. Recursos propios básicos </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74,6%</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9525" marB="0" anchor="ctr" horzOverflow="overflow"/>
                </a:tc>
              </a:tr>
              <a:tr h="298017">
                <a:tc>
                  <a:txBody>
                    <a:bodyPr/>
                    <a:lstStyle/>
                    <a:p>
                      <a:pPr algn="l">
                        <a:lnSpc>
                          <a:spcPts val="1200"/>
                        </a:lnSpc>
                        <a:spcAft>
                          <a:spcPts val="0"/>
                        </a:spcAft>
                        <a:tabLst>
                          <a:tab pos="431800" algn="l"/>
                          <a:tab pos="449580" algn="l"/>
                        </a:tabLst>
                      </a:pPr>
                      <a:r>
                        <a:rPr lang="es-ES_tradnl" sz="1200" dirty="0"/>
                        <a:t>1.2. Recursos propios de segunda categoría </a:t>
                      </a:r>
                      <a:endParaRPr lang="es-ES_tradnl" sz="1200" b="1" dirty="0">
                        <a:latin typeface="BdE Neue Helvetica 45 Light"/>
                        <a:ea typeface="Times"/>
                        <a:cs typeface="Times New Roman"/>
                      </a:endParaRPr>
                    </a:p>
                  </a:txBody>
                  <a:tcPr marL="36450" marR="36450" marT="0" marB="0" anchor="ctr"/>
                </a:tc>
                <a:tc>
                  <a:txBody>
                    <a:bodyPr/>
                    <a:lstStyle/>
                    <a:p>
                      <a:pPr marL="0" algn="ctr" defTabSz="914400" rtl="0" eaLnBrk="1" latinLnBrk="0" hangingPunct="1">
                        <a:lnSpc>
                          <a:spcPts val="1200"/>
                        </a:lnSpc>
                        <a:spcAft>
                          <a:spcPts val="0"/>
                        </a:spcAft>
                        <a:tabLst>
                          <a:tab pos="431800" algn="l"/>
                          <a:tab pos="449580" algn="l"/>
                        </a:tabLst>
                      </a:pPr>
                      <a:r>
                        <a:rPr lang="es-ES_tradnl" sz="1200" kern="1200" dirty="0"/>
                        <a:t>30,4%</a:t>
                      </a:r>
                      <a:endParaRPr lang="es-ES_tradnl" sz="1200" b="1" kern="1200" dirty="0">
                        <a:solidFill>
                          <a:srgbClr val="000000"/>
                        </a:solidFill>
                        <a:latin typeface="BdE Neue Helvetica 45 Light"/>
                        <a:ea typeface="Times New Roman"/>
                        <a:cs typeface="Times New Roman"/>
                      </a:endParaRPr>
                    </a:p>
                  </a:txBody>
                  <a:tcPr marL="44450" marR="44450" marT="0" marB="0" anchor="ctr"/>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1.3. (-) Deducciones de los recursos propios básicos y de segunda categoría </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-5,0%</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0"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1.4. Recursos propios básicos totales a efectos generales de solvencia </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71,9%</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9525"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1.5. Recursos propios de segunda categoría totales a efectos generales de solvencia </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28,1%</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9525"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1.6. Recursos propios auxiliares totales para la cobertura de riesgo de mercado</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smtClean="0">
                          <a:ln>
                            <a:noFill/>
                          </a:ln>
                          <a:effectLst/>
                        </a:rPr>
                        <a:t>0,0%</a:t>
                      </a:r>
                      <a:endParaRPr kumimoji="0" lang="es-ES_tradnl" sz="1200" b="0" i="0" u="none" strike="noStrike" cap="none" normalizeH="0" baseline="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9525"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1.7. (-) Deducciones del total de recursos propios </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0,0%</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0"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b="1" u="none" strike="noStrike" cap="none" normalizeH="0" baseline="0" dirty="0" smtClean="0">
                          <a:ln>
                            <a:noFill/>
                          </a:ln>
                          <a:effectLst/>
                        </a:rPr>
                        <a:t>2.  REQUERIMIENTO DE RECURSOS PROPIOS</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 latinLnBrk="0" hangingPunct="1">
                        <a:lnSpc>
                          <a:spcPts val="1200"/>
                        </a:lnSpc>
                        <a:spcBef>
                          <a:spcPct val="0"/>
                        </a:spcBef>
                        <a:spcAft>
                          <a:spcPct val="0"/>
                        </a:spcAft>
                        <a:buClrTx/>
                        <a:buSzTx/>
                        <a:buFontTx/>
                        <a:buNone/>
                        <a:tabLst>
                          <a:tab pos="431800" algn="l"/>
                          <a:tab pos="449263" algn="l"/>
                        </a:tabLst>
                      </a:pPr>
                      <a:r>
                        <a:rPr kumimoji="0" lang="es-ES_tradnl" sz="1200" b="1" u="none" strike="noStrike" cap="none" normalizeH="0" baseline="0" dirty="0" smtClean="0">
                          <a:ln>
                            <a:noFill/>
                          </a:ln>
                          <a:effectLst/>
                        </a:rPr>
                        <a:t>100,0%</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44450" marR="44450" marT="9525" marB="0" anchor="ctr" horzOverflow="overflow"/>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2.1. Total requerimientos de recursos propios por riesgo de crédito, parte, dilución y entrega </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kern="1200" cap="none" normalizeH="0" baseline="0" dirty="0" smtClean="0">
                          <a:ln>
                            <a:noFill/>
                          </a:ln>
                          <a:effectLst/>
                        </a:rPr>
                        <a:t>88,0%</a:t>
                      </a:r>
                      <a:endParaRPr kumimoji="0" lang="es-ES_tradnl" sz="1200" b="0" i="0" u="none" strike="noStrike" kern="1200" cap="none" normalizeH="0" baseline="0" dirty="0" smtClean="0">
                        <a:ln>
                          <a:noFill/>
                        </a:ln>
                        <a:solidFill>
                          <a:srgbClr val="000000"/>
                        </a:solidFill>
                        <a:effectLst/>
                        <a:latin typeface="BdE Neue Helvetica 45 Light" pitchFamily="34" charset="0"/>
                        <a:ea typeface="+mn-ea"/>
                        <a:cs typeface="Times New Roman" pitchFamily="18" charset="0"/>
                      </a:endParaRPr>
                    </a:p>
                  </a:txBody>
                  <a:tcPr marL="9525" marR="9525" marT="9525" marB="0" anchor="ctr"/>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2.2. Riesgo de liquidación </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kern="1200" cap="none" normalizeH="0" baseline="0" dirty="0" smtClean="0">
                          <a:ln>
                            <a:noFill/>
                          </a:ln>
                          <a:effectLst/>
                        </a:rPr>
                        <a:t>0,0%</a:t>
                      </a:r>
                      <a:endParaRPr kumimoji="0" lang="es-ES_tradnl" sz="1200" b="0" i="0" u="none" strike="noStrike" kern="1200" cap="none" normalizeH="0" baseline="0" dirty="0" smtClean="0">
                        <a:ln>
                          <a:noFill/>
                        </a:ln>
                        <a:solidFill>
                          <a:srgbClr val="000000"/>
                        </a:solidFill>
                        <a:effectLst/>
                        <a:latin typeface="BdE Neue Helvetica 45 Light" pitchFamily="34" charset="0"/>
                        <a:ea typeface="+mn-ea"/>
                        <a:cs typeface="Times New Roman" pitchFamily="18" charset="0"/>
                      </a:endParaRPr>
                    </a:p>
                  </a:txBody>
                  <a:tcPr marL="9525" marR="9525" marT="9525" marB="0" anchor="ctr"/>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2.3. Total requerimientos de recursos propios por riesgos de precio y de tipo de cambio </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kern="1200" cap="none" normalizeH="0" baseline="0" dirty="0" smtClean="0">
                          <a:ln>
                            <a:noFill/>
                          </a:ln>
                          <a:effectLst/>
                        </a:rPr>
                        <a:t>3,0%</a:t>
                      </a:r>
                      <a:endParaRPr kumimoji="0" lang="es-ES_tradnl" sz="1200" b="0" i="0" u="none" strike="noStrike" kern="1200" cap="none" normalizeH="0" baseline="0" dirty="0" smtClean="0">
                        <a:ln>
                          <a:noFill/>
                        </a:ln>
                        <a:solidFill>
                          <a:srgbClr val="000000"/>
                        </a:solidFill>
                        <a:effectLst/>
                        <a:latin typeface="BdE Neue Helvetica 45 Light" pitchFamily="34" charset="0"/>
                        <a:ea typeface="+mn-ea"/>
                        <a:cs typeface="Times New Roman" pitchFamily="18" charset="0"/>
                      </a:endParaRPr>
                    </a:p>
                  </a:txBody>
                  <a:tcPr marL="9525" marR="9525" marT="9525" marB="0" anchor="ctr"/>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2.4 Total requerimientos por riesgo operacional</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b="0" i="0" u="none" strike="noStrike" kern="1200" cap="none" normalizeH="0" baseline="0" dirty="0" smtClean="0">
                          <a:ln>
                            <a:noFill/>
                          </a:ln>
                          <a:solidFill>
                            <a:srgbClr val="000000"/>
                          </a:solidFill>
                          <a:effectLst/>
                          <a:latin typeface="BdE Neue Helvetica 45 Light" pitchFamily="34" charset="0"/>
                          <a:ea typeface="+mn-ea"/>
                          <a:cs typeface="Times New Roman" pitchFamily="18" charset="0"/>
                        </a:rPr>
                        <a:t>7,7%</a:t>
                      </a:r>
                    </a:p>
                  </a:txBody>
                  <a:tcPr marL="9525" marR="9525" marT="9525" marB="0" anchor="ctr"/>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u="none" strike="noStrike" cap="none" normalizeH="0" baseline="0" dirty="0" smtClean="0">
                          <a:ln>
                            <a:noFill/>
                          </a:ln>
                          <a:effectLst/>
                        </a:rPr>
                        <a:t>2.5 Requerimientos de recursos propios transitorios y otros</a:t>
                      </a:r>
                      <a:endParaRPr kumimoji="0" lang="es-ES_tradnl" sz="1200" b="0"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b="0" i="0" u="none" strike="noStrike" kern="1200" cap="none" normalizeH="0" baseline="0" dirty="0" smtClean="0">
                          <a:ln>
                            <a:noFill/>
                          </a:ln>
                          <a:solidFill>
                            <a:srgbClr val="000000"/>
                          </a:solidFill>
                          <a:effectLst/>
                          <a:latin typeface="BdE Neue Helvetica 45 Light" pitchFamily="34" charset="0"/>
                          <a:ea typeface="+mn-ea"/>
                          <a:cs typeface="Times New Roman" pitchFamily="18" charset="0"/>
                        </a:rPr>
                        <a:t>1,4%</a:t>
                      </a:r>
                    </a:p>
                  </a:txBody>
                  <a:tcPr marL="9525" marR="9525" marT="9525" marB="0" anchor="ctr"/>
                </a:tc>
              </a:tr>
              <a:tr h="298017">
                <a:tc>
                  <a:txBody>
                    <a:bodyPr/>
                    <a:lstStyle/>
                    <a:p>
                      <a:pPr marL="0" marR="0" lvl="0" indent="0" algn="l"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b="1" u="none" strike="noStrike" cap="none" normalizeH="0" baseline="0" dirty="0" smtClean="0">
                          <a:ln>
                            <a:noFill/>
                          </a:ln>
                          <a:effectLst/>
                        </a:rPr>
                        <a:t>3.2.a Ratio de solvencia</a:t>
                      </a:r>
                      <a:endParaRPr kumimoji="0" lang="es-ES_tradnl" sz="1200" b="1" i="0" u="none" strike="noStrike" cap="none" normalizeH="0" baseline="0" dirty="0" smtClean="0">
                        <a:ln>
                          <a:noFill/>
                        </a:ln>
                        <a:solidFill>
                          <a:schemeClr val="tx1"/>
                        </a:solidFill>
                        <a:effectLst/>
                        <a:latin typeface="BdE Neue Helvetica 45 Light" pitchFamily="34" charset="0"/>
                        <a:ea typeface="Times" pitchFamily="18" charset="0"/>
                        <a:cs typeface="Times New Roman" pitchFamily="18" charset="0"/>
                      </a:endParaRPr>
                    </a:p>
                  </a:txBody>
                  <a:tcPr marL="36450" marR="36450" marT="0" marB="0" anchor="ctr" horzOverflow="overflow"/>
                </a:tc>
                <a:tc>
                  <a:txBody>
                    <a:bodyPr/>
                    <a:lstStyle/>
                    <a:p>
                      <a:pPr marL="0" marR="0" lvl="0" indent="0" algn="ctr" defTabSz="914400" rtl="0" eaLnBrk="1" fontAlgn="base" latinLnBrk="0" hangingPunct="1">
                        <a:lnSpc>
                          <a:spcPts val="1200"/>
                        </a:lnSpc>
                        <a:spcBef>
                          <a:spcPct val="0"/>
                        </a:spcBef>
                        <a:spcAft>
                          <a:spcPct val="0"/>
                        </a:spcAft>
                        <a:buClrTx/>
                        <a:buSzTx/>
                        <a:buFontTx/>
                        <a:buNone/>
                        <a:tabLst>
                          <a:tab pos="431800" algn="l"/>
                          <a:tab pos="449263" algn="l"/>
                        </a:tabLst>
                      </a:pPr>
                      <a:r>
                        <a:rPr kumimoji="0" lang="es-ES_tradnl" sz="1200" b="0" i="0" u="none" strike="noStrike" kern="1200" cap="none" normalizeH="0" baseline="0" dirty="0" smtClean="0">
                          <a:ln>
                            <a:noFill/>
                          </a:ln>
                          <a:solidFill>
                            <a:srgbClr val="000000"/>
                          </a:solidFill>
                          <a:effectLst/>
                          <a:latin typeface="BdE Neue Helvetica 45 Light" pitchFamily="34" charset="0"/>
                          <a:ea typeface="+mn-ea"/>
                          <a:cs typeface="Times New Roman" pitchFamily="18" charset="0"/>
                        </a:rPr>
                        <a:t>11,3%</a:t>
                      </a: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E5676436-434A-4CEA-AA85-C65901A31EA2}" type="slidenum">
              <a:rPr lang="es-ES_tradnl" sz="1400">
                <a:solidFill>
                  <a:srgbClr val="858585"/>
                </a:solidFill>
              </a:rPr>
              <a:pPr algn="r"/>
              <a:t>21</a:t>
            </a:fld>
            <a:endParaRPr lang="es-ES_tradnl" sz="1400">
              <a:solidFill>
                <a:srgbClr val="858585"/>
              </a:solidFill>
            </a:endParaRPr>
          </a:p>
        </p:txBody>
      </p:sp>
      <p:sp>
        <p:nvSpPr>
          <p:cNvPr id="205826" name="Rectangle 2"/>
          <p:cNvSpPr>
            <a:spLocks noGrp="1" noChangeArrowheads="1"/>
          </p:cNvSpPr>
          <p:nvPr>
            <p:ph type="title" idx="4294967295"/>
          </p:nvPr>
        </p:nvSpPr>
        <p:spPr/>
        <p:txBody>
          <a:bodyPr/>
          <a:lstStyle/>
          <a:p>
            <a:r>
              <a:rPr lang="es-ES_tradnl" smtClean="0"/>
              <a:t>4. ESTADOS de SOLVENCIA en la CBE 3/2008</a:t>
            </a:r>
            <a:br>
              <a:rPr lang="es-ES_tradnl" smtClean="0"/>
            </a:br>
            <a:r>
              <a:rPr lang="es-ES_tradnl" smtClean="0"/>
              <a:t>Composición de los requerimientos por tipología de riesgo</a:t>
            </a:r>
            <a:endParaRPr lang="en-US" smtClean="0"/>
          </a:p>
        </p:txBody>
      </p:sp>
      <p:pic>
        <p:nvPicPr>
          <p:cNvPr id="205827" name="Picture 10"/>
          <p:cNvPicPr>
            <a:picLocks noChangeAspect="1" noChangeArrowheads="1"/>
          </p:cNvPicPr>
          <p:nvPr/>
        </p:nvPicPr>
        <p:blipFill>
          <a:blip r:embed="rId3"/>
          <a:srcRect/>
          <a:stretch>
            <a:fillRect/>
          </a:stretch>
        </p:blipFill>
        <p:spPr bwMode="auto">
          <a:xfrm>
            <a:off x="431800" y="2562225"/>
            <a:ext cx="3729038" cy="1635125"/>
          </a:xfrm>
          <a:prstGeom prst="rect">
            <a:avLst/>
          </a:prstGeom>
          <a:noFill/>
          <a:ln w="38100">
            <a:solidFill>
              <a:srgbClr val="FF9966"/>
            </a:solidFill>
            <a:miter lim="800000"/>
            <a:headEnd/>
            <a:tailEnd/>
          </a:ln>
        </p:spPr>
      </p:pic>
      <p:pic>
        <p:nvPicPr>
          <p:cNvPr id="205828" name="Picture 12"/>
          <p:cNvPicPr>
            <a:picLocks noChangeAspect="1" noChangeArrowheads="1"/>
          </p:cNvPicPr>
          <p:nvPr/>
        </p:nvPicPr>
        <p:blipFill>
          <a:blip r:embed="rId4"/>
          <a:srcRect/>
          <a:stretch>
            <a:fillRect/>
          </a:stretch>
        </p:blipFill>
        <p:spPr bwMode="auto">
          <a:xfrm>
            <a:off x="4802188" y="2559050"/>
            <a:ext cx="3932237" cy="3074988"/>
          </a:xfrm>
          <a:prstGeom prst="rect">
            <a:avLst/>
          </a:prstGeom>
          <a:noFill/>
          <a:ln w="38100">
            <a:solidFill>
              <a:srgbClr val="99CC00"/>
            </a:solidFill>
            <a:miter lim="800000"/>
            <a:headEnd/>
            <a:tailEnd/>
          </a:ln>
        </p:spPr>
      </p:pic>
      <p:pic>
        <p:nvPicPr>
          <p:cNvPr id="205829" name="Picture 13"/>
          <p:cNvPicPr>
            <a:picLocks noChangeAspect="1" noChangeArrowheads="1"/>
          </p:cNvPicPr>
          <p:nvPr/>
        </p:nvPicPr>
        <p:blipFill>
          <a:blip r:embed="rId5"/>
          <a:srcRect/>
          <a:stretch>
            <a:fillRect/>
          </a:stretch>
        </p:blipFill>
        <p:spPr bwMode="auto">
          <a:xfrm>
            <a:off x="461963" y="4373563"/>
            <a:ext cx="3695700" cy="1620837"/>
          </a:xfrm>
          <a:prstGeom prst="rect">
            <a:avLst/>
          </a:prstGeom>
          <a:noFill/>
          <a:ln w="38100">
            <a:solidFill>
              <a:srgbClr val="99CCFF"/>
            </a:solidFill>
            <a:miter lim="800000"/>
            <a:headEnd/>
            <a:tailEnd/>
          </a:ln>
        </p:spPr>
      </p:pic>
      <p:sp>
        <p:nvSpPr>
          <p:cNvPr id="17" name="16 CuadroTexto"/>
          <p:cNvSpPr txBox="1"/>
          <p:nvPr/>
        </p:nvSpPr>
        <p:spPr>
          <a:xfrm>
            <a:off x="4795273" y="5759718"/>
            <a:ext cx="3902155" cy="307777"/>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400" dirty="0"/>
              <a:t>Fuente: Web de Transparencia Supervisora</a:t>
            </a:r>
          </a:p>
        </p:txBody>
      </p:sp>
      <p:pic>
        <p:nvPicPr>
          <p:cNvPr id="205833" name="Picture 15"/>
          <p:cNvPicPr>
            <a:picLocks noChangeAspect="1" noChangeArrowheads="1"/>
          </p:cNvPicPr>
          <p:nvPr/>
        </p:nvPicPr>
        <p:blipFill>
          <a:blip r:embed="rId6"/>
          <a:srcRect/>
          <a:stretch>
            <a:fillRect/>
          </a:stretch>
        </p:blipFill>
        <p:spPr bwMode="auto">
          <a:xfrm>
            <a:off x="1535113" y="944563"/>
            <a:ext cx="5934075" cy="1395412"/>
          </a:xfrm>
          <a:prstGeom prst="rect">
            <a:avLst/>
          </a:prstGeom>
          <a:noFill/>
          <a:ln w="38100">
            <a:solidFill>
              <a:schemeClr val="tx1"/>
            </a:solidFill>
            <a:miter lim="800000"/>
            <a:headEnd/>
            <a:tailEnd/>
          </a:ln>
        </p:spPr>
      </p:pic>
      <p:sp>
        <p:nvSpPr>
          <p:cNvPr id="205834" name="Rectangle 3"/>
          <p:cNvSpPr>
            <a:spLocks noChangeArrowheads="1"/>
          </p:cNvSpPr>
          <p:nvPr/>
        </p:nvSpPr>
        <p:spPr bwMode="auto">
          <a:xfrm>
            <a:off x="3717925" y="6357938"/>
            <a:ext cx="4221163" cy="312737"/>
          </a:xfrm>
          <a:prstGeom prst="rect">
            <a:avLst/>
          </a:prstGeom>
          <a:noFill/>
          <a:ln w="9525">
            <a:solidFill>
              <a:schemeClr val="accent1"/>
            </a:solidFill>
            <a:miter lim="800000"/>
            <a:headEnd/>
            <a:tailEnd/>
          </a:ln>
        </p:spPr>
        <p:txBody>
          <a:bodyPr/>
          <a:lstStyle/>
          <a:p>
            <a:pPr>
              <a:lnSpc>
                <a:spcPct val="90000"/>
              </a:lnSpc>
              <a:spcBef>
                <a:spcPct val="20000"/>
              </a:spcBef>
              <a:buFont typeface="Wingdings" pitchFamily="2" charset="2"/>
              <a:buNone/>
            </a:pPr>
            <a:r>
              <a:rPr lang="es-ES_tradnl" sz="1200">
                <a:solidFill>
                  <a:srgbClr val="B35C48"/>
                </a:solidFill>
              </a:rPr>
              <a:t>Datos reales del sistema financiero español a 31.12.08</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43AE6B26-8780-4E72-9FFD-4F698414C18F}" type="slidenum">
              <a:rPr lang="es-ES_tradnl" sz="1400">
                <a:solidFill>
                  <a:srgbClr val="858585"/>
                </a:solidFill>
              </a:rPr>
              <a:pPr algn="r"/>
              <a:t>22</a:t>
            </a:fld>
            <a:endParaRPr lang="es-ES_tradnl" sz="1400">
              <a:solidFill>
                <a:srgbClr val="858585"/>
              </a:solidFill>
            </a:endParaRPr>
          </a:p>
        </p:txBody>
      </p:sp>
      <p:sp>
        <p:nvSpPr>
          <p:cNvPr id="234498" name="Rectangle 2"/>
          <p:cNvSpPr>
            <a:spLocks noGrp="1" noChangeArrowheads="1"/>
          </p:cNvSpPr>
          <p:nvPr>
            <p:ph type="title" idx="4294967295"/>
          </p:nvPr>
        </p:nvSpPr>
        <p:spPr/>
        <p:txBody>
          <a:bodyPr/>
          <a:lstStyle/>
          <a:p>
            <a:r>
              <a:rPr lang="es-ES_tradnl" smtClean="0"/>
              <a:t>INDICE</a:t>
            </a:r>
          </a:p>
        </p:txBody>
      </p:sp>
      <p:sp>
        <p:nvSpPr>
          <p:cNvPr id="404483" name="Rectangle 3"/>
          <p:cNvSpPr>
            <a:spLocks noGrp="1" noChangeArrowheads="1"/>
          </p:cNvSpPr>
          <p:nvPr>
            <p:ph type="body" idx="4294967295"/>
          </p:nvPr>
        </p:nvSpPr>
        <p:spPr>
          <a:xfrm>
            <a:off x="331788" y="1235075"/>
            <a:ext cx="8575675" cy="4816475"/>
          </a:xfrm>
        </p:spPr>
        <p:txBody>
          <a:bodyPr/>
          <a:lstStyle/>
          <a:p>
            <a:pPr eaLnBrk="1" hangingPunct="1">
              <a:defRPr/>
            </a:pPr>
            <a:r>
              <a:rPr lang="es-ES_tradnl" smtClean="0"/>
              <a:t>1.- Introducción</a:t>
            </a:r>
          </a:p>
          <a:p>
            <a:pPr eaLnBrk="1" hangingPunct="1">
              <a:defRPr/>
            </a:pPr>
            <a:r>
              <a:rPr lang="es-ES_tradnl" smtClean="0"/>
              <a:t>2.- Proyecto COmmon REPorting (COREP) de la UE</a:t>
            </a:r>
          </a:p>
          <a:p>
            <a:pPr eaLnBrk="1" hangingPunct="1">
              <a:defRPr/>
            </a:pPr>
            <a:r>
              <a:rPr lang="es-ES_tradnl" smtClean="0"/>
              <a:t>3.- Implantación de COREP en España</a:t>
            </a:r>
          </a:p>
          <a:p>
            <a:pPr eaLnBrk="1" hangingPunct="1">
              <a:defRPr/>
            </a:pPr>
            <a:r>
              <a:rPr lang="es-ES_tradnl" smtClean="0"/>
              <a:t>4.- Estados de solvencia en la CBE 3/2008</a:t>
            </a:r>
          </a:p>
          <a:p>
            <a:pPr eaLnBrk="1" hangingPunct="1">
              <a:defRPr/>
            </a:pPr>
            <a:endParaRPr lang="es-ES_tradnl" smtClean="0"/>
          </a:p>
          <a:p>
            <a:pPr eaLnBrk="1" hangingPunct="1">
              <a:defRPr/>
            </a:pPr>
            <a:r>
              <a:rPr lang="es-ES_tradnl" sz="3200" i="1" smtClean="0">
                <a:solidFill>
                  <a:schemeClr val="accent1"/>
                </a:solidFill>
                <a:effectLst>
                  <a:outerShdw blurRad="38100" dist="38100" dir="2700000" algn="tl">
                    <a:srgbClr val="C0C0C0"/>
                  </a:outerShdw>
                </a:effectLst>
              </a:rPr>
              <a:t>5.- Contenidos disponibles en la página del BE en Internet</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5" name="Picture 11"/>
          <p:cNvPicPr>
            <a:picLocks noChangeAspect="1" noChangeArrowheads="1"/>
          </p:cNvPicPr>
          <p:nvPr/>
        </p:nvPicPr>
        <p:blipFill>
          <a:blip r:embed="rId3"/>
          <a:srcRect/>
          <a:stretch>
            <a:fillRect/>
          </a:stretch>
        </p:blipFill>
        <p:spPr bwMode="auto">
          <a:xfrm>
            <a:off x="1701800" y="871538"/>
            <a:ext cx="6369050" cy="5321300"/>
          </a:xfrm>
          <a:prstGeom prst="rect">
            <a:avLst/>
          </a:prstGeom>
          <a:noFill/>
          <a:ln w="9525">
            <a:noFill/>
            <a:miter lim="800000"/>
            <a:headEnd/>
            <a:tailEnd/>
          </a:ln>
        </p:spPr>
      </p:pic>
      <p:sp>
        <p:nvSpPr>
          <p:cNvPr id="236546"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Área de Supervisión</a:t>
            </a:r>
          </a:p>
        </p:txBody>
      </p:sp>
      <p:sp>
        <p:nvSpPr>
          <p:cNvPr id="236547"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9EAF0925-CC97-4821-91C1-FE2AFC967B9F}" type="slidenum">
              <a:rPr lang="es-ES_tradnl" sz="1400">
                <a:solidFill>
                  <a:srgbClr val="858585"/>
                </a:solidFill>
              </a:rPr>
              <a:pPr algn="r"/>
              <a:t>23</a:t>
            </a:fld>
            <a:endParaRPr lang="es-ES_tradnl" sz="1400">
              <a:solidFill>
                <a:srgbClr val="858585"/>
              </a:solidFill>
            </a:endParaRPr>
          </a:p>
        </p:txBody>
      </p:sp>
      <p:sp>
        <p:nvSpPr>
          <p:cNvPr id="12" name="11 CuadroTexto"/>
          <p:cNvSpPr txBox="1"/>
          <p:nvPr/>
        </p:nvSpPr>
        <p:spPr>
          <a:xfrm>
            <a:off x="573936" y="1003449"/>
            <a:ext cx="523874" cy="276999"/>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200" dirty="0">
                <a:hlinkClick r:id="rId4"/>
              </a:rPr>
              <a:t>Link</a:t>
            </a:r>
            <a:endParaRPr lang="es-ES_tradnl" sz="1200" dirty="0"/>
          </a:p>
        </p:txBody>
      </p:sp>
      <p:sp>
        <p:nvSpPr>
          <p:cNvPr id="236551" name="12 Rectángulo redondeado"/>
          <p:cNvSpPr>
            <a:spLocks noChangeArrowheads="1"/>
          </p:cNvSpPr>
          <p:nvPr/>
        </p:nvSpPr>
        <p:spPr bwMode="auto">
          <a:xfrm>
            <a:off x="1966913" y="3997325"/>
            <a:ext cx="765175" cy="192088"/>
          </a:xfrm>
          <a:prstGeom prst="roundRect">
            <a:avLst>
              <a:gd name="adj" fmla="val 16667"/>
            </a:avLst>
          </a:prstGeom>
          <a:noFill/>
          <a:ln w="25400" algn="ctr">
            <a:solidFill>
              <a:schemeClr val="accent1"/>
            </a:solidFill>
            <a:round/>
            <a:headEnd/>
            <a:tailEnd/>
          </a:ln>
        </p:spPr>
        <p:txBody>
          <a:bodyPr/>
          <a:lstStyle/>
          <a:p>
            <a:endParaRPr lang="es-ES_tradnl"/>
          </a:p>
        </p:txBody>
      </p:sp>
      <p:sp>
        <p:nvSpPr>
          <p:cNvPr id="236552" name="13 Flecha derecha"/>
          <p:cNvSpPr>
            <a:spLocks noChangeArrowheads="1"/>
          </p:cNvSpPr>
          <p:nvPr/>
        </p:nvSpPr>
        <p:spPr bwMode="auto">
          <a:xfrm>
            <a:off x="1179513" y="4029075"/>
            <a:ext cx="638175" cy="149225"/>
          </a:xfrm>
          <a:prstGeom prst="rightArrow">
            <a:avLst>
              <a:gd name="adj1" fmla="val 50000"/>
              <a:gd name="adj2" fmla="val 49894"/>
            </a:avLst>
          </a:prstGeom>
          <a:solidFill>
            <a:schemeClr val="accent1"/>
          </a:solidFill>
          <a:ln w="9525" algn="ctr">
            <a:solidFill>
              <a:schemeClr val="tx1"/>
            </a:solidFill>
            <a:round/>
            <a:headEnd/>
            <a:tailEnd/>
          </a:ln>
        </p:spPr>
        <p:txBody>
          <a:bodyPr/>
          <a:lstStyle/>
          <a:p>
            <a:endParaRPr lang="es-ES_tradnl"/>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Información al BE</a:t>
            </a:r>
          </a:p>
        </p:txBody>
      </p:sp>
      <p:sp>
        <p:nvSpPr>
          <p:cNvPr id="238594"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8421586D-9445-42E9-9072-19F59AF1555D}" type="slidenum">
              <a:rPr lang="es-ES_tradnl" sz="1400">
                <a:solidFill>
                  <a:srgbClr val="858585"/>
                </a:solidFill>
              </a:rPr>
              <a:pPr algn="r"/>
              <a:t>24</a:t>
            </a:fld>
            <a:endParaRPr lang="es-ES_tradnl" sz="1400">
              <a:solidFill>
                <a:srgbClr val="858585"/>
              </a:solidFill>
            </a:endParaRPr>
          </a:p>
        </p:txBody>
      </p:sp>
      <p:grpSp>
        <p:nvGrpSpPr>
          <p:cNvPr id="238595" name="10 Grupo"/>
          <p:cNvGrpSpPr>
            <a:grpSpLocks/>
          </p:cNvGrpSpPr>
          <p:nvPr/>
        </p:nvGrpSpPr>
        <p:grpSpPr bwMode="auto">
          <a:xfrm>
            <a:off x="850900" y="923925"/>
            <a:ext cx="6751638" cy="5153025"/>
            <a:chOff x="850787" y="923925"/>
            <a:chExt cx="6751751" cy="5153025"/>
          </a:xfrm>
        </p:grpSpPr>
        <p:grpSp>
          <p:nvGrpSpPr>
            <p:cNvPr id="238599" name="14 Grupo"/>
            <p:cNvGrpSpPr>
              <a:grpSpLocks/>
            </p:cNvGrpSpPr>
            <p:nvPr/>
          </p:nvGrpSpPr>
          <p:grpSpPr bwMode="auto">
            <a:xfrm>
              <a:off x="1125538" y="923925"/>
              <a:ext cx="6477000" cy="5153025"/>
              <a:chOff x="1143000" y="630460"/>
              <a:chExt cx="6477000" cy="5153036"/>
            </a:xfrm>
          </p:grpSpPr>
          <p:pic>
            <p:nvPicPr>
              <p:cNvPr id="238602" name="Picture 10"/>
              <p:cNvPicPr>
                <a:picLocks noChangeAspect="1" noChangeArrowheads="1"/>
              </p:cNvPicPr>
              <p:nvPr/>
            </p:nvPicPr>
            <p:blipFill>
              <a:blip r:embed="rId3"/>
              <a:srcRect/>
              <a:stretch>
                <a:fillRect/>
              </a:stretch>
            </p:blipFill>
            <p:spPr bwMode="auto">
              <a:xfrm>
                <a:off x="1143000" y="630460"/>
                <a:ext cx="6477000" cy="3141778"/>
              </a:xfrm>
              <a:prstGeom prst="rect">
                <a:avLst/>
              </a:prstGeom>
              <a:noFill/>
              <a:ln w="9525">
                <a:noFill/>
                <a:miter lim="800000"/>
                <a:headEnd/>
                <a:tailEnd/>
              </a:ln>
            </p:spPr>
          </p:pic>
          <p:sp>
            <p:nvSpPr>
              <p:cNvPr id="238603" name="16 CuadroTexto"/>
              <p:cNvSpPr txBox="1">
                <a:spLocks noChangeArrowheads="1"/>
              </p:cNvSpPr>
              <p:nvPr/>
            </p:nvSpPr>
            <p:spPr bwMode="auto">
              <a:xfrm rot="5400000">
                <a:off x="1716732" y="3769668"/>
                <a:ext cx="381000" cy="461665"/>
              </a:xfrm>
              <a:prstGeom prst="rect">
                <a:avLst/>
              </a:prstGeom>
              <a:noFill/>
              <a:ln w="9525">
                <a:noFill/>
                <a:miter lim="800000"/>
                <a:headEnd/>
                <a:tailEnd/>
              </a:ln>
            </p:spPr>
            <p:txBody>
              <a:bodyPr>
                <a:spAutoFit/>
              </a:bodyPr>
              <a:lstStyle/>
              <a:p>
                <a:r>
                  <a:rPr lang="es-ES_tradnl" sz="2400"/>
                  <a:t>…</a:t>
                </a:r>
              </a:p>
            </p:txBody>
          </p:sp>
          <p:pic>
            <p:nvPicPr>
              <p:cNvPr id="238604" name="Picture 12"/>
              <p:cNvPicPr>
                <a:picLocks noChangeAspect="1" noChangeArrowheads="1"/>
              </p:cNvPicPr>
              <p:nvPr/>
            </p:nvPicPr>
            <p:blipFill>
              <a:blip r:embed="rId4"/>
              <a:srcRect/>
              <a:stretch>
                <a:fillRect/>
              </a:stretch>
            </p:blipFill>
            <p:spPr bwMode="auto">
              <a:xfrm>
                <a:off x="1143000" y="4230882"/>
                <a:ext cx="6477000" cy="1552614"/>
              </a:xfrm>
              <a:prstGeom prst="rect">
                <a:avLst/>
              </a:prstGeom>
              <a:noFill/>
              <a:ln w="9525">
                <a:noFill/>
                <a:miter lim="800000"/>
                <a:headEnd/>
                <a:tailEnd/>
              </a:ln>
            </p:spPr>
          </p:pic>
        </p:grpSp>
        <p:sp>
          <p:nvSpPr>
            <p:cNvPr id="238600" name="7 Rectángulo redondeado"/>
            <p:cNvSpPr>
              <a:spLocks noChangeArrowheads="1"/>
            </p:cNvSpPr>
            <p:nvPr/>
          </p:nvSpPr>
          <p:spPr bwMode="auto">
            <a:xfrm>
              <a:off x="1335819" y="1892410"/>
              <a:ext cx="6050943" cy="214686"/>
            </a:xfrm>
            <a:prstGeom prst="roundRect">
              <a:avLst>
                <a:gd name="adj" fmla="val 16667"/>
              </a:avLst>
            </a:prstGeom>
            <a:noFill/>
            <a:ln w="25400" algn="ctr">
              <a:solidFill>
                <a:schemeClr val="accent1"/>
              </a:solidFill>
              <a:round/>
              <a:headEnd/>
              <a:tailEnd/>
            </a:ln>
          </p:spPr>
          <p:txBody>
            <a:bodyPr/>
            <a:lstStyle/>
            <a:p>
              <a:endParaRPr lang="es-ES_tradnl"/>
            </a:p>
          </p:txBody>
        </p:sp>
        <p:sp>
          <p:nvSpPr>
            <p:cNvPr id="238601" name="8 Flecha derecha"/>
            <p:cNvSpPr>
              <a:spLocks noChangeArrowheads="1"/>
            </p:cNvSpPr>
            <p:nvPr/>
          </p:nvSpPr>
          <p:spPr bwMode="auto">
            <a:xfrm>
              <a:off x="850787" y="1940117"/>
              <a:ext cx="389614" cy="103367"/>
            </a:xfrm>
            <a:prstGeom prst="rightArrow">
              <a:avLst>
                <a:gd name="adj1" fmla="val 50000"/>
                <a:gd name="adj2" fmla="val 49995"/>
              </a:avLst>
            </a:prstGeom>
            <a:solidFill>
              <a:schemeClr val="accent1"/>
            </a:solidFill>
            <a:ln w="9525" algn="ctr">
              <a:solidFill>
                <a:schemeClr val="tx1"/>
              </a:solidFill>
              <a:round/>
              <a:headEnd/>
              <a:tailEnd/>
            </a:ln>
          </p:spPr>
          <p:txBody>
            <a:bodyPr/>
            <a:lstStyle/>
            <a:p>
              <a:endParaRPr lang="es-ES_tradnl"/>
            </a:p>
          </p:txBody>
        </p:sp>
      </p:grpSp>
      <p:sp>
        <p:nvSpPr>
          <p:cNvPr id="12" name="11 CuadroTexto"/>
          <p:cNvSpPr txBox="1"/>
          <p:nvPr/>
        </p:nvSpPr>
        <p:spPr>
          <a:xfrm>
            <a:off x="276225" y="1885950"/>
            <a:ext cx="523874" cy="246221"/>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000" dirty="0">
                <a:hlinkClick r:id="rId5"/>
              </a:rPr>
              <a:t>Ruta</a:t>
            </a:r>
            <a:endParaRPr lang="es-ES_tradnl" sz="1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Impresos, correlaciones y Aplicaciones Técnicas</a:t>
            </a:r>
          </a:p>
        </p:txBody>
      </p:sp>
      <p:sp>
        <p:nvSpPr>
          <p:cNvPr id="240642"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DD669E2D-8928-4845-9882-BFF28A0B4AC2}" type="slidenum">
              <a:rPr lang="es-ES_tradnl" sz="1400">
                <a:solidFill>
                  <a:srgbClr val="858585"/>
                </a:solidFill>
              </a:rPr>
              <a:pPr algn="r"/>
              <a:t>25</a:t>
            </a:fld>
            <a:endParaRPr lang="es-ES_tradnl" sz="1400">
              <a:solidFill>
                <a:srgbClr val="858585"/>
              </a:solidFill>
            </a:endParaRPr>
          </a:p>
        </p:txBody>
      </p:sp>
      <p:grpSp>
        <p:nvGrpSpPr>
          <p:cNvPr id="240643" name="7 Grupo"/>
          <p:cNvGrpSpPr>
            <a:grpSpLocks/>
          </p:cNvGrpSpPr>
          <p:nvPr/>
        </p:nvGrpSpPr>
        <p:grpSpPr bwMode="auto">
          <a:xfrm>
            <a:off x="1176338" y="1001713"/>
            <a:ext cx="6819900" cy="3889375"/>
            <a:chOff x="1176461" y="762000"/>
            <a:chExt cx="6819776" cy="3889125"/>
          </a:xfrm>
        </p:grpSpPr>
        <p:pic>
          <p:nvPicPr>
            <p:cNvPr id="240648" name="Picture 13"/>
            <p:cNvPicPr>
              <a:picLocks noChangeAspect="1" noChangeArrowheads="1"/>
            </p:cNvPicPr>
            <p:nvPr/>
          </p:nvPicPr>
          <p:blipFill>
            <a:blip r:embed="rId3"/>
            <a:srcRect/>
            <a:stretch>
              <a:fillRect/>
            </a:stretch>
          </p:blipFill>
          <p:spPr bwMode="auto">
            <a:xfrm>
              <a:off x="1371600" y="762000"/>
              <a:ext cx="6624637" cy="3889125"/>
            </a:xfrm>
            <a:prstGeom prst="rect">
              <a:avLst/>
            </a:prstGeom>
            <a:noFill/>
            <a:ln w="9525">
              <a:noFill/>
              <a:miter lim="800000"/>
              <a:headEnd/>
              <a:tailEnd/>
            </a:ln>
          </p:spPr>
        </p:pic>
        <p:sp>
          <p:nvSpPr>
            <p:cNvPr id="10" name="9 Flecha derecha"/>
            <p:cNvSpPr/>
            <p:nvPr/>
          </p:nvSpPr>
          <p:spPr>
            <a:xfrm>
              <a:off x="1187573" y="3285963"/>
              <a:ext cx="380993" cy="761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sp>
          <p:nvSpPr>
            <p:cNvPr id="11" name="10 Flecha derecha"/>
            <p:cNvSpPr/>
            <p:nvPr/>
          </p:nvSpPr>
          <p:spPr>
            <a:xfrm>
              <a:off x="1179636" y="3497086"/>
              <a:ext cx="380993" cy="761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sp>
          <p:nvSpPr>
            <p:cNvPr id="12" name="11 Flecha derecha"/>
            <p:cNvSpPr/>
            <p:nvPr/>
          </p:nvSpPr>
          <p:spPr>
            <a:xfrm>
              <a:off x="1176461" y="3711385"/>
              <a:ext cx="380993" cy="761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grpSp>
      <p:sp>
        <p:nvSpPr>
          <p:cNvPr id="13" name="Rectangle 3"/>
          <p:cNvSpPr txBox="1">
            <a:spLocks noChangeArrowheads="1"/>
          </p:cNvSpPr>
          <p:nvPr/>
        </p:nvSpPr>
        <p:spPr bwMode="auto">
          <a:xfrm>
            <a:off x="349250" y="5124450"/>
            <a:ext cx="8575675" cy="1009650"/>
          </a:xfrm>
          <a:prstGeom prst="rect">
            <a:avLst/>
          </a:prstGeom>
          <a:noFill/>
          <a:ln w="9525">
            <a:noFill/>
            <a:miter lim="800000"/>
            <a:headEnd/>
            <a:tailEnd/>
          </a:ln>
        </p:spPr>
        <p:txBody>
          <a:bodyPr/>
          <a:lstStyle/>
          <a:p>
            <a:pPr marL="342900" indent="-342900">
              <a:lnSpc>
                <a:spcPct val="90000"/>
              </a:lnSpc>
              <a:spcBef>
                <a:spcPct val="20000"/>
              </a:spcBef>
              <a:buFont typeface="Wingdings" pitchFamily="2" charset="2"/>
              <a:buChar char="Ø"/>
              <a:defRPr/>
            </a:pPr>
            <a:r>
              <a:rPr lang="es-ES_tradnl" sz="1600" u="sng" kern="0" dirty="0">
                <a:latin typeface="+mn-lt"/>
              </a:rPr>
              <a:t>Impreso</a:t>
            </a:r>
            <a:r>
              <a:rPr lang="es-ES_tradnl" sz="1600" kern="0" dirty="0">
                <a:latin typeface="+mn-lt"/>
              </a:rPr>
              <a:t>:  Documento del estado a cumplimentar por la entidad.</a:t>
            </a:r>
          </a:p>
          <a:p>
            <a:pPr marL="342900" indent="-342900">
              <a:lnSpc>
                <a:spcPct val="90000"/>
              </a:lnSpc>
              <a:spcBef>
                <a:spcPct val="20000"/>
              </a:spcBef>
              <a:buFont typeface="Wingdings" pitchFamily="2" charset="2"/>
              <a:buChar char="Ø"/>
              <a:defRPr/>
            </a:pPr>
            <a:r>
              <a:rPr lang="es-ES_tradnl" sz="1600" u="sng" kern="0" dirty="0">
                <a:latin typeface="+mn-lt"/>
              </a:rPr>
              <a:t>Correlaciones</a:t>
            </a:r>
            <a:r>
              <a:rPr lang="es-ES_tradnl" sz="1600" kern="0" dirty="0">
                <a:latin typeface="+mn-lt"/>
              </a:rPr>
              <a:t>: Relaciones cuantitativas entre celdas de un mismo estado y entre estados. </a:t>
            </a:r>
          </a:p>
          <a:p>
            <a:pPr marL="342900" indent="-342900">
              <a:lnSpc>
                <a:spcPct val="90000"/>
              </a:lnSpc>
              <a:spcBef>
                <a:spcPct val="20000"/>
              </a:spcBef>
              <a:buFont typeface="Wingdings" pitchFamily="2" charset="2"/>
              <a:buChar char="Ø"/>
              <a:defRPr/>
            </a:pPr>
            <a:r>
              <a:rPr lang="es-ES_tradnl" sz="1600" u="sng" kern="0" dirty="0">
                <a:latin typeface="+mn-lt"/>
              </a:rPr>
              <a:t>Aplicaciones Técnicas</a:t>
            </a:r>
            <a:r>
              <a:rPr lang="es-ES_tradnl" sz="1600" kern="0" dirty="0">
                <a:latin typeface="+mn-lt"/>
              </a:rPr>
              <a:t>: Documento tutorial para la cumplimentación del estado.</a:t>
            </a:r>
          </a:p>
        </p:txBody>
      </p:sp>
      <p:sp>
        <p:nvSpPr>
          <p:cNvPr id="14" name="13 CuadroTexto"/>
          <p:cNvSpPr txBox="1"/>
          <p:nvPr/>
        </p:nvSpPr>
        <p:spPr>
          <a:xfrm>
            <a:off x="428625" y="2638425"/>
            <a:ext cx="523874" cy="246221"/>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000" dirty="0">
                <a:hlinkClick r:id="rId4"/>
              </a:rPr>
              <a:t>Link</a:t>
            </a:r>
            <a:endParaRPr lang="es-ES_tradnl" sz="1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Contenido de las Aplicaciones Técnicas</a:t>
            </a:r>
          </a:p>
        </p:txBody>
      </p:sp>
      <p:sp>
        <p:nvSpPr>
          <p:cNvPr id="242690"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762EF99E-DCE2-4E77-A333-C4E7E498B8D6}" type="slidenum">
              <a:rPr lang="es-ES_tradnl" sz="1400">
                <a:solidFill>
                  <a:srgbClr val="858585"/>
                </a:solidFill>
              </a:rPr>
              <a:pPr algn="r"/>
              <a:t>26</a:t>
            </a:fld>
            <a:endParaRPr lang="es-ES_tradnl" sz="1400">
              <a:solidFill>
                <a:srgbClr val="858585"/>
              </a:solidFill>
            </a:endParaRPr>
          </a:p>
        </p:txBody>
      </p:sp>
      <p:sp>
        <p:nvSpPr>
          <p:cNvPr id="242691" name="Rectangle 3"/>
          <p:cNvSpPr txBox="1">
            <a:spLocks noChangeArrowheads="1"/>
          </p:cNvSpPr>
          <p:nvPr/>
        </p:nvSpPr>
        <p:spPr bwMode="auto">
          <a:xfrm>
            <a:off x="349250" y="966788"/>
            <a:ext cx="8656638" cy="5167312"/>
          </a:xfrm>
          <a:prstGeom prst="rect">
            <a:avLst/>
          </a:prstGeom>
          <a:noFill/>
          <a:ln w="9525">
            <a:noFill/>
            <a:miter lim="800000"/>
            <a:headEnd/>
            <a:tailEnd/>
          </a:ln>
        </p:spPr>
        <p:txBody>
          <a:bodyPr/>
          <a:lstStyle/>
          <a:p>
            <a:pPr marL="342900" indent="-342900">
              <a:lnSpc>
                <a:spcPct val="90000"/>
              </a:lnSpc>
              <a:spcBef>
                <a:spcPct val="20000"/>
              </a:spcBef>
              <a:buFont typeface="Wingdings" pitchFamily="2" charset="2"/>
              <a:buChar char="Ø"/>
            </a:pPr>
            <a:endParaRPr lang="es-ES_tradnl" sz="1400"/>
          </a:p>
          <a:p>
            <a:pPr marL="800100" lvl="1" indent="-342900">
              <a:lnSpc>
                <a:spcPct val="90000"/>
              </a:lnSpc>
              <a:spcBef>
                <a:spcPct val="20000"/>
              </a:spcBef>
              <a:buFont typeface="Wingdings" pitchFamily="2" charset="2"/>
              <a:buChar char="§"/>
            </a:pPr>
            <a:r>
              <a:rPr lang="es-ES_tradnl" sz="1600"/>
              <a:t>Se trata de un documento dirigido a las entidades, que tiene la finalidad de proporcionar una orientación para la cumplimentación de los estados.</a:t>
            </a:r>
          </a:p>
          <a:p>
            <a:pPr marL="800100" lvl="1" indent="-342900">
              <a:lnSpc>
                <a:spcPct val="90000"/>
              </a:lnSpc>
              <a:spcBef>
                <a:spcPct val="20000"/>
              </a:spcBef>
            </a:pPr>
            <a:endParaRPr lang="es-ES_tradnl" sz="1200"/>
          </a:p>
          <a:p>
            <a:pPr marL="800100" lvl="1" indent="-342900">
              <a:lnSpc>
                <a:spcPct val="90000"/>
              </a:lnSpc>
              <a:spcBef>
                <a:spcPct val="20000"/>
              </a:spcBef>
              <a:buFont typeface="Wingdings" pitchFamily="2" charset="2"/>
              <a:buChar char="§"/>
            </a:pPr>
            <a:r>
              <a:rPr lang="es-ES_tradnl" sz="1600" u="sng"/>
              <a:t>Contenido</a:t>
            </a:r>
            <a:r>
              <a:rPr lang="es-ES_tradnl" sz="1600"/>
              <a:t>:</a:t>
            </a:r>
          </a:p>
          <a:p>
            <a:pPr marL="1257300" lvl="2" indent="-342900">
              <a:lnSpc>
                <a:spcPct val="90000"/>
              </a:lnSpc>
              <a:spcBef>
                <a:spcPct val="20000"/>
              </a:spcBef>
              <a:buFont typeface="Wingdings" pitchFamily="2" charset="2"/>
              <a:buChar char="§"/>
            </a:pPr>
            <a:r>
              <a:rPr lang="es-ES_tradnl" sz="1600"/>
              <a:t>Indicaciones generales</a:t>
            </a:r>
          </a:p>
          <a:p>
            <a:pPr marL="1257300" lvl="2" indent="-342900">
              <a:lnSpc>
                <a:spcPct val="90000"/>
              </a:lnSpc>
              <a:spcBef>
                <a:spcPct val="20000"/>
              </a:spcBef>
              <a:buFont typeface="Wingdings" pitchFamily="2" charset="2"/>
              <a:buChar char="§"/>
            </a:pPr>
            <a:r>
              <a:rPr lang="es-ES_tradnl" sz="1600"/>
              <a:t>Descripción de la tabla del impreso por filas y columnas</a:t>
            </a:r>
          </a:p>
          <a:p>
            <a:pPr marL="1257300" lvl="2" indent="-342900">
              <a:lnSpc>
                <a:spcPct val="90000"/>
              </a:lnSpc>
              <a:spcBef>
                <a:spcPct val="20000"/>
              </a:spcBef>
              <a:buFont typeface="Wingdings" pitchFamily="2" charset="2"/>
              <a:buChar char="§"/>
            </a:pPr>
            <a:r>
              <a:rPr lang="es-ES_tradnl" sz="1600"/>
              <a:t>Detalla con precisión las referencias a la normativa vigente:</a:t>
            </a:r>
          </a:p>
          <a:p>
            <a:pPr marL="1257300" lvl="2" indent="-342900">
              <a:lnSpc>
                <a:spcPct val="90000"/>
              </a:lnSpc>
              <a:spcBef>
                <a:spcPct val="20000"/>
              </a:spcBef>
              <a:buFont typeface="Wingdings" pitchFamily="2" charset="2"/>
              <a:buChar char="§"/>
            </a:pPr>
            <a:endParaRPr lang="es-ES_tradnl" sz="800"/>
          </a:p>
          <a:p>
            <a:pPr marL="1714500" lvl="3" indent="-342900">
              <a:lnSpc>
                <a:spcPct val="90000"/>
              </a:lnSpc>
              <a:spcBef>
                <a:spcPct val="20000"/>
              </a:spcBef>
              <a:buFont typeface="Wingdings" pitchFamily="2" charset="2"/>
              <a:buChar char="§"/>
            </a:pPr>
            <a:r>
              <a:rPr lang="es-ES_tradnl" sz="1400"/>
              <a:t>España - CBE 3/2008</a:t>
            </a:r>
          </a:p>
          <a:p>
            <a:pPr marL="1714500" lvl="3" indent="-342900">
              <a:lnSpc>
                <a:spcPct val="90000"/>
              </a:lnSpc>
              <a:spcBef>
                <a:spcPct val="20000"/>
              </a:spcBef>
              <a:buFont typeface="Wingdings" pitchFamily="2" charset="2"/>
              <a:buChar char="§"/>
            </a:pPr>
            <a:r>
              <a:rPr lang="es-ES_tradnl" sz="1400"/>
              <a:t>UE - Directivas 2006/49/CE y 2006/48/CE</a:t>
            </a:r>
          </a:p>
          <a:p>
            <a:pPr marL="1714500" lvl="3" indent="-342900">
              <a:lnSpc>
                <a:spcPct val="90000"/>
              </a:lnSpc>
              <a:spcBef>
                <a:spcPct val="20000"/>
              </a:spcBef>
            </a:pPr>
            <a:endParaRPr lang="es-ES_tradnl" sz="1200"/>
          </a:p>
          <a:p>
            <a:pPr marL="800100" lvl="1" indent="-342900">
              <a:lnSpc>
                <a:spcPct val="90000"/>
              </a:lnSpc>
              <a:spcBef>
                <a:spcPct val="20000"/>
              </a:spcBef>
              <a:buFont typeface="Wingdings" pitchFamily="2" charset="2"/>
              <a:buChar char="§"/>
            </a:pPr>
            <a:r>
              <a:rPr lang="es-ES_tradnl" sz="1600"/>
              <a:t>Incluye ejemplos y aclaraciones basados en consultas que las entidades han planteado al BdE, así como las respuestas a las IQ de COREP.</a:t>
            </a:r>
          </a:p>
          <a:p>
            <a:pPr marL="800100" lvl="1" indent="-342900">
              <a:lnSpc>
                <a:spcPct val="90000"/>
              </a:lnSpc>
              <a:spcBef>
                <a:spcPct val="20000"/>
              </a:spcBef>
            </a:pPr>
            <a:endParaRPr lang="es-ES_tradnl" sz="1200"/>
          </a:p>
          <a:p>
            <a:pPr marL="800100" lvl="1" indent="-342900">
              <a:lnSpc>
                <a:spcPct val="90000"/>
              </a:lnSpc>
              <a:spcBef>
                <a:spcPct val="20000"/>
              </a:spcBef>
              <a:buFont typeface="Wingdings" pitchFamily="2" charset="2"/>
              <a:buChar char="§"/>
            </a:pPr>
            <a:r>
              <a:rPr lang="es-ES_tradnl" sz="1600"/>
              <a:t>Incorpora referencias a novedades regulatorias relacionadas que quedan fuera del ámbito de la CBE 3/2008 y de las Directivas europeas.</a:t>
            </a:r>
          </a:p>
          <a:p>
            <a:pPr marL="800100" lvl="1" indent="-342900">
              <a:lnSpc>
                <a:spcPct val="90000"/>
              </a:lnSpc>
              <a:spcBef>
                <a:spcPct val="20000"/>
              </a:spcBef>
              <a:buFont typeface="Wingdings" pitchFamily="2" charset="2"/>
              <a:buChar char="§"/>
            </a:pPr>
            <a:endParaRPr lang="es-ES_tradnl" sz="800"/>
          </a:p>
          <a:p>
            <a:pPr marL="1257300" lvl="2" indent="-342900">
              <a:lnSpc>
                <a:spcPct val="90000"/>
              </a:lnSpc>
              <a:spcBef>
                <a:spcPct val="20000"/>
              </a:spcBef>
              <a:buFont typeface="Wingdings" pitchFamily="2" charset="2"/>
              <a:buChar char="§"/>
            </a:pPr>
            <a:r>
              <a:rPr lang="es-ES_tradnl" sz="1400"/>
              <a:t>Ejemplo: Impacto del FROB (RD-L 9/2009) en el cómputo de los RR.PP. (estado RP10)</a:t>
            </a:r>
          </a:p>
          <a:p>
            <a:pPr marL="800100" lvl="1" indent="-342900">
              <a:lnSpc>
                <a:spcPct val="90000"/>
              </a:lnSpc>
              <a:spcBef>
                <a:spcPct val="20000"/>
              </a:spcBef>
              <a:buFont typeface="Wingdings" pitchFamily="2" charset="2"/>
              <a:buChar char="§"/>
            </a:pPr>
            <a:endParaRPr lang="es-ES_tradnl" sz="1200"/>
          </a:p>
          <a:p>
            <a:pPr marL="800100" lvl="1" indent="-342900">
              <a:lnSpc>
                <a:spcPct val="90000"/>
              </a:lnSpc>
              <a:spcBef>
                <a:spcPct val="20000"/>
              </a:spcBef>
              <a:buFont typeface="Wingdings" pitchFamily="2" charset="2"/>
              <a:buChar char="§"/>
            </a:pPr>
            <a:r>
              <a:rPr lang="es-ES_tradnl" sz="1600"/>
              <a:t>En definitiva, las AA.TT. están sujetas a una revisión permanente.</a:t>
            </a:r>
          </a:p>
          <a:p>
            <a:pPr marL="800100" lvl="1" indent="-342900">
              <a:lnSpc>
                <a:spcPct val="90000"/>
              </a:lnSpc>
              <a:spcBef>
                <a:spcPct val="20000"/>
              </a:spcBef>
              <a:buClr>
                <a:srgbClr val="993300"/>
              </a:buClr>
              <a:buFont typeface="Arial" charset="0"/>
              <a:buChar char="•"/>
            </a:pPr>
            <a:endParaRPr lang="es-ES_tradnl" sz="16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Disponibilidad de las Aplicaciones Técnicas</a:t>
            </a:r>
          </a:p>
        </p:txBody>
      </p:sp>
      <p:sp>
        <p:nvSpPr>
          <p:cNvPr id="244738"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2EE17EE3-FE5F-4FAF-9749-DEE95B59B715}" type="slidenum">
              <a:rPr lang="es-ES_tradnl" sz="1400">
                <a:solidFill>
                  <a:srgbClr val="858585"/>
                </a:solidFill>
              </a:rPr>
              <a:pPr algn="r"/>
              <a:t>27</a:t>
            </a:fld>
            <a:endParaRPr lang="es-ES_tradnl" sz="1400">
              <a:solidFill>
                <a:srgbClr val="858585"/>
              </a:solidFill>
            </a:endParaRPr>
          </a:p>
        </p:txBody>
      </p:sp>
      <p:pic>
        <p:nvPicPr>
          <p:cNvPr id="244739" name="Picture 4"/>
          <p:cNvPicPr>
            <a:picLocks noChangeAspect="1" noChangeArrowheads="1"/>
          </p:cNvPicPr>
          <p:nvPr/>
        </p:nvPicPr>
        <p:blipFill>
          <a:blip r:embed="rId3"/>
          <a:srcRect/>
          <a:stretch>
            <a:fillRect/>
          </a:stretch>
        </p:blipFill>
        <p:spPr bwMode="auto">
          <a:xfrm>
            <a:off x="1481138" y="896938"/>
            <a:ext cx="6026150" cy="5272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Aspectos a destacar de las Aplicaciones Técnicas</a:t>
            </a:r>
          </a:p>
        </p:txBody>
      </p:sp>
      <p:sp>
        <p:nvSpPr>
          <p:cNvPr id="246786"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8040BD1F-1B84-4B07-8151-67949E0EFCED}" type="slidenum">
              <a:rPr lang="es-ES_tradnl" sz="1400">
                <a:solidFill>
                  <a:srgbClr val="858585"/>
                </a:solidFill>
              </a:rPr>
              <a:pPr algn="r"/>
              <a:t>28</a:t>
            </a:fld>
            <a:endParaRPr lang="es-ES_tradnl" sz="1400">
              <a:solidFill>
                <a:srgbClr val="858585"/>
              </a:solidFill>
            </a:endParaRPr>
          </a:p>
        </p:txBody>
      </p:sp>
      <p:sp>
        <p:nvSpPr>
          <p:cNvPr id="246787" name="Rectangle 3"/>
          <p:cNvSpPr txBox="1">
            <a:spLocks noChangeArrowheads="1"/>
          </p:cNvSpPr>
          <p:nvPr/>
        </p:nvSpPr>
        <p:spPr bwMode="auto">
          <a:xfrm>
            <a:off x="349250" y="893763"/>
            <a:ext cx="8656638" cy="5326062"/>
          </a:xfrm>
          <a:prstGeom prst="rect">
            <a:avLst/>
          </a:prstGeom>
          <a:noFill/>
          <a:ln w="9525">
            <a:noFill/>
            <a:miter lim="800000"/>
            <a:headEnd/>
            <a:tailEnd/>
          </a:ln>
        </p:spPr>
        <p:txBody>
          <a:bodyPr/>
          <a:lstStyle/>
          <a:p>
            <a:pPr marL="800100" lvl="1" indent="-342900">
              <a:lnSpc>
                <a:spcPct val="90000"/>
              </a:lnSpc>
              <a:spcBef>
                <a:spcPct val="20000"/>
              </a:spcBef>
              <a:buFont typeface="Wingdings" pitchFamily="2" charset="2"/>
              <a:buNone/>
            </a:pPr>
            <a:endParaRPr lang="es-ES_tradnl" sz="1200" u="sng"/>
          </a:p>
          <a:p>
            <a:pPr marL="800100" lvl="1" indent="-342900">
              <a:lnSpc>
                <a:spcPct val="90000"/>
              </a:lnSpc>
              <a:spcBef>
                <a:spcPct val="20000"/>
              </a:spcBef>
              <a:buFont typeface="Wingdings" pitchFamily="2" charset="2"/>
              <a:buChar char="Ø"/>
            </a:pPr>
            <a:r>
              <a:rPr lang="es-ES_tradnl" sz="1400" u="sng"/>
              <a:t>AA.TT. sobre Recursos Propios (RP10-RP11)</a:t>
            </a:r>
            <a:r>
              <a:rPr lang="es-ES_tradnl" sz="1400"/>
              <a:t>: </a:t>
            </a:r>
          </a:p>
          <a:p>
            <a:pPr marL="800100" lvl="1" indent="-342900">
              <a:lnSpc>
                <a:spcPct val="90000"/>
              </a:lnSpc>
              <a:spcBef>
                <a:spcPct val="20000"/>
              </a:spcBef>
              <a:buFont typeface="Wingdings" pitchFamily="2" charset="2"/>
              <a:buChar char="Ø"/>
            </a:pPr>
            <a:endParaRPr lang="es-ES_tradnl" sz="800"/>
          </a:p>
          <a:p>
            <a:pPr marL="1257300" lvl="2" indent="-342900">
              <a:lnSpc>
                <a:spcPct val="90000"/>
              </a:lnSpc>
              <a:spcBef>
                <a:spcPct val="20000"/>
              </a:spcBef>
              <a:buFont typeface="Wingdings" pitchFamily="2" charset="2"/>
              <a:buChar char="§"/>
            </a:pPr>
            <a:r>
              <a:rPr lang="es-ES_tradnl" sz="1400"/>
              <a:t>Reservas computables. </a:t>
            </a:r>
          </a:p>
          <a:p>
            <a:pPr marL="1257300" lvl="2" indent="-342900">
              <a:lnSpc>
                <a:spcPct val="90000"/>
              </a:lnSpc>
              <a:spcBef>
                <a:spcPct val="20000"/>
              </a:spcBef>
              <a:buFont typeface="Wingdings" pitchFamily="2" charset="2"/>
              <a:buChar char="§"/>
            </a:pPr>
            <a:r>
              <a:rPr lang="es-ES_tradnl" sz="1400"/>
              <a:t>Correcciones a los ajustes por valoración en instrumentos de capital y otros activos disponibles para la venta. </a:t>
            </a:r>
          </a:p>
          <a:p>
            <a:pPr marL="1257300" lvl="2" indent="-342900">
              <a:lnSpc>
                <a:spcPct val="90000"/>
              </a:lnSpc>
              <a:spcBef>
                <a:spcPct val="20000"/>
              </a:spcBef>
              <a:buFont typeface="Wingdings" pitchFamily="2" charset="2"/>
              <a:buChar char="§"/>
            </a:pPr>
            <a:r>
              <a:rPr lang="es-ES_tradnl" sz="1400"/>
              <a:t>Exceso sobre los límites para instrumentos innovadores.</a:t>
            </a:r>
          </a:p>
          <a:p>
            <a:pPr marL="1257300" lvl="2" indent="-342900">
              <a:lnSpc>
                <a:spcPct val="90000"/>
              </a:lnSpc>
              <a:spcBef>
                <a:spcPct val="20000"/>
              </a:spcBef>
              <a:buFont typeface="Wingdings" pitchFamily="2" charset="2"/>
              <a:buChar char="§"/>
            </a:pPr>
            <a:endParaRPr lang="es-ES_tradnl" sz="1200"/>
          </a:p>
          <a:p>
            <a:pPr marL="800100" lvl="1" indent="-342900">
              <a:lnSpc>
                <a:spcPct val="90000"/>
              </a:lnSpc>
              <a:spcBef>
                <a:spcPct val="20000"/>
              </a:spcBef>
              <a:buFont typeface="Wingdings" pitchFamily="2" charset="2"/>
              <a:buChar char="Ø"/>
            </a:pPr>
            <a:r>
              <a:rPr lang="es-ES_tradnl" sz="1400" u="sng"/>
              <a:t>AA.TT. sobre Riesgo de Crédito (RP21-RP27)</a:t>
            </a:r>
            <a:r>
              <a:rPr lang="es-ES_tradnl" sz="1400"/>
              <a:t>: </a:t>
            </a:r>
          </a:p>
          <a:p>
            <a:pPr marL="800100" lvl="1" indent="-342900">
              <a:lnSpc>
                <a:spcPct val="90000"/>
              </a:lnSpc>
              <a:spcBef>
                <a:spcPct val="20000"/>
              </a:spcBef>
              <a:buFont typeface="Wingdings" pitchFamily="2" charset="2"/>
              <a:buChar char="Ø"/>
            </a:pPr>
            <a:endParaRPr lang="es-ES_tradnl" sz="800"/>
          </a:p>
          <a:p>
            <a:pPr marL="1257300" lvl="2" indent="-342900">
              <a:lnSpc>
                <a:spcPct val="90000"/>
              </a:lnSpc>
              <a:spcBef>
                <a:spcPct val="20000"/>
              </a:spcBef>
              <a:buFont typeface="Wingdings" pitchFamily="2" charset="2"/>
              <a:buChar char="§"/>
            </a:pPr>
            <a:r>
              <a:rPr lang="es-ES_tradnl" sz="1400"/>
              <a:t>Prelación de categorías de activos de las exposiciones bajo el método estándar. </a:t>
            </a:r>
          </a:p>
          <a:p>
            <a:pPr marL="1257300" lvl="2" indent="-342900">
              <a:lnSpc>
                <a:spcPct val="90000"/>
              </a:lnSpc>
              <a:spcBef>
                <a:spcPct val="20000"/>
              </a:spcBef>
              <a:buFont typeface="Wingdings" pitchFamily="2" charset="2"/>
              <a:buChar char="§"/>
            </a:pPr>
            <a:r>
              <a:rPr lang="es-ES_tradnl" sz="1400"/>
              <a:t>Ejemplos de exposiciones garantizadas con inmuebles y con otras técnicas de reducción del riesgo de crédito.</a:t>
            </a:r>
          </a:p>
          <a:p>
            <a:pPr marL="1257300" lvl="2" indent="-342900">
              <a:lnSpc>
                <a:spcPct val="90000"/>
              </a:lnSpc>
              <a:spcBef>
                <a:spcPct val="20000"/>
              </a:spcBef>
              <a:buFont typeface="Wingdings" pitchFamily="2" charset="2"/>
              <a:buChar char="§"/>
            </a:pPr>
            <a:r>
              <a:rPr lang="es-ES_tradnl" sz="1400"/>
              <a:t>Ejemplo de declaración de una titulización sintética con desfase de vencimientos (con garantías reales y con garantías personales).</a:t>
            </a:r>
          </a:p>
          <a:p>
            <a:pPr marL="1257300" lvl="2" indent="-342900">
              <a:lnSpc>
                <a:spcPct val="90000"/>
              </a:lnSpc>
              <a:spcBef>
                <a:spcPct val="20000"/>
              </a:spcBef>
            </a:pPr>
            <a:endParaRPr lang="es-ES_tradnl" sz="1200"/>
          </a:p>
          <a:p>
            <a:pPr marL="800100" lvl="1" indent="-342900">
              <a:lnSpc>
                <a:spcPct val="90000"/>
              </a:lnSpc>
              <a:spcBef>
                <a:spcPct val="20000"/>
              </a:spcBef>
              <a:buFont typeface="Wingdings" pitchFamily="2" charset="2"/>
              <a:buChar char="Ø"/>
            </a:pPr>
            <a:r>
              <a:rPr lang="es-ES_tradnl" sz="1400" u="sng"/>
              <a:t>AA.TT. sobre Riesgo de Tìpo de Cambio (RP33)</a:t>
            </a:r>
            <a:r>
              <a:rPr lang="es-ES_tradnl" sz="1400"/>
              <a:t>: </a:t>
            </a:r>
          </a:p>
          <a:p>
            <a:pPr marL="800100" lvl="1" indent="-342900">
              <a:lnSpc>
                <a:spcPct val="90000"/>
              </a:lnSpc>
              <a:spcBef>
                <a:spcPct val="20000"/>
              </a:spcBef>
              <a:buFont typeface="Wingdings" pitchFamily="2" charset="2"/>
              <a:buChar char="Ø"/>
            </a:pPr>
            <a:endParaRPr lang="es-ES_tradnl" sz="800"/>
          </a:p>
          <a:p>
            <a:pPr marL="1257300" lvl="2" indent="-342900">
              <a:lnSpc>
                <a:spcPct val="90000"/>
              </a:lnSpc>
              <a:spcBef>
                <a:spcPct val="20000"/>
              </a:spcBef>
              <a:buFont typeface="Wingdings" pitchFamily="2" charset="2"/>
              <a:buChar char="§"/>
            </a:pPr>
            <a:r>
              <a:rPr lang="es-ES_tradnl" sz="1400"/>
              <a:t>Cálculo de las posiciones brutas y netas. </a:t>
            </a:r>
          </a:p>
          <a:p>
            <a:pPr marL="1257300" lvl="2" indent="-342900">
              <a:lnSpc>
                <a:spcPct val="90000"/>
              </a:lnSpc>
              <a:spcBef>
                <a:spcPct val="20000"/>
              </a:spcBef>
              <a:buFont typeface="Wingdings" pitchFamily="2" charset="2"/>
              <a:buChar char="§"/>
            </a:pPr>
            <a:r>
              <a:rPr lang="es-ES_tradnl" sz="1400"/>
              <a:t>Tratamiento de las participaciones en IIC.</a:t>
            </a:r>
          </a:p>
          <a:p>
            <a:pPr marL="1257300" lvl="2" indent="-342900">
              <a:lnSpc>
                <a:spcPct val="90000"/>
              </a:lnSpc>
              <a:spcBef>
                <a:spcPct val="20000"/>
              </a:spcBef>
              <a:buFont typeface="Wingdings" pitchFamily="2" charset="2"/>
              <a:buChar char="§"/>
            </a:pPr>
            <a:endParaRPr lang="es-ES_tradnl" sz="1200"/>
          </a:p>
          <a:p>
            <a:pPr marL="800100" lvl="1" indent="-342900">
              <a:lnSpc>
                <a:spcPct val="90000"/>
              </a:lnSpc>
              <a:spcBef>
                <a:spcPct val="20000"/>
              </a:spcBef>
              <a:buFont typeface="Wingdings" pitchFamily="2" charset="2"/>
              <a:buChar char="Ø"/>
            </a:pPr>
            <a:r>
              <a:rPr lang="es-ES_tradnl" sz="1400" u="sng"/>
              <a:t>AA.TT. sobre Riesgo Operacional (RP41-RP43)</a:t>
            </a:r>
            <a:r>
              <a:rPr lang="es-ES_tradnl" sz="1400"/>
              <a:t>: </a:t>
            </a:r>
          </a:p>
          <a:p>
            <a:pPr marL="800100" lvl="1" indent="-342900">
              <a:lnSpc>
                <a:spcPct val="90000"/>
              </a:lnSpc>
              <a:spcBef>
                <a:spcPct val="20000"/>
              </a:spcBef>
              <a:buFont typeface="Wingdings" pitchFamily="2" charset="2"/>
              <a:buChar char="Ø"/>
            </a:pPr>
            <a:endParaRPr lang="es-ES_tradnl" sz="800"/>
          </a:p>
          <a:p>
            <a:pPr marL="1257300" lvl="2" indent="-342900">
              <a:lnSpc>
                <a:spcPct val="90000"/>
              </a:lnSpc>
              <a:spcBef>
                <a:spcPct val="20000"/>
              </a:spcBef>
              <a:buFont typeface="Wingdings" pitchFamily="2" charset="2"/>
              <a:buChar char="§"/>
            </a:pPr>
            <a:r>
              <a:rPr lang="es-ES_tradnl" sz="1400"/>
              <a:t>Definición de ingresos relevantes y enlace con estados de información financiera.</a:t>
            </a:r>
          </a:p>
          <a:p>
            <a:pPr marL="800100" lvl="1" indent="-342900">
              <a:lnSpc>
                <a:spcPct val="90000"/>
              </a:lnSpc>
              <a:spcBef>
                <a:spcPct val="20000"/>
              </a:spcBef>
              <a:buFont typeface="Wingdings" pitchFamily="2" charset="2"/>
              <a:buChar char="§"/>
            </a:pPr>
            <a:endParaRPr lang="es-ES_tradnl" sz="1600"/>
          </a:p>
          <a:p>
            <a:pPr marL="800100" lvl="1" indent="-342900">
              <a:lnSpc>
                <a:spcPct val="90000"/>
              </a:lnSpc>
              <a:spcBef>
                <a:spcPct val="20000"/>
              </a:spcBef>
            </a:pPr>
            <a:endParaRPr lang="es-ES_tradnl" sz="1200"/>
          </a:p>
          <a:p>
            <a:pPr marL="800100" lvl="1" indent="-342900">
              <a:lnSpc>
                <a:spcPct val="90000"/>
              </a:lnSpc>
              <a:spcBef>
                <a:spcPct val="20000"/>
              </a:spcBef>
              <a:buClr>
                <a:srgbClr val="993300"/>
              </a:buClr>
              <a:buFont typeface="Arial" charset="0"/>
              <a:buChar char="•"/>
            </a:pPr>
            <a:endParaRPr lang="es-ES_tradnl" sz="1600"/>
          </a:p>
        </p:txBody>
      </p:sp>
      <p:sp>
        <p:nvSpPr>
          <p:cNvPr id="15" name="14 CuadroTexto"/>
          <p:cNvSpPr txBox="1"/>
          <p:nvPr/>
        </p:nvSpPr>
        <p:spPr>
          <a:xfrm>
            <a:off x="3856964" y="6353175"/>
            <a:ext cx="800099" cy="246221"/>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000" b="0" dirty="0">
                <a:hlinkClick r:id="rId3" action="ppaction://hlinksldjump"/>
              </a:rPr>
              <a:t>Volver</a:t>
            </a:r>
            <a:endParaRPr lang="es-ES_tradnl" sz="1000" b="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3D8E0A59-662F-4F6F-9859-E6E57BD87BC0}" type="slidenum">
              <a:rPr lang="es-ES_tradnl" sz="1400">
                <a:solidFill>
                  <a:srgbClr val="858585"/>
                </a:solidFill>
              </a:rPr>
              <a:pPr algn="r"/>
              <a:t>29</a:t>
            </a:fld>
            <a:endParaRPr lang="es-ES_tradnl" sz="1400">
              <a:solidFill>
                <a:srgbClr val="858585"/>
              </a:solidFill>
            </a:endParaRPr>
          </a:p>
        </p:txBody>
      </p:sp>
      <p:pic>
        <p:nvPicPr>
          <p:cNvPr id="248834" name="Picture 3"/>
          <p:cNvPicPr>
            <a:picLocks noChangeAspect="1" noChangeArrowheads="1"/>
          </p:cNvPicPr>
          <p:nvPr/>
        </p:nvPicPr>
        <p:blipFill>
          <a:blip r:embed="rId3"/>
          <a:srcRect/>
          <a:stretch>
            <a:fillRect/>
          </a:stretch>
        </p:blipFill>
        <p:spPr bwMode="auto">
          <a:xfrm>
            <a:off x="157163" y="1079500"/>
            <a:ext cx="8828087" cy="5045075"/>
          </a:xfrm>
          <a:prstGeom prst="rect">
            <a:avLst/>
          </a:prstGeom>
          <a:noFill/>
          <a:ln w="9525">
            <a:noFill/>
            <a:miter lim="800000"/>
            <a:headEnd/>
            <a:tailEnd/>
          </a:ln>
        </p:spPr>
      </p:pic>
      <p:sp>
        <p:nvSpPr>
          <p:cNvPr id="248835" name="1 Título"/>
          <p:cNvSpPr>
            <a:spLocks noGrp="1"/>
          </p:cNvSpPr>
          <p:nvPr>
            <p:ph type="title" idx="4294967295"/>
          </p:nvPr>
        </p:nvSpPr>
        <p:spPr/>
        <p:txBody>
          <a:bodyPr/>
          <a:lstStyle/>
          <a:p>
            <a:r>
              <a:rPr lang="es-ES_tradnl" smtClean="0"/>
              <a:t>5. CONTENIDOS EN LA PÁGINA DEL BE EN INTERNET</a:t>
            </a:r>
            <a:br>
              <a:rPr lang="es-ES_tradnl" smtClean="0"/>
            </a:br>
            <a:r>
              <a:rPr lang="es-ES_tradnl" smtClean="0"/>
              <a:t>Web Transparencia Supervisora</a:t>
            </a:r>
            <a:endParaRPr lang="es-ES_tradnl" b="0" smtClean="0"/>
          </a:p>
        </p:txBody>
      </p:sp>
      <p:sp>
        <p:nvSpPr>
          <p:cNvPr id="9" name="8 CuadroTexto"/>
          <p:cNvSpPr txBox="1"/>
          <p:nvPr/>
        </p:nvSpPr>
        <p:spPr>
          <a:xfrm>
            <a:off x="3307772" y="408830"/>
            <a:ext cx="2830235" cy="276999"/>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200" dirty="0">
                <a:hlinkClick r:id="rId4"/>
              </a:rPr>
              <a:t>www.transparencia.cnmv.bde.es</a:t>
            </a:r>
            <a:endParaRPr lang="es-ES_tradnl" sz="1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Título"/>
          <p:cNvSpPr>
            <a:spLocks noGrp="1"/>
          </p:cNvSpPr>
          <p:nvPr>
            <p:ph type="title" idx="4294967295"/>
          </p:nvPr>
        </p:nvSpPr>
        <p:spPr/>
        <p:txBody>
          <a:bodyPr/>
          <a:lstStyle/>
          <a:p>
            <a:pPr marL="342900" indent="-342900">
              <a:buFontTx/>
              <a:buAutoNum type="arabicPeriod"/>
            </a:pPr>
            <a:r>
              <a:rPr lang="es-ES_tradnl" smtClean="0"/>
              <a:t>INTRODUCCIÓN</a:t>
            </a:r>
            <a:br>
              <a:rPr lang="es-ES_tradnl" smtClean="0"/>
            </a:br>
            <a:r>
              <a:rPr lang="es-ES_tradnl" smtClean="0"/>
              <a:t>¿Qué son los estados de solvencia?</a:t>
            </a:r>
          </a:p>
        </p:txBody>
      </p:sp>
      <p:sp>
        <p:nvSpPr>
          <p:cNvPr id="19458"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8CA34C22-BD5E-496B-8A3F-C81233B9C46C}" type="slidenum">
              <a:rPr lang="es-ES_tradnl" sz="1400">
                <a:solidFill>
                  <a:srgbClr val="858585"/>
                </a:solidFill>
              </a:rPr>
              <a:pPr algn="r"/>
              <a:t>3</a:t>
            </a:fld>
            <a:endParaRPr lang="es-ES_tradnl" sz="1400">
              <a:solidFill>
                <a:srgbClr val="858585"/>
              </a:solidFill>
            </a:endParaRPr>
          </a:p>
        </p:txBody>
      </p:sp>
      <p:sp>
        <p:nvSpPr>
          <p:cNvPr id="19459" name="Rectangle 3"/>
          <p:cNvSpPr txBox="1">
            <a:spLocks noChangeArrowheads="1"/>
          </p:cNvSpPr>
          <p:nvPr/>
        </p:nvSpPr>
        <p:spPr bwMode="auto">
          <a:xfrm>
            <a:off x="71438" y="925513"/>
            <a:ext cx="8823325" cy="5380037"/>
          </a:xfrm>
          <a:prstGeom prst="rect">
            <a:avLst/>
          </a:prstGeom>
          <a:noFill/>
          <a:ln w="9525">
            <a:noFill/>
            <a:miter lim="800000"/>
            <a:headEnd/>
            <a:tailEnd/>
          </a:ln>
        </p:spPr>
        <p:txBody>
          <a:bodyPr/>
          <a:lstStyle/>
          <a:p>
            <a:pPr marL="342900" indent="-342900" eaLnBrk="0" hangingPunct="0">
              <a:spcBef>
                <a:spcPct val="35000"/>
              </a:spcBef>
              <a:spcAft>
                <a:spcPct val="35000"/>
              </a:spcAft>
              <a:buFont typeface="Wingdings" pitchFamily="2" charset="2"/>
              <a:buChar char="Ø"/>
            </a:pPr>
            <a:r>
              <a:rPr lang="es-ES_tradnl" sz="1800" b="0">
                <a:solidFill>
                  <a:srgbClr val="333333"/>
                </a:solidFill>
              </a:rPr>
              <a:t>Son modelos de datos en forma de tabla. En el caso de la información a enviar al BE en cumplimiento de la normativa vigente de solvencia esos datos son transmitidos telemáticamente en XBRL en base a la correspondiente taxonomía</a:t>
            </a:r>
          </a:p>
          <a:p>
            <a:pPr marL="342900" indent="-342900" eaLnBrk="0" hangingPunct="0">
              <a:spcBef>
                <a:spcPct val="35000"/>
              </a:spcBef>
              <a:spcAft>
                <a:spcPct val="35000"/>
              </a:spcAft>
              <a:buFont typeface="Wingdings" pitchFamily="2" charset="2"/>
              <a:buChar char="Ø"/>
            </a:pPr>
            <a:r>
              <a:rPr lang="es-ES_tradnl" sz="1800" b="0">
                <a:solidFill>
                  <a:srgbClr val="333333"/>
                </a:solidFill>
              </a:rPr>
              <a:t>Recogen información cuantitativa sobre la actividad de las entidades en materia de composición de recursos propios y cálculo de sus requerimientos de capital por los riesgos de crédito, de mercado y operacional</a:t>
            </a:r>
          </a:p>
          <a:p>
            <a:pPr marL="538163" lvl="1" indent="-3175" eaLnBrk="0" hangingPunct="0">
              <a:spcBef>
                <a:spcPct val="35000"/>
              </a:spcBef>
              <a:spcAft>
                <a:spcPct val="35000"/>
              </a:spcAft>
              <a:buFont typeface="Wingdings" pitchFamily="2" charset="2"/>
              <a:buChar char="Ø"/>
            </a:pPr>
            <a:r>
              <a:rPr lang="es-ES_tradnl" sz="1800" b="0">
                <a:solidFill>
                  <a:srgbClr val="333333"/>
                </a:solidFill>
              </a:rPr>
              <a:t>Su diseño busca sintetizar aquella información que se considera más relevante, a la vez que obtener un nivel de detalle adecuado para su finalidad</a:t>
            </a:r>
            <a:endParaRPr lang="es-ES_tradnl" sz="800" b="0">
              <a:solidFill>
                <a:srgbClr val="333333"/>
              </a:solidFill>
            </a:endParaRPr>
          </a:p>
          <a:p>
            <a:pPr marL="538163" lvl="1" indent="-3175" eaLnBrk="0" hangingPunct="0">
              <a:buClr>
                <a:srgbClr val="666666"/>
              </a:buClr>
            </a:pPr>
            <a:endParaRPr lang="es-ES_tradnl" sz="800" b="0" i="1">
              <a:solidFill>
                <a:srgbClr val="333333"/>
              </a:solidFill>
            </a:endParaRPr>
          </a:p>
          <a:p>
            <a:pPr marL="342900" indent="-342900" eaLnBrk="0" hangingPunct="0">
              <a:spcBef>
                <a:spcPct val="35000"/>
              </a:spcBef>
              <a:spcAft>
                <a:spcPct val="35000"/>
              </a:spcAft>
              <a:buFont typeface="Wingdings" pitchFamily="2" charset="2"/>
              <a:buChar char="Ø"/>
            </a:pPr>
            <a:r>
              <a:rPr lang="es-ES_tradnl" sz="1800">
                <a:solidFill>
                  <a:srgbClr val="333333"/>
                </a:solidFill>
              </a:rPr>
              <a:t> </a:t>
            </a:r>
            <a:r>
              <a:rPr lang="es-ES_tradnl" sz="1800" u="sng">
                <a:solidFill>
                  <a:srgbClr val="333333"/>
                </a:solidFill>
              </a:rPr>
              <a:t>Los estados de solvencia tienen una doble finalidad</a:t>
            </a:r>
            <a:r>
              <a:rPr lang="es-ES_tradnl" sz="1800">
                <a:solidFill>
                  <a:srgbClr val="333333"/>
                </a:solidFill>
              </a:rPr>
              <a:t>:</a:t>
            </a:r>
          </a:p>
          <a:p>
            <a:pPr marL="538163" lvl="1" indent="-3175" eaLnBrk="0" hangingPunct="0">
              <a:spcBef>
                <a:spcPct val="35000"/>
              </a:spcBef>
              <a:spcAft>
                <a:spcPct val="35000"/>
              </a:spcAft>
              <a:buClr>
                <a:srgbClr val="666666"/>
              </a:buClr>
              <a:buFont typeface="Arial" charset="0"/>
              <a:buChar char="•"/>
            </a:pPr>
            <a:r>
              <a:rPr lang="es-ES_tradnl" sz="1800" b="0" i="1">
                <a:solidFill>
                  <a:srgbClr val="333333"/>
                </a:solidFill>
              </a:rPr>
              <a:t> </a:t>
            </a:r>
            <a:r>
              <a:rPr lang="es-ES_tradnl" sz="1800" b="0">
                <a:solidFill>
                  <a:srgbClr val="333333"/>
                </a:solidFill>
              </a:rPr>
              <a:t>Herramienta de supervisión a distancia    </a:t>
            </a:r>
            <a:r>
              <a:rPr lang="es-ES_tradnl" sz="1600" b="0">
                <a:solidFill>
                  <a:srgbClr val="333333"/>
                </a:solidFill>
                <a:sym typeface="Wingdings" pitchFamily="2" charset="2"/>
              </a:rPr>
              <a:t> </a:t>
            </a:r>
            <a:r>
              <a:rPr lang="es-ES_tradnl" sz="1600" i="1">
                <a:solidFill>
                  <a:srgbClr val="333333"/>
                </a:solidFill>
                <a:sym typeface="Wingdings" pitchFamily="2" charset="2"/>
              </a:rPr>
              <a:t>Orientación de la inspección in situ</a:t>
            </a:r>
            <a:endParaRPr lang="es-ES_tradnl" sz="1600" i="1">
              <a:solidFill>
                <a:srgbClr val="333333"/>
              </a:solidFill>
            </a:endParaRPr>
          </a:p>
          <a:p>
            <a:pPr marL="538163" lvl="1" indent="-3175" eaLnBrk="0" hangingPunct="0">
              <a:spcBef>
                <a:spcPct val="35000"/>
              </a:spcBef>
              <a:spcAft>
                <a:spcPct val="35000"/>
              </a:spcAft>
              <a:buClr>
                <a:srgbClr val="666666"/>
              </a:buClr>
              <a:buFont typeface="Arial" charset="0"/>
              <a:buChar char="•"/>
            </a:pPr>
            <a:r>
              <a:rPr lang="es-ES_tradnl" sz="1800" b="0">
                <a:solidFill>
                  <a:srgbClr val="333333"/>
                </a:solidFill>
              </a:rPr>
              <a:t> Recopilar información estadística             </a:t>
            </a:r>
            <a:r>
              <a:rPr lang="es-ES_tradnl" sz="1600" b="0">
                <a:solidFill>
                  <a:srgbClr val="333333"/>
                </a:solidFill>
                <a:sym typeface="Wingdings" pitchFamily="2" charset="2"/>
              </a:rPr>
              <a:t> </a:t>
            </a:r>
            <a:r>
              <a:rPr lang="es-ES_tradnl" sz="1600" i="1">
                <a:solidFill>
                  <a:srgbClr val="333333"/>
                </a:solidFill>
                <a:sym typeface="Wingdings" pitchFamily="2" charset="2"/>
              </a:rPr>
              <a:t>Estudios y publicaciones</a:t>
            </a:r>
            <a:r>
              <a:rPr lang="es-ES_tradnl" sz="1600">
                <a:solidFill>
                  <a:srgbClr val="333333"/>
                </a:solidFill>
                <a:sym typeface="Wingdings" pitchFamily="2" charset="2"/>
              </a:rPr>
              <a:t> </a:t>
            </a:r>
            <a:endParaRPr lang="es-ES_tradnl" sz="1800" i="1">
              <a:solidFill>
                <a:srgbClr val="333333"/>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8D8D8D"/>
            </a:gs>
            <a:gs pos="100000">
              <a:srgbClr val="F5F5F5"/>
            </a:gs>
          </a:gsLst>
          <a:path path="shape">
            <a:fillToRect l="50000" t="50000" r="50000" b="50000"/>
          </a:path>
        </a:gradFill>
        <a:effectLst/>
      </p:bgPr>
    </p:bg>
    <p:spTree>
      <p:nvGrpSpPr>
        <p:cNvPr id="1" name=""/>
        <p:cNvGrpSpPr/>
        <p:nvPr/>
      </p:nvGrpSpPr>
      <p:grpSpPr>
        <a:xfrm>
          <a:off x="0" y="0"/>
          <a:ext cx="0" cy="0"/>
          <a:chOff x="0" y="0"/>
          <a:chExt cx="0" cy="0"/>
        </a:xfrm>
      </p:grpSpPr>
      <p:sp>
        <p:nvSpPr>
          <p:cNvPr id="250882" name="3 Marcador de número de diapositiva"/>
          <p:cNvSpPr>
            <a:spLocks noGrp="1"/>
          </p:cNvSpPr>
          <p:nvPr>
            <p:ph type="sldNum" sz="quarter" idx="10"/>
          </p:nvPr>
        </p:nvSpPr>
        <p:spPr>
          <a:noFill/>
        </p:spPr>
        <p:txBody>
          <a:bodyPr/>
          <a:lstStyle/>
          <a:p>
            <a:fld id="{0DB3C0BD-DFCA-4027-A77A-009345DB3365}" type="slidenum">
              <a:rPr lang="es-ES_tradnl" smtClean="0"/>
              <a:pPr/>
              <a:t>30</a:t>
            </a:fld>
            <a:endParaRPr lang="es-ES_tradnl" smtClean="0"/>
          </a:p>
        </p:txBody>
      </p:sp>
      <p:sp>
        <p:nvSpPr>
          <p:cNvPr id="250883" name="Rectangle 2"/>
          <p:cNvSpPr>
            <a:spLocks noGrp="1" noChangeArrowheads="1"/>
          </p:cNvSpPr>
          <p:nvPr>
            <p:ph type="title"/>
          </p:nvPr>
        </p:nvSpPr>
        <p:spPr/>
        <p:txBody>
          <a:bodyPr/>
          <a:lstStyle/>
          <a:p>
            <a:r>
              <a:rPr lang="es-ES_tradnl" smtClean="0"/>
              <a:t>En conclusión</a:t>
            </a:r>
            <a:br>
              <a:rPr lang="es-ES_tradnl" smtClean="0"/>
            </a:br>
            <a:r>
              <a:rPr lang="es-ES_tradnl" smtClean="0"/>
              <a:t>COREP…</a:t>
            </a:r>
          </a:p>
        </p:txBody>
      </p:sp>
      <p:sp>
        <p:nvSpPr>
          <p:cNvPr id="250884" name="Rectangle 3"/>
          <p:cNvSpPr>
            <a:spLocks noGrp="1" noChangeArrowheads="1"/>
          </p:cNvSpPr>
          <p:nvPr>
            <p:ph type="body" idx="1"/>
          </p:nvPr>
        </p:nvSpPr>
        <p:spPr>
          <a:xfrm>
            <a:off x="331788" y="1341438"/>
            <a:ext cx="8575675" cy="4710112"/>
          </a:xfrm>
        </p:spPr>
        <p:txBody>
          <a:bodyPr/>
          <a:lstStyle/>
          <a:p>
            <a:pPr marL="0" indent="0" eaLnBrk="1" hangingPunct="1">
              <a:buFont typeface="Wingdings" pitchFamily="2" charset="2"/>
              <a:buChar char="§"/>
            </a:pPr>
            <a:r>
              <a:rPr lang="es-ES_tradnl" smtClean="0"/>
              <a:t>  Es un marco flexible para un reporte de solvencia común </a:t>
            </a:r>
            <a:r>
              <a:rPr lang="es-ES_tradnl" b="0" smtClean="0"/>
              <a:t>(en avance actualmente hacia un mayor nivel de homogeneidad) </a:t>
            </a:r>
          </a:p>
          <a:p>
            <a:pPr marL="0" indent="0" eaLnBrk="1" hangingPunct="1">
              <a:buFont typeface="Wingdings" pitchFamily="2" charset="2"/>
              <a:buChar char="§"/>
            </a:pPr>
            <a:r>
              <a:rPr lang="es-ES_tradnl" smtClean="0"/>
              <a:t> Con un ámbito de aplicación válido para:</a:t>
            </a:r>
          </a:p>
          <a:p>
            <a:pPr marL="742950" lvl="1" indent="-285750" eaLnBrk="1" hangingPunct="1">
              <a:buFont typeface="Wingdings" pitchFamily="2" charset="2"/>
              <a:buChar char="q"/>
            </a:pPr>
            <a:r>
              <a:rPr lang="es-ES_tradnl" b="1" smtClean="0">
                <a:solidFill>
                  <a:schemeClr val="accent1"/>
                </a:solidFill>
              </a:rPr>
              <a:t> Entidades individuales y grupos consolidados</a:t>
            </a:r>
          </a:p>
          <a:p>
            <a:pPr marL="742950" lvl="1" indent="-285750" eaLnBrk="1" hangingPunct="1">
              <a:buFont typeface="Wingdings" pitchFamily="2" charset="2"/>
              <a:buChar char="q"/>
            </a:pPr>
            <a:r>
              <a:rPr lang="es-ES_tradnl" b="1" smtClean="0">
                <a:solidFill>
                  <a:schemeClr val="accent1"/>
                </a:solidFill>
              </a:rPr>
              <a:t> Bancos y empresas de servicios de inversión</a:t>
            </a:r>
          </a:p>
          <a:p>
            <a:pPr marL="742950" lvl="1" indent="-285750" eaLnBrk="1" hangingPunct="1">
              <a:buFont typeface="Wingdings" pitchFamily="2" charset="2"/>
              <a:buChar char="q"/>
            </a:pPr>
            <a:r>
              <a:rPr lang="es-ES_tradnl" b="1" smtClean="0">
                <a:solidFill>
                  <a:schemeClr val="accent1"/>
                </a:solidFill>
              </a:rPr>
              <a:t> Basilea II, pero también válido para Basilea I</a:t>
            </a:r>
          </a:p>
          <a:p>
            <a:pPr marL="1143000" lvl="2" indent="-228600" eaLnBrk="1" hangingPunct="1">
              <a:buFont typeface="Wingdings" pitchFamily="2" charset="2"/>
              <a:buChar char="§"/>
            </a:pPr>
            <a:r>
              <a:rPr lang="es-ES_tradnl" smtClean="0"/>
              <a:t> </a:t>
            </a:r>
            <a:r>
              <a:rPr lang="es-ES_tradnl" b="1" smtClean="0"/>
              <a:t>Cubre Pilar 1 y aspectos fundamentales del Pilar 2</a:t>
            </a:r>
          </a:p>
          <a:p>
            <a:pPr marL="0" indent="0" eaLnBrk="1" hangingPunct="1">
              <a:buFont typeface="Wingdings" pitchFamily="2" charset="2"/>
              <a:buChar char="§"/>
            </a:pPr>
            <a:r>
              <a:rPr lang="es-ES_tradnl" smtClean="0"/>
              <a:t> Está complementado por una taxonomía XBRL</a:t>
            </a:r>
          </a:p>
          <a:p>
            <a:pPr marL="0" indent="0" eaLnBrk="1" hangingPunct="1">
              <a:buFont typeface="Wingdings" pitchFamily="2" charset="2"/>
              <a:buChar char="§"/>
            </a:pPr>
            <a:r>
              <a:rPr lang="es-ES_tradnl" smtClean="0"/>
              <a:t> Incorpora una gran cantidad de trabajo y costes  </a:t>
            </a:r>
          </a:p>
          <a:p>
            <a:pPr marL="0" indent="0" eaLnBrk="1" hangingPunct="1">
              <a:buFont typeface="Wingdings" pitchFamily="2" charset="2"/>
              <a:buChar char="§"/>
            </a:pPr>
            <a:r>
              <a:rPr lang="es-ES_tradnl" smtClean="0"/>
              <a:t> Se encuentra disponible en </a:t>
            </a:r>
            <a:r>
              <a:rPr lang="es-ES_tradnl" smtClean="0">
                <a:hlinkClick r:id="rId3"/>
              </a:rPr>
              <a:t>http://www.c-ebs.org/standards.htm</a:t>
            </a:r>
            <a:r>
              <a:rPr lang="es-ES_tradnl" smtClean="0"/>
              <a:t> </a:t>
            </a:r>
          </a:p>
          <a:p>
            <a:pPr marL="0" indent="0" eaLnBrk="1" hangingPunct="1">
              <a:buFont typeface="Wingdings" pitchFamily="2" charset="2"/>
              <a:buChar char="§"/>
            </a:pPr>
            <a:endParaRPr lang="es-ES_tradnl" smtClean="0"/>
          </a:p>
        </p:txBody>
      </p:sp>
      <p:sp>
        <p:nvSpPr>
          <p:cNvPr id="399364" name="Text Box 4"/>
          <p:cNvSpPr txBox="1">
            <a:spLocks noChangeArrowheads="1"/>
          </p:cNvSpPr>
          <p:nvPr/>
        </p:nvSpPr>
        <p:spPr bwMode="auto">
          <a:xfrm>
            <a:off x="1004888" y="4959350"/>
            <a:ext cx="6959600" cy="1187450"/>
          </a:xfrm>
          <a:prstGeom prst="rect">
            <a:avLst/>
          </a:prstGeom>
          <a:solidFill>
            <a:srgbClr val="99CCFF"/>
          </a:solidFill>
          <a:ln w="9525" algn="ctr">
            <a:noFill/>
            <a:miter lim="800000"/>
            <a:headEnd/>
            <a:tailEnd/>
          </a:ln>
        </p:spPr>
        <p:txBody>
          <a:bodyPr>
            <a:spAutoFit/>
          </a:bodyPr>
          <a:lstStyle/>
          <a:p>
            <a:pPr algn="ctr">
              <a:spcBef>
                <a:spcPct val="50000"/>
              </a:spcBef>
            </a:pPr>
            <a:r>
              <a:rPr lang="es-ES_tradnl" sz="2400"/>
              <a:t>Ofrece una oportunidad de estandarización válida para cualquier país que aplique el Acuerdo de Basilea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99364"/>
                                        </p:tgtEl>
                                        <p:attrNameLst>
                                          <p:attrName>style.visibility</p:attrName>
                                        </p:attrNameLst>
                                      </p:cBhvr>
                                      <p:to>
                                        <p:strVal val="visible"/>
                                      </p:to>
                                    </p:set>
                                    <p:anim calcmode="lin" valueType="num">
                                      <p:cBhvr>
                                        <p:cTn id="7" dur="2000" fill="hold"/>
                                        <p:tgtEl>
                                          <p:spTgt spid="399364"/>
                                        </p:tgtEl>
                                        <p:attrNameLst>
                                          <p:attrName>ppt_w</p:attrName>
                                        </p:attrNameLst>
                                      </p:cBhvr>
                                      <p:tavLst>
                                        <p:tav tm="0">
                                          <p:val>
                                            <p:strVal val="#ppt_w*0.70"/>
                                          </p:val>
                                        </p:tav>
                                        <p:tav tm="100000">
                                          <p:val>
                                            <p:strVal val="#ppt_w"/>
                                          </p:val>
                                        </p:tav>
                                      </p:tavLst>
                                    </p:anim>
                                    <p:anim calcmode="lin" valueType="num">
                                      <p:cBhvr>
                                        <p:cTn id="8" dur="2000" fill="hold"/>
                                        <p:tgtEl>
                                          <p:spTgt spid="399364"/>
                                        </p:tgtEl>
                                        <p:attrNameLst>
                                          <p:attrName>ppt_h</p:attrName>
                                        </p:attrNameLst>
                                      </p:cBhvr>
                                      <p:tavLst>
                                        <p:tav tm="0">
                                          <p:val>
                                            <p:strVal val="#ppt_h"/>
                                          </p:val>
                                        </p:tav>
                                        <p:tav tm="100000">
                                          <p:val>
                                            <p:strVal val="#ppt_h"/>
                                          </p:val>
                                        </p:tav>
                                      </p:tavLst>
                                    </p:anim>
                                    <p:animEffect transition="in" filter="fade">
                                      <p:cBhvr>
                                        <p:cTn id="9" dur="2000"/>
                                        <p:tgtEl>
                                          <p:spTgt spid="399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87BC31D5-D0FE-43E9-909B-BB4E68A685A0}" type="slidenum">
              <a:rPr lang="es-ES_tradnl" sz="1400">
                <a:solidFill>
                  <a:srgbClr val="858585"/>
                </a:solidFill>
              </a:rPr>
              <a:pPr algn="r"/>
              <a:t>4</a:t>
            </a:fld>
            <a:endParaRPr lang="es-ES_tradnl" sz="1400">
              <a:solidFill>
                <a:srgbClr val="858585"/>
              </a:solidFill>
            </a:endParaRPr>
          </a:p>
        </p:txBody>
      </p:sp>
      <p:sp>
        <p:nvSpPr>
          <p:cNvPr id="21506" name="Rectangle 2"/>
          <p:cNvSpPr>
            <a:spLocks noGrp="1" noChangeArrowheads="1"/>
          </p:cNvSpPr>
          <p:nvPr>
            <p:ph type="title" idx="4294967295"/>
          </p:nvPr>
        </p:nvSpPr>
        <p:spPr/>
        <p:txBody>
          <a:bodyPr/>
          <a:lstStyle/>
          <a:p>
            <a:r>
              <a:rPr lang="es-ES_tradnl" smtClean="0"/>
              <a:t>INDICE</a:t>
            </a:r>
          </a:p>
        </p:txBody>
      </p:sp>
      <p:sp>
        <p:nvSpPr>
          <p:cNvPr id="404483" name="Rectangle 3"/>
          <p:cNvSpPr>
            <a:spLocks noGrp="1" noChangeArrowheads="1"/>
          </p:cNvSpPr>
          <p:nvPr>
            <p:ph type="body" idx="4294967295"/>
          </p:nvPr>
        </p:nvSpPr>
        <p:spPr>
          <a:xfrm>
            <a:off x="331788" y="1438275"/>
            <a:ext cx="8575675" cy="4613275"/>
          </a:xfrm>
        </p:spPr>
        <p:txBody>
          <a:bodyPr/>
          <a:lstStyle/>
          <a:p>
            <a:pPr eaLnBrk="1" hangingPunct="1">
              <a:defRPr/>
            </a:pPr>
            <a:r>
              <a:rPr lang="es-ES_tradnl" smtClean="0"/>
              <a:t>1.- Introducción</a:t>
            </a:r>
          </a:p>
          <a:p>
            <a:pPr eaLnBrk="1" hangingPunct="1">
              <a:defRPr/>
            </a:pPr>
            <a:endParaRPr lang="es-ES_tradnl" smtClean="0"/>
          </a:p>
          <a:p>
            <a:pPr eaLnBrk="1" hangingPunct="1">
              <a:defRPr/>
            </a:pPr>
            <a:r>
              <a:rPr lang="es-ES_tradnl" sz="3200" i="1" smtClean="0">
                <a:solidFill>
                  <a:schemeClr val="accent1"/>
                </a:solidFill>
                <a:effectLst>
                  <a:outerShdw blurRad="38100" dist="38100" dir="2700000" algn="tl">
                    <a:srgbClr val="C0C0C0"/>
                  </a:outerShdw>
                </a:effectLst>
              </a:rPr>
              <a:t>2.- Proyecto COmmon REPorting (COREP) de la UE</a:t>
            </a:r>
          </a:p>
          <a:p>
            <a:pPr eaLnBrk="1" hangingPunct="1">
              <a:defRPr/>
            </a:pPr>
            <a:endParaRPr lang="es-ES_tradnl" smtClean="0"/>
          </a:p>
          <a:p>
            <a:pPr eaLnBrk="1" hangingPunct="1">
              <a:defRPr/>
            </a:pPr>
            <a:r>
              <a:rPr lang="es-ES_tradnl" smtClean="0"/>
              <a:t>3.- Implantación de COREP en España</a:t>
            </a:r>
          </a:p>
          <a:p>
            <a:pPr eaLnBrk="1" hangingPunct="1">
              <a:defRPr/>
            </a:pPr>
            <a:r>
              <a:rPr lang="es-ES_tradnl" smtClean="0"/>
              <a:t>4.- Estados de solvencia en la CBE 3/2008</a:t>
            </a:r>
          </a:p>
          <a:p>
            <a:pPr eaLnBrk="1" hangingPunct="1">
              <a:defRPr/>
            </a:pPr>
            <a:r>
              <a:rPr lang="es-ES_tradnl" smtClean="0"/>
              <a:t>5.- Contenidos disponibles en la página del BE en Internet</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 Título"/>
          <p:cNvSpPr>
            <a:spLocks noGrp="1"/>
          </p:cNvSpPr>
          <p:nvPr>
            <p:ph type="title" idx="4294967295"/>
          </p:nvPr>
        </p:nvSpPr>
        <p:spPr/>
        <p:txBody>
          <a:bodyPr/>
          <a:lstStyle/>
          <a:p>
            <a:r>
              <a:rPr lang="es-ES_tradnl" smtClean="0"/>
              <a:t>2. PROYECTO de la UE sobre COmmon REPorting (COREP)</a:t>
            </a:r>
            <a:br>
              <a:rPr lang="es-ES_tradnl" smtClean="0"/>
            </a:br>
            <a:r>
              <a:rPr lang="es-ES_tradnl" smtClean="0"/>
              <a:t>Rasgos generales</a:t>
            </a:r>
          </a:p>
        </p:txBody>
      </p:sp>
      <p:sp>
        <p:nvSpPr>
          <p:cNvPr id="23554"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517B1559-9A14-455A-A1E4-DE35CC609D0F}" type="slidenum">
              <a:rPr lang="es-ES_tradnl" sz="1400">
                <a:solidFill>
                  <a:srgbClr val="858585"/>
                </a:solidFill>
              </a:rPr>
              <a:pPr algn="r"/>
              <a:t>5</a:t>
            </a:fld>
            <a:endParaRPr lang="es-ES_tradnl" sz="1400">
              <a:solidFill>
                <a:srgbClr val="858585"/>
              </a:solidFill>
            </a:endParaRPr>
          </a:p>
        </p:txBody>
      </p:sp>
      <p:sp>
        <p:nvSpPr>
          <p:cNvPr id="23555" name="Rectangle 3"/>
          <p:cNvSpPr txBox="1">
            <a:spLocks noChangeArrowheads="1"/>
          </p:cNvSpPr>
          <p:nvPr/>
        </p:nvSpPr>
        <p:spPr bwMode="auto">
          <a:xfrm>
            <a:off x="71438" y="1217613"/>
            <a:ext cx="4570412" cy="3602037"/>
          </a:xfrm>
          <a:prstGeom prst="rect">
            <a:avLst/>
          </a:prstGeom>
          <a:noFill/>
          <a:ln w="9525">
            <a:noFill/>
            <a:miter lim="800000"/>
            <a:headEnd/>
            <a:tailEnd/>
          </a:ln>
        </p:spPr>
        <p:txBody>
          <a:bodyPr/>
          <a:lstStyle/>
          <a:p>
            <a:pPr marL="538163" lvl="1" indent="-3175" eaLnBrk="0" hangingPunct="0">
              <a:spcBef>
                <a:spcPct val="35000"/>
              </a:spcBef>
              <a:spcAft>
                <a:spcPct val="35000"/>
              </a:spcAft>
              <a:buClr>
                <a:srgbClr val="666666"/>
              </a:buClr>
              <a:buFont typeface="Wingdings" pitchFamily="2" charset="2"/>
              <a:buChar char="Ø"/>
            </a:pPr>
            <a:r>
              <a:rPr lang="es-ES_tradnl" sz="1800">
                <a:solidFill>
                  <a:srgbClr val="333333"/>
                </a:solidFill>
              </a:rPr>
              <a:t> </a:t>
            </a:r>
            <a:r>
              <a:rPr lang="es-ES_tradnl" sz="1800" u="sng">
                <a:solidFill>
                  <a:srgbClr val="333333"/>
                </a:solidFill>
              </a:rPr>
              <a:t>Qué es</a:t>
            </a:r>
            <a:r>
              <a:rPr lang="es-ES_tradnl" sz="1800">
                <a:solidFill>
                  <a:srgbClr val="333333"/>
                </a:solidFill>
              </a:rPr>
              <a:t>: </a:t>
            </a:r>
          </a:p>
          <a:p>
            <a:pPr marL="538163" lvl="1" indent="-3175" eaLnBrk="0" hangingPunct="0">
              <a:spcBef>
                <a:spcPct val="35000"/>
              </a:spcBef>
              <a:spcAft>
                <a:spcPct val="35000"/>
              </a:spcAft>
              <a:buClr>
                <a:srgbClr val="666666"/>
              </a:buClr>
            </a:pPr>
            <a:r>
              <a:rPr lang="es-ES_tradnl" sz="1600" b="0">
                <a:solidFill>
                  <a:srgbClr val="333333"/>
                </a:solidFill>
              </a:rPr>
              <a:t>Proyecto de estandarización de estados de información de solvencia que deben cumplimentar las entidades</a:t>
            </a:r>
            <a:endParaRPr lang="es-ES_tradnl" sz="800" b="0">
              <a:solidFill>
                <a:srgbClr val="333333"/>
              </a:solidFill>
            </a:endParaRPr>
          </a:p>
          <a:p>
            <a:pPr marL="538163" lvl="1" indent="-3175" eaLnBrk="0" hangingPunct="0">
              <a:spcBef>
                <a:spcPct val="35000"/>
              </a:spcBef>
              <a:spcAft>
                <a:spcPct val="35000"/>
              </a:spcAft>
              <a:buFont typeface="Wingdings" pitchFamily="2" charset="2"/>
              <a:buChar char="Ø"/>
            </a:pPr>
            <a:r>
              <a:rPr lang="es-ES_tradnl" sz="1800">
                <a:solidFill>
                  <a:srgbClr val="333333"/>
                </a:solidFill>
              </a:rPr>
              <a:t> </a:t>
            </a:r>
            <a:r>
              <a:rPr lang="es-ES_tradnl" sz="1800" u="sng">
                <a:solidFill>
                  <a:srgbClr val="333333"/>
                </a:solidFill>
              </a:rPr>
              <a:t>Objetivo</a:t>
            </a:r>
            <a:r>
              <a:rPr lang="es-ES_tradnl" sz="1800">
                <a:solidFill>
                  <a:srgbClr val="333333"/>
                </a:solidFill>
              </a:rPr>
              <a:t>: </a:t>
            </a:r>
          </a:p>
          <a:p>
            <a:pPr marL="538163" lvl="1" indent="-3175" eaLnBrk="0" hangingPunct="0">
              <a:spcBef>
                <a:spcPct val="20000"/>
              </a:spcBef>
              <a:buClr>
                <a:srgbClr val="666666"/>
              </a:buClr>
            </a:pPr>
            <a:r>
              <a:rPr lang="es-ES_tradnl" sz="1600" b="0">
                <a:solidFill>
                  <a:srgbClr val="333333"/>
                </a:solidFill>
              </a:rPr>
              <a:t>Diseñar un modelo de datos común en la UE consistente con la Directiva de Requerimientos de Capital (CRD, que traslada Basilea II) que facilite el intercambio de información entre supervisores nacionales y de las entidades con aquellos</a:t>
            </a:r>
          </a:p>
        </p:txBody>
      </p:sp>
      <p:sp>
        <p:nvSpPr>
          <p:cNvPr id="23556" name="Rectangle 4"/>
          <p:cNvSpPr txBox="1">
            <a:spLocks noChangeArrowheads="1"/>
          </p:cNvSpPr>
          <p:nvPr/>
        </p:nvSpPr>
        <p:spPr bwMode="auto">
          <a:xfrm>
            <a:off x="4779963" y="1314450"/>
            <a:ext cx="4024312" cy="4681538"/>
          </a:xfrm>
          <a:prstGeom prst="rect">
            <a:avLst/>
          </a:prstGeom>
          <a:noFill/>
          <a:ln w="9525">
            <a:noFill/>
            <a:miter lim="800000"/>
            <a:headEnd/>
            <a:tailEnd/>
          </a:ln>
        </p:spPr>
        <p:txBody>
          <a:bodyPr/>
          <a:lstStyle/>
          <a:p>
            <a:pPr marL="180975" lvl="1" indent="25400" eaLnBrk="0" hangingPunct="0">
              <a:spcBef>
                <a:spcPct val="35000"/>
              </a:spcBef>
              <a:spcAft>
                <a:spcPct val="35000"/>
              </a:spcAft>
              <a:buFont typeface="Wingdings" pitchFamily="2" charset="2"/>
              <a:buChar char="Ø"/>
            </a:pPr>
            <a:r>
              <a:rPr lang="es-ES_tradnl" sz="1800">
                <a:solidFill>
                  <a:srgbClr val="333333"/>
                </a:solidFill>
              </a:rPr>
              <a:t> </a:t>
            </a:r>
            <a:r>
              <a:rPr lang="es-ES_tradnl" sz="1800" u="sng">
                <a:solidFill>
                  <a:srgbClr val="333333"/>
                </a:solidFill>
              </a:rPr>
              <a:t>Desarrollo de los trabajos</a:t>
            </a:r>
            <a:r>
              <a:rPr lang="es-ES_tradnl" sz="1800" b="0">
                <a:solidFill>
                  <a:srgbClr val="333333"/>
                </a:solidFill>
              </a:rPr>
              <a:t>:</a:t>
            </a:r>
            <a:r>
              <a:rPr lang="es-ES_tradnl" sz="1800">
                <a:solidFill>
                  <a:srgbClr val="B35C48"/>
                </a:solidFill>
              </a:rPr>
              <a:t> </a:t>
            </a:r>
          </a:p>
          <a:p>
            <a:pPr marL="180975" lvl="1" indent="25400" eaLnBrk="0" hangingPunct="0">
              <a:spcBef>
                <a:spcPct val="35000"/>
              </a:spcBef>
              <a:spcAft>
                <a:spcPct val="35000"/>
              </a:spcAft>
            </a:pPr>
            <a:endParaRPr lang="es-ES_tradnl" sz="500">
              <a:solidFill>
                <a:srgbClr val="B35C48"/>
              </a:solidFill>
            </a:endParaRPr>
          </a:p>
          <a:p>
            <a:pPr marL="180975" lvl="1" indent="25400" eaLnBrk="0" hangingPunct="0">
              <a:spcBef>
                <a:spcPts val="200"/>
              </a:spcBef>
              <a:spcAft>
                <a:spcPts val="200"/>
              </a:spcAft>
              <a:buClr>
                <a:srgbClr val="666666"/>
              </a:buClr>
              <a:buFont typeface="Arial" charset="0"/>
              <a:buChar char="•"/>
            </a:pPr>
            <a:r>
              <a:rPr lang="es-ES_tradnl" sz="1600" b="0">
                <a:solidFill>
                  <a:srgbClr val="333333"/>
                </a:solidFill>
              </a:rPr>
              <a:t> Jun 2004 - Ene 2006: </a:t>
            </a:r>
          </a:p>
          <a:p>
            <a:pPr marL="638175" lvl="2" indent="25400" eaLnBrk="0" hangingPunct="0">
              <a:spcBef>
                <a:spcPts val="200"/>
              </a:spcBef>
              <a:spcAft>
                <a:spcPts val="200"/>
              </a:spcAft>
              <a:buClr>
                <a:srgbClr val="666666"/>
              </a:buClr>
              <a:buFontTx/>
              <a:buChar char="-"/>
            </a:pPr>
            <a:r>
              <a:rPr lang="es-ES_tradnl" sz="1600" b="0">
                <a:solidFill>
                  <a:srgbClr val="333333"/>
                </a:solidFill>
              </a:rPr>
              <a:t>Diseño estados COREP actuales</a:t>
            </a:r>
          </a:p>
          <a:p>
            <a:pPr marL="638175" lvl="2" indent="25400" eaLnBrk="0" hangingPunct="0">
              <a:spcBef>
                <a:spcPts val="200"/>
              </a:spcBef>
              <a:spcAft>
                <a:spcPts val="200"/>
              </a:spcAft>
              <a:buClr>
                <a:srgbClr val="666666"/>
              </a:buClr>
            </a:pPr>
            <a:endParaRPr lang="es-ES_tradnl" sz="800" b="0">
              <a:solidFill>
                <a:srgbClr val="333333"/>
              </a:solidFill>
            </a:endParaRPr>
          </a:p>
          <a:p>
            <a:pPr marL="180975" lvl="1" indent="25400" eaLnBrk="0" hangingPunct="0">
              <a:spcBef>
                <a:spcPts val="200"/>
              </a:spcBef>
              <a:spcAft>
                <a:spcPts val="200"/>
              </a:spcAft>
              <a:buClr>
                <a:srgbClr val="666666"/>
              </a:buClr>
              <a:buFont typeface="Arial" charset="0"/>
              <a:buChar char="•"/>
            </a:pPr>
            <a:r>
              <a:rPr lang="es-ES_tradnl" sz="1600" b="0">
                <a:solidFill>
                  <a:srgbClr val="333333"/>
                </a:solidFill>
              </a:rPr>
              <a:t> Sept. 2008 - Dic. 2012: </a:t>
            </a:r>
          </a:p>
          <a:p>
            <a:pPr marL="638175" lvl="2" indent="25400" eaLnBrk="0" hangingPunct="0">
              <a:spcBef>
                <a:spcPts val="200"/>
              </a:spcBef>
              <a:spcAft>
                <a:spcPts val="200"/>
              </a:spcAft>
              <a:buClr>
                <a:srgbClr val="666666"/>
              </a:buClr>
              <a:buFontTx/>
              <a:buChar char="-"/>
            </a:pPr>
            <a:r>
              <a:rPr lang="es-ES_tradnl" sz="1600" b="0">
                <a:solidFill>
                  <a:srgbClr val="333333"/>
                </a:solidFill>
              </a:rPr>
              <a:t>Tareas de revisión de COREP           (por mandato comunitario)</a:t>
            </a:r>
          </a:p>
          <a:p>
            <a:pPr marL="180975" lvl="1" indent="25400" eaLnBrk="0" hangingPunct="0">
              <a:spcBef>
                <a:spcPct val="20000"/>
              </a:spcBef>
              <a:spcAft>
                <a:spcPts val="438"/>
              </a:spcAft>
              <a:buClr>
                <a:srgbClr val="666666"/>
              </a:buClr>
              <a:buFont typeface="Times" pitchFamily="18" charset="0"/>
              <a:buNone/>
            </a:pPr>
            <a:endParaRPr lang="es-ES_tradnl" sz="1100" u="sng">
              <a:solidFill>
                <a:srgbClr val="B35C48"/>
              </a:solidFill>
            </a:endParaRPr>
          </a:p>
          <a:p>
            <a:pPr marL="180975" lvl="1" indent="25400" eaLnBrk="0" hangingPunct="0">
              <a:spcBef>
                <a:spcPct val="20000"/>
              </a:spcBef>
              <a:spcAft>
                <a:spcPts val="438"/>
              </a:spcAft>
              <a:buFont typeface="Wingdings" pitchFamily="2" charset="2"/>
              <a:buChar char="Ø"/>
            </a:pPr>
            <a:r>
              <a:rPr lang="es-ES_tradnl" sz="1800">
                <a:solidFill>
                  <a:srgbClr val="333333"/>
                </a:solidFill>
              </a:rPr>
              <a:t> </a:t>
            </a:r>
            <a:r>
              <a:rPr lang="es-ES_tradnl" sz="1800" u="sng">
                <a:solidFill>
                  <a:srgbClr val="333333"/>
                </a:solidFill>
              </a:rPr>
              <a:t>Características de COREP</a:t>
            </a:r>
            <a:r>
              <a:rPr lang="es-ES_tradnl" sz="1800">
                <a:solidFill>
                  <a:srgbClr val="333333"/>
                </a:solidFill>
              </a:rPr>
              <a:t>:</a:t>
            </a:r>
          </a:p>
          <a:p>
            <a:pPr marL="180975" lvl="1" indent="25400" eaLnBrk="0" hangingPunct="0">
              <a:spcBef>
                <a:spcPct val="20000"/>
              </a:spcBef>
              <a:spcAft>
                <a:spcPts val="438"/>
              </a:spcAft>
            </a:pPr>
            <a:endParaRPr lang="es-ES_tradnl" sz="800">
              <a:solidFill>
                <a:srgbClr val="333333"/>
              </a:solidFill>
            </a:endParaRPr>
          </a:p>
          <a:p>
            <a:pPr marL="180975" lvl="1" indent="25400" eaLnBrk="0" hangingPunct="0">
              <a:spcBef>
                <a:spcPct val="20000"/>
              </a:spcBef>
              <a:spcAft>
                <a:spcPts val="438"/>
              </a:spcAft>
              <a:buClr>
                <a:srgbClr val="666666"/>
              </a:buClr>
              <a:buFont typeface="Arial" charset="0"/>
              <a:buChar char="•"/>
            </a:pPr>
            <a:r>
              <a:rPr lang="es-ES_tradnl" sz="1600" b="0"/>
              <a:t> 18 estados</a:t>
            </a:r>
          </a:p>
          <a:p>
            <a:pPr marL="180975" lvl="1" indent="25400" eaLnBrk="0" hangingPunct="0">
              <a:spcBef>
                <a:spcPct val="20000"/>
              </a:spcBef>
              <a:spcAft>
                <a:spcPts val="438"/>
              </a:spcAft>
              <a:buClr>
                <a:srgbClr val="666666"/>
              </a:buClr>
              <a:buFont typeface="Arial" charset="0"/>
              <a:buChar char="•"/>
            </a:pPr>
            <a:r>
              <a:rPr lang="es-ES_tradnl" sz="1600" b="0"/>
              <a:t> Información ‘núcleo’</a:t>
            </a:r>
          </a:p>
          <a:p>
            <a:pPr marL="180975" lvl="1" indent="25400" eaLnBrk="0" hangingPunct="0">
              <a:spcBef>
                <a:spcPct val="20000"/>
              </a:spcBef>
              <a:spcAft>
                <a:spcPts val="438"/>
              </a:spcAft>
              <a:buClr>
                <a:srgbClr val="666666"/>
              </a:buClr>
              <a:buFont typeface="Arial" charset="0"/>
              <a:buChar char="•"/>
            </a:pPr>
            <a:r>
              <a:rPr lang="es-ES_tradnl" sz="1600" b="0"/>
              <a:t> Información de ‘detalle’</a:t>
            </a:r>
          </a:p>
          <a:p>
            <a:pPr marL="180975" lvl="1" indent="25400" eaLnBrk="0" hangingPunct="0">
              <a:spcBef>
                <a:spcPct val="20000"/>
              </a:spcBef>
              <a:spcAft>
                <a:spcPts val="438"/>
              </a:spcAft>
              <a:buClr>
                <a:srgbClr val="666666"/>
              </a:buClr>
              <a:buFont typeface="Arial" charset="0"/>
              <a:buChar char="•"/>
            </a:pPr>
            <a:r>
              <a:rPr lang="es-ES_tradnl" sz="1600" b="0"/>
              <a:t> Extensiones nacionales</a:t>
            </a:r>
            <a:endParaRPr lang="es-ES_tradnl" sz="1800" u="sng">
              <a:solidFill>
                <a:srgbClr val="B35C48"/>
              </a:solidFill>
            </a:endParaRPr>
          </a:p>
        </p:txBody>
      </p:sp>
      <p:sp>
        <p:nvSpPr>
          <p:cNvPr id="7" name="6 CuadroTexto"/>
          <p:cNvSpPr txBox="1"/>
          <p:nvPr/>
        </p:nvSpPr>
        <p:spPr>
          <a:xfrm>
            <a:off x="417513" y="4787900"/>
            <a:ext cx="3773487" cy="1038225"/>
          </a:xfrm>
          <a:prstGeom prst="rect">
            <a:avLst/>
          </a:prstGeom>
          <a:noFill/>
        </p:spPr>
        <p:txBody>
          <a:bodyPr>
            <a:spAutoFit/>
          </a:bodyPr>
          <a:lstStyle/>
          <a:p>
            <a:pPr marL="180975" lvl="1" indent="25400" eaLnBrk="0" hangingPunct="0">
              <a:spcBef>
                <a:spcPct val="35000"/>
              </a:spcBef>
              <a:spcAft>
                <a:spcPct val="35000"/>
              </a:spcAft>
              <a:buFont typeface="Wingdings" pitchFamily="2" charset="2"/>
              <a:buChar char="Ø"/>
              <a:defRPr/>
            </a:pPr>
            <a:r>
              <a:rPr lang="en-US" sz="1800" kern="0" dirty="0">
                <a:solidFill>
                  <a:srgbClr val="333333"/>
                </a:solidFill>
              </a:rPr>
              <a:t> </a:t>
            </a:r>
            <a:r>
              <a:rPr lang="en-US" sz="1800" u="sng" kern="0" dirty="0" err="1">
                <a:solidFill>
                  <a:srgbClr val="333333"/>
                </a:solidFill>
              </a:rPr>
              <a:t>Organismo</a:t>
            </a:r>
            <a:r>
              <a:rPr lang="en-US" sz="1800" u="sng" kern="0" dirty="0">
                <a:solidFill>
                  <a:srgbClr val="333333"/>
                </a:solidFill>
              </a:rPr>
              <a:t> </a:t>
            </a:r>
            <a:r>
              <a:rPr lang="en-US" sz="1800" u="sng" kern="0" dirty="0" err="1">
                <a:solidFill>
                  <a:srgbClr val="333333"/>
                </a:solidFill>
              </a:rPr>
              <a:t>impulsor</a:t>
            </a:r>
            <a:r>
              <a:rPr lang="en-US" sz="1800" kern="0" dirty="0">
                <a:solidFill>
                  <a:srgbClr val="333333"/>
                </a:solidFill>
              </a:rPr>
              <a:t>: </a:t>
            </a:r>
          </a:p>
          <a:p>
            <a:pPr marL="180975" lvl="1" indent="25400" eaLnBrk="0" hangingPunct="0">
              <a:spcBef>
                <a:spcPct val="35000"/>
              </a:spcBef>
              <a:spcAft>
                <a:spcPct val="35000"/>
              </a:spcAft>
              <a:buClr>
                <a:srgbClr val="666666"/>
              </a:buClr>
              <a:defRPr/>
            </a:pPr>
            <a:r>
              <a:rPr lang="en-US" sz="1600" b="0" kern="0" dirty="0">
                <a:solidFill>
                  <a:srgbClr val="333333"/>
                </a:solidFill>
              </a:rPr>
              <a:t>Committee of European Banking Supervisors (CEBS)</a:t>
            </a:r>
            <a:endParaRPr lang="es-ES_tradnl"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11"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AED5B716-6755-4927-A5F3-A280F8EF9D07}" type="slidenum">
              <a:rPr lang="es-ES_tradnl" sz="1400">
                <a:solidFill>
                  <a:srgbClr val="858585"/>
                </a:solidFill>
              </a:rPr>
              <a:pPr algn="r"/>
              <a:t>6</a:t>
            </a:fld>
            <a:endParaRPr lang="es-ES_tradnl" sz="1400">
              <a:solidFill>
                <a:srgbClr val="858585"/>
              </a:solidFill>
            </a:endParaRPr>
          </a:p>
        </p:txBody>
      </p:sp>
      <p:sp>
        <p:nvSpPr>
          <p:cNvPr id="170012" name="Rectangle 27"/>
          <p:cNvSpPr>
            <a:spLocks noGrp="1" noChangeArrowheads="1"/>
          </p:cNvSpPr>
          <p:nvPr>
            <p:ph type="title" idx="4294967295"/>
          </p:nvPr>
        </p:nvSpPr>
        <p:spPr/>
        <p:txBody>
          <a:bodyPr/>
          <a:lstStyle/>
          <a:p>
            <a:r>
              <a:rPr lang="es-ES_tradnl" smtClean="0"/>
              <a:t>2. PROYECTO de la UE sobre COmmon REPorting (COREP)</a:t>
            </a:r>
            <a:br>
              <a:rPr lang="es-ES_tradnl" smtClean="0"/>
            </a:br>
            <a:r>
              <a:rPr lang="es-ES_tradnl" smtClean="0"/>
              <a:t>El alcance de COREP en la estructura de Basilea II</a:t>
            </a:r>
            <a:br>
              <a:rPr lang="es-ES_tradnl" smtClean="0"/>
            </a:br>
            <a:endParaRPr lang="es-ES_tradnl" smtClean="0"/>
          </a:p>
        </p:txBody>
      </p:sp>
      <p:graphicFrame>
        <p:nvGraphicFramePr>
          <p:cNvPr id="169988" name="Organization Chart 4"/>
          <p:cNvGraphicFramePr>
            <a:graphicFrameLocks/>
          </p:cNvGraphicFramePr>
          <p:nvPr>
            <p:ph idx="4294967295"/>
          </p:nvPr>
        </p:nvGraphicFramePr>
        <p:xfrm>
          <a:off x="331788" y="987425"/>
          <a:ext cx="8575675" cy="5064125"/>
        </p:xfrm>
        <a:graphic>
          <a:graphicData uri="http://schemas.openxmlformats.org/drawingml/2006/compatibility">
            <com:legacyDrawing xmlns:com="http://schemas.openxmlformats.org/drawingml/2006/compatibility" spid="_x0000_s169988"/>
          </a:graphicData>
        </a:graphic>
      </p:graphicFrame>
      <p:sp>
        <p:nvSpPr>
          <p:cNvPr id="362525" name="Freeform 29"/>
          <p:cNvSpPr>
            <a:spLocks/>
          </p:cNvSpPr>
          <p:nvPr/>
        </p:nvSpPr>
        <p:spPr bwMode="auto">
          <a:xfrm>
            <a:off x="-279400" y="1441450"/>
            <a:ext cx="7904163" cy="4881563"/>
          </a:xfrm>
          <a:custGeom>
            <a:avLst/>
            <a:gdLst>
              <a:gd name="T0" fmla="*/ 2147483647 w 4812"/>
              <a:gd name="T1" fmla="*/ 2147483647 h 3075"/>
              <a:gd name="T2" fmla="*/ 2147483647 w 4812"/>
              <a:gd name="T3" fmla="*/ 2147483647 h 3075"/>
              <a:gd name="T4" fmla="*/ 2147483647 w 4812"/>
              <a:gd name="T5" fmla="*/ 2147483647 h 3075"/>
              <a:gd name="T6" fmla="*/ 2147483647 w 4812"/>
              <a:gd name="T7" fmla="*/ 2147483647 h 3075"/>
              <a:gd name="T8" fmla="*/ 2147483647 w 4812"/>
              <a:gd name="T9" fmla="*/ 662801943 h 3075"/>
              <a:gd name="T10" fmla="*/ 2147483647 w 4812"/>
              <a:gd name="T11" fmla="*/ 239415685 h 3075"/>
              <a:gd name="T12" fmla="*/ 2147483647 w 4812"/>
              <a:gd name="T13" fmla="*/ 2104331603 h 3075"/>
              <a:gd name="T14" fmla="*/ 911963379 w 4812"/>
              <a:gd name="T15" fmla="*/ 2147483647 h 3075"/>
              <a:gd name="T16" fmla="*/ 1953435398 w 4812"/>
              <a:gd name="T17" fmla="*/ 2147483647 h 3075"/>
              <a:gd name="T18" fmla="*/ 2147483647 w 4812"/>
              <a:gd name="T19" fmla="*/ 2147483647 h 3075"/>
              <a:gd name="T20" fmla="*/ 2147483647 w 4812"/>
              <a:gd name="T21" fmla="*/ 2147483647 h 30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12"/>
              <a:gd name="T34" fmla="*/ 0 h 3075"/>
              <a:gd name="T35" fmla="*/ 4812 w 4812"/>
              <a:gd name="T36" fmla="*/ 3075 h 30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12" h="3075">
                <a:moveTo>
                  <a:pt x="4717" y="1766"/>
                </a:moveTo>
                <a:cubicBezTo>
                  <a:pt x="4663" y="1751"/>
                  <a:pt x="4424" y="1245"/>
                  <a:pt x="4370" y="1229"/>
                </a:cubicBezTo>
                <a:cubicBezTo>
                  <a:pt x="4317" y="1158"/>
                  <a:pt x="4265" y="1086"/>
                  <a:pt x="4212" y="1015"/>
                </a:cubicBezTo>
                <a:cubicBezTo>
                  <a:pt x="4160" y="955"/>
                  <a:pt x="4159" y="995"/>
                  <a:pt x="4057" y="870"/>
                </a:cubicBezTo>
                <a:cubicBezTo>
                  <a:pt x="3955" y="745"/>
                  <a:pt x="3805" y="392"/>
                  <a:pt x="3603" y="263"/>
                </a:cubicBezTo>
                <a:cubicBezTo>
                  <a:pt x="3402" y="134"/>
                  <a:pt x="3146" y="0"/>
                  <a:pt x="2848" y="95"/>
                </a:cubicBezTo>
                <a:cubicBezTo>
                  <a:pt x="2550" y="190"/>
                  <a:pt x="2231" y="492"/>
                  <a:pt x="1813" y="835"/>
                </a:cubicBezTo>
                <a:cubicBezTo>
                  <a:pt x="1500" y="1085"/>
                  <a:pt x="519" y="1822"/>
                  <a:pt x="338" y="2152"/>
                </a:cubicBezTo>
                <a:cubicBezTo>
                  <a:pt x="356" y="2272"/>
                  <a:pt x="0" y="2993"/>
                  <a:pt x="724" y="3063"/>
                </a:cubicBezTo>
                <a:cubicBezTo>
                  <a:pt x="1438" y="3075"/>
                  <a:pt x="3185" y="2833"/>
                  <a:pt x="3920" y="2788"/>
                </a:cubicBezTo>
                <a:cubicBezTo>
                  <a:pt x="4556" y="2518"/>
                  <a:pt x="4812" y="2041"/>
                  <a:pt x="4717" y="1766"/>
                </a:cubicBezTo>
                <a:close/>
              </a:path>
            </a:pathLst>
          </a:custGeom>
          <a:noFill/>
          <a:ln w="57150">
            <a:solidFill>
              <a:srgbClr val="FF0000"/>
            </a:solidFill>
            <a:round/>
            <a:headEnd/>
            <a:tailEnd/>
          </a:ln>
        </p:spPr>
        <p:txBody>
          <a:bodyPr wrap="none" anchor="ctr"/>
          <a:lstStyle/>
          <a:p>
            <a:endParaRPr lang="es-ES_trad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25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5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D7A69687-CE2F-434B-8865-0EC6941879B5}" type="slidenum">
              <a:rPr lang="es-ES_tradnl" sz="1400">
                <a:solidFill>
                  <a:srgbClr val="858585"/>
                </a:solidFill>
              </a:rPr>
              <a:pPr algn="r"/>
              <a:t>7</a:t>
            </a:fld>
            <a:endParaRPr lang="es-ES_tradnl" sz="1400">
              <a:solidFill>
                <a:srgbClr val="858585"/>
              </a:solidFill>
            </a:endParaRPr>
          </a:p>
        </p:txBody>
      </p:sp>
      <p:sp>
        <p:nvSpPr>
          <p:cNvPr id="172034" name="Rectangle 3"/>
          <p:cNvSpPr>
            <a:spLocks noGrp="1" noChangeArrowheads="1"/>
          </p:cNvSpPr>
          <p:nvPr>
            <p:ph type="body" idx="4294967295"/>
          </p:nvPr>
        </p:nvSpPr>
        <p:spPr>
          <a:xfrm>
            <a:off x="280988" y="1047750"/>
            <a:ext cx="8713787" cy="5226050"/>
          </a:xfrm>
        </p:spPr>
        <p:txBody>
          <a:bodyPr/>
          <a:lstStyle/>
          <a:p>
            <a:pPr eaLnBrk="1" hangingPunct="1">
              <a:lnSpc>
                <a:spcPct val="90000"/>
              </a:lnSpc>
            </a:pPr>
            <a:r>
              <a:rPr lang="es-ES_tradnl" b="0" smtClean="0"/>
              <a:t>La distinción en niveles aumenta la flexibilidad del marco informativo para acomodarse a las diferentes prácticas supervisoras. Muchos estados incluyen información de ambos niveles, aunque hay estados puramente de detalle.</a:t>
            </a:r>
          </a:p>
          <a:p>
            <a:pPr eaLnBrk="1" hangingPunct="1">
              <a:lnSpc>
                <a:spcPct val="90000"/>
              </a:lnSpc>
            </a:pPr>
            <a:endParaRPr lang="es-ES_tradnl" sz="900" b="0" u="sng" smtClean="0"/>
          </a:p>
          <a:p>
            <a:pPr eaLnBrk="1" hangingPunct="1">
              <a:lnSpc>
                <a:spcPct val="90000"/>
              </a:lnSpc>
              <a:buClrTx/>
              <a:buFont typeface="Wingdings" pitchFamily="2" charset="2"/>
              <a:buChar char="Ø"/>
            </a:pPr>
            <a:r>
              <a:rPr lang="es-ES_tradnl" sz="2000" smtClean="0"/>
              <a:t>Núcleo: </a:t>
            </a:r>
            <a:endParaRPr lang="es-ES_tradnl" sz="2000" b="0" smtClean="0"/>
          </a:p>
          <a:p>
            <a:pPr marL="877888" lvl="1" indent="-342900" eaLnBrk="1" hangingPunct="1">
              <a:lnSpc>
                <a:spcPct val="90000"/>
              </a:lnSpc>
              <a:buFont typeface="Arial" charset="0"/>
              <a:buChar char="–"/>
            </a:pPr>
            <a:r>
              <a:rPr lang="es-ES_tradnl" smtClean="0">
                <a:solidFill>
                  <a:srgbClr val="333333"/>
                </a:solidFill>
              </a:rPr>
              <a:t>Recoge la información esencial para supervisores.</a:t>
            </a:r>
          </a:p>
          <a:p>
            <a:pPr marL="877888" lvl="1" indent="-342900" eaLnBrk="1" hangingPunct="1">
              <a:lnSpc>
                <a:spcPct val="90000"/>
              </a:lnSpc>
              <a:buFont typeface="Arial" charset="0"/>
              <a:buChar char="–"/>
            </a:pPr>
            <a:r>
              <a:rPr lang="es-ES_tradnl" smtClean="0">
                <a:solidFill>
                  <a:srgbClr val="333333"/>
                </a:solidFill>
              </a:rPr>
              <a:t>Sirve de referencia para aquellos países que harán un uso limitado de este marco (lo que debería permitir la convergencia en torno al Núcleo).</a:t>
            </a:r>
          </a:p>
          <a:p>
            <a:pPr marL="877888" lvl="1" indent="-342900" eaLnBrk="1" hangingPunct="1">
              <a:lnSpc>
                <a:spcPct val="90000"/>
              </a:lnSpc>
              <a:buFont typeface="Arial" charset="0"/>
              <a:buChar char="–"/>
            </a:pPr>
            <a:r>
              <a:rPr lang="en-US" smtClean="0">
                <a:solidFill>
                  <a:srgbClr val="333333"/>
                </a:solidFill>
              </a:rPr>
              <a:t>Nivel de utilización: 80-90%.</a:t>
            </a:r>
            <a:endParaRPr lang="es-ES_tradnl" smtClean="0">
              <a:solidFill>
                <a:srgbClr val="333333"/>
              </a:solidFill>
            </a:endParaRPr>
          </a:p>
          <a:p>
            <a:pPr marL="877888" lvl="1" indent="-342900" eaLnBrk="1" hangingPunct="1">
              <a:lnSpc>
                <a:spcPct val="90000"/>
              </a:lnSpc>
              <a:buFont typeface="Arial" charset="0"/>
              <a:buChar char="–"/>
            </a:pPr>
            <a:endParaRPr lang="es-ES_tradnl" sz="900" smtClean="0">
              <a:solidFill>
                <a:srgbClr val="333333"/>
              </a:solidFill>
            </a:endParaRPr>
          </a:p>
          <a:p>
            <a:pPr eaLnBrk="1" hangingPunct="1">
              <a:lnSpc>
                <a:spcPct val="90000"/>
              </a:lnSpc>
              <a:buClrTx/>
              <a:buFont typeface="Wingdings" pitchFamily="2" charset="2"/>
              <a:buChar char="Ø"/>
            </a:pPr>
            <a:r>
              <a:rPr lang="es-ES_tradnl" sz="2000" smtClean="0">
                <a:solidFill>
                  <a:srgbClr val="333333"/>
                </a:solidFill>
              </a:rPr>
              <a:t>Detalles:</a:t>
            </a:r>
          </a:p>
          <a:p>
            <a:pPr marL="877888" lvl="1" indent="-342900" eaLnBrk="1" hangingPunct="1">
              <a:lnSpc>
                <a:spcPct val="90000"/>
              </a:lnSpc>
              <a:buFont typeface="Arial" charset="0"/>
              <a:buChar char="–"/>
            </a:pPr>
            <a:r>
              <a:rPr lang="es-ES_tradnl" smtClean="0">
                <a:solidFill>
                  <a:srgbClr val="333333"/>
                </a:solidFill>
              </a:rPr>
              <a:t>Incluye información adicional para una más profunda interpretación de los datos del Núcleo, así como del perfil de riesgo de la entidad.</a:t>
            </a:r>
          </a:p>
          <a:p>
            <a:pPr marL="877888" lvl="1" indent="-342900" eaLnBrk="1" hangingPunct="1">
              <a:lnSpc>
                <a:spcPct val="90000"/>
              </a:lnSpc>
              <a:buFont typeface="Arial" charset="0"/>
              <a:buChar char="–"/>
            </a:pPr>
            <a:r>
              <a:rPr lang="es-ES_tradnl" smtClean="0">
                <a:solidFill>
                  <a:srgbClr val="333333"/>
                </a:solidFill>
              </a:rPr>
              <a:t>Identificación: filas y columnas con títulos sombreados; las dimensiones diferentes de la de Total; y los estados con la denominación ‘</a:t>
            </a:r>
            <a:r>
              <a:rPr lang="es-ES_tradnl" i="1" smtClean="0">
                <a:solidFill>
                  <a:srgbClr val="333333"/>
                </a:solidFill>
              </a:rPr>
              <a:t>Details’.</a:t>
            </a:r>
            <a:r>
              <a:rPr lang="es-ES_tradnl" smtClean="0">
                <a:solidFill>
                  <a:srgbClr val="333333"/>
                </a:solidFill>
              </a:rPr>
              <a:t> </a:t>
            </a:r>
          </a:p>
          <a:p>
            <a:pPr marL="877888" lvl="1" indent="-342900" eaLnBrk="1" hangingPunct="1">
              <a:lnSpc>
                <a:spcPct val="90000"/>
              </a:lnSpc>
              <a:buFont typeface="Arial" charset="0"/>
              <a:buChar char="–"/>
            </a:pPr>
            <a:r>
              <a:rPr lang="en-US" smtClean="0">
                <a:solidFill>
                  <a:srgbClr val="333333"/>
                </a:solidFill>
              </a:rPr>
              <a:t>Nivel de utilización: 50-60%.</a:t>
            </a:r>
            <a:endParaRPr lang="es-ES_tradnl" smtClean="0">
              <a:solidFill>
                <a:srgbClr val="333333"/>
              </a:solidFill>
            </a:endParaRPr>
          </a:p>
          <a:p>
            <a:pPr eaLnBrk="1" hangingPunct="1">
              <a:lnSpc>
                <a:spcPct val="90000"/>
              </a:lnSpc>
            </a:pPr>
            <a:endParaRPr lang="es-ES_tradnl" sz="1400" b="0" smtClean="0"/>
          </a:p>
          <a:p>
            <a:pPr eaLnBrk="1" hangingPunct="1">
              <a:lnSpc>
                <a:spcPct val="90000"/>
              </a:lnSpc>
              <a:buClrTx/>
              <a:buFont typeface="Wingdings" pitchFamily="2" charset="2"/>
              <a:buChar char="Ø"/>
            </a:pPr>
            <a:r>
              <a:rPr lang="es-ES_tradnl" b="0" smtClean="0"/>
              <a:t>La distinción entre Núcleo y Detalles se hace irrelevante una vez que el supervisor nacional decide sus opciones de implantación de COREP.</a:t>
            </a:r>
          </a:p>
        </p:txBody>
      </p:sp>
      <p:sp>
        <p:nvSpPr>
          <p:cNvPr id="172035" name="1 Título"/>
          <p:cNvSpPr>
            <a:spLocks noGrp="1"/>
          </p:cNvSpPr>
          <p:nvPr>
            <p:ph type="title" idx="4294967295"/>
          </p:nvPr>
        </p:nvSpPr>
        <p:spPr/>
        <p:txBody>
          <a:bodyPr/>
          <a:lstStyle/>
          <a:p>
            <a:r>
              <a:rPr lang="es-ES_tradnl" smtClean="0"/>
              <a:t>2. PROYECTO de la UE sobre COmmon REPorting (COREP) Los dos niveles de COREP: Núcleo y Detalles</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12F55088-7BDD-4BD4-8D9C-E41A2B00A21C}" type="slidenum">
              <a:rPr lang="es-ES_tradnl" sz="1400">
                <a:solidFill>
                  <a:srgbClr val="858585"/>
                </a:solidFill>
              </a:rPr>
              <a:pPr algn="r"/>
              <a:t>8</a:t>
            </a:fld>
            <a:endParaRPr lang="es-ES_tradnl" sz="1400">
              <a:solidFill>
                <a:srgbClr val="858585"/>
              </a:solidFill>
            </a:endParaRPr>
          </a:p>
        </p:txBody>
      </p:sp>
      <p:sp>
        <p:nvSpPr>
          <p:cNvPr id="174082" name="Rectangle 3"/>
          <p:cNvSpPr>
            <a:spLocks noGrp="1" noChangeArrowheads="1"/>
          </p:cNvSpPr>
          <p:nvPr>
            <p:ph type="body" idx="4294967295"/>
          </p:nvPr>
        </p:nvSpPr>
        <p:spPr>
          <a:xfrm>
            <a:off x="217488" y="1196975"/>
            <a:ext cx="8820150" cy="4959350"/>
          </a:xfrm>
        </p:spPr>
        <p:txBody>
          <a:bodyPr/>
          <a:lstStyle/>
          <a:p>
            <a:pPr marL="342900" lvl="1" indent="-342900" eaLnBrk="1" hangingPunct="1">
              <a:buClrTx/>
              <a:buFont typeface="Wingdings" pitchFamily="2" charset="2"/>
              <a:buChar char="Ø"/>
            </a:pPr>
            <a:r>
              <a:rPr lang="es-ES_tradnl" smtClean="0">
                <a:solidFill>
                  <a:srgbClr val="333333"/>
                </a:solidFill>
              </a:rPr>
              <a:t>En Septiembre de 2006 el Committee of European Banking Supervisors (CEBS) crea la red operativa </a:t>
            </a:r>
            <a:r>
              <a:rPr lang="es-ES_tradnl" b="1" smtClean="0">
                <a:solidFill>
                  <a:srgbClr val="333333"/>
                </a:solidFill>
              </a:rPr>
              <a:t>COmmon REPorting Operational Network  (COREP ON)</a:t>
            </a:r>
          </a:p>
          <a:p>
            <a:pPr eaLnBrk="1" hangingPunct="1"/>
            <a:endParaRPr lang="es-ES_tradnl" sz="1200" b="0" smtClean="0"/>
          </a:p>
          <a:p>
            <a:pPr marL="1328738" lvl="2" indent="-342900" eaLnBrk="1" hangingPunct="1">
              <a:buFontTx/>
              <a:buChar char="•"/>
            </a:pPr>
            <a:r>
              <a:rPr lang="es-ES_tradnl" smtClean="0">
                <a:solidFill>
                  <a:srgbClr val="333333"/>
                </a:solidFill>
              </a:rPr>
              <a:t>COREP ON está compuesta por representantes de organismos supervisores bancarios de la Unión Europea.</a:t>
            </a:r>
          </a:p>
          <a:p>
            <a:pPr eaLnBrk="1" hangingPunct="1"/>
            <a:endParaRPr lang="es-ES_tradnl" sz="800" b="0" smtClean="0">
              <a:solidFill>
                <a:srgbClr val="333333"/>
              </a:solidFill>
            </a:endParaRPr>
          </a:p>
          <a:p>
            <a:pPr marL="1328738" lvl="2" indent="-342900" eaLnBrk="1" hangingPunct="1">
              <a:spcAft>
                <a:spcPts val="438"/>
              </a:spcAft>
              <a:buFontTx/>
              <a:buChar char="•"/>
            </a:pPr>
            <a:r>
              <a:rPr lang="es-ES_tradnl" smtClean="0">
                <a:solidFill>
                  <a:srgbClr val="333333"/>
                </a:solidFill>
              </a:rPr>
              <a:t>Se ocupa del mantenimiento y resolución de consultas mediante la aplicación Implementation Questions (IQ) de COREP en la web de CEBS.</a:t>
            </a:r>
          </a:p>
          <a:p>
            <a:pPr marL="1328738" lvl="2" indent="-342900" eaLnBrk="1" hangingPunct="1">
              <a:spcAft>
                <a:spcPts val="438"/>
              </a:spcAft>
              <a:buFontTx/>
              <a:buChar char="•"/>
            </a:pPr>
            <a:r>
              <a:rPr lang="es-ES_tradnl" smtClean="0">
                <a:solidFill>
                  <a:srgbClr val="333333"/>
                </a:solidFill>
              </a:rPr>
              <a:t>Desde septiembre de 2008 se reúne periódicamente para discutir posibles modificaciones encaminadas a optimizar el diseño de los estados con el objetivo de alcanzar un reporte común</a:t>
            </a:r>
          </a:p>
          <a:p>
            <a:pPr marL="1328738" lvl="2" indent="-342900" eaLnBrk="1" hangingPunct="1">
              <a:spcAft>
                <a:spcPts val="438"/>
              </a:spcAft>
              <a:buFontTx/>
              <a:buChar char="•"/>
            </a:pPr>
            <a:r>
              <a:rPr lang="es-ES_tradnl" smtClean="0">
                <a:solidFill>
                  <a:srgbClr val="333333"/>
                </a:solidFill>
              </a:rPr>
              <a:t>En la estructura de grupos de trabajo de CEBS la COREP ON depende de:</a:t>
            </a:r>
          </a:p>
          <a:p>
            <a:pPr lvl="3" eaLnBrk="1" hangingPunct="1">
              <a:spcAft>
                <a:spcPts val="438"/>
              </a:spcAft>
              <a:buFontTx/>
              <a:buChar char="–"/>
            </a:pPr>
            <a:r>
              <a:rPr lang="es-ES_tradnl" sz="1400" i="1" smtClean="0">
                <a:solidFill>
                  <a:srgbClr val="333333"/>
                </a:solidFill>
              </a:rPr>
              <a:t>Expert Group on Financial Information (EGFI)</a:t>
            </a:r>
          </a:p>
          <a:p>
            <a:pPr lvl="3" eaLnBrk="1" hangingPunct="1">
              <a:spcAft>
                <a:spcPts val="438"/>
              </a:spcAft>
              <a:buFont typeface="Arial" charset="0"/>
              <a:buChar char="•"/>
            </a:pPr>
            <a:r>
              <a:rPr lang="es-ES_tradnl" smtClean="0">
                <a:solidFill>
                  <a:srgbClr val="333333"/>
                </a:solidFill>
              </a:rPr>
              <a:t> 	Reporting Subgroup</a:t>
            </a:r>
          </a:p>
        </p:txBody>
      </p:sp>
      <p:sp>
        <p:nvSpPr>
          <p:cNvPr id="174083" name="1 Título"/>
          <p:cNvSpPr>
            <a:spLocks noGrp="1"/>
          </p:cNvSpPr>
          <p:nvPr>
            <p:ph type="title" idx="4294967295"/>
          </p:nvPr>
        </p:nvSpPr>
        <p:spPr/>
        <p:txBody>
          <a:bodyPr/>
          <a:lstStyle/>
          <a:p>
            <a:r>
              <a:rPr lang="es-ES_tradnl" smtClean="0"/>
              <a:t>2. PROYECTO de la UE sobre COmmon REPorting (COREP)</a:t>
            </a:r>
            <a:br>
              <a:rPr lang="es-ES_tradnl" smtClean="0"/>
            </a:br>
            <a:r>
              <a:rPr lang="es-ES_tradnl" smtClean="0"/>
              <a:t>COREP ON</a:t>
            </a:r>
          </a:p>
        </p:txBody>
      </p:sp>
      <p:sp>
        <p:nvSpPr>
          <p:cNvPr id="5" name="4 CuadroTexto"/>
          <p:cNvSpPr txBox="1"/>
          <p:nvPr/>
        </p:nvSpPr>
        <p:spPr>
          <a:xfrm>
            <a:off x="2428873" y="3403600"/>
            <a:ext cx="5962652" cy="307777"/>
          </a:xfrm>
          <a:prstGeom prst="rect">
            <a:avLst/>
          </a:prstGeom>
          <a:solidFill>
            <a:schemeClr val="bg1">
              <a:lumMod val="85000"/>
            </a:schemeClr>
          </a:solidFill>
          <a:effectLst>
            <a:innerShdw blurRad="63500" dist="50800" dir="18900000">
              <a:prstClr val="black">
                <a:alpha val="50000"/>
              </a:prstClr>
            </a:innerShdw>
          </a:effectLst>
          <a:scene3d>
            <a:camera prst="orthographicFront"/>
            <a:lightRig rig="threePt" dir="t"/>
          </a:scene3d>
          <a:sp3d>
            <a:bevelT w="165100" prst="coolSlant"/>
          </a:sp3d>
        </p:spPr>
        <p:txBody>
          <a:bodyPr>
            <a:spAutoFit/>
          </a:bodyPr>
          <a:lstStyle/>
          <a:p>
            <a:pPr algn="ctr">
              <a:defRPr/>
            </a:pPr>
            <a:r>
              <a:rPr lang="es-ES_tradnl" sz="1400" dirty="0">
                <a:solidFill>
                  <a:srgbClr val="333333"/>
                </a:solidFill>
                <a:hlinkClick r:id="rId3"/>
              </a:rPr>
              <a:t>www.c-ebs.org/Publications/Q-As/Implementation-Questions.aspx</a:t>
            </a:r>
            <a:endParaRPr lang="es-ES_tradnl" sz="14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3 Marcador de número de diapositiva"/>
          <p:cNvSpPr txBox="1">
            <a:spLocks noGrp="1"/>
          </p:cNvSpPr>
          <p:nvPr/>
        </p:nvSpPr>
        <p:spPr bwMode="auto">
          <a:xfrm>
            <a:off x="6864350" y="6400800"/>
            <a:ext cx="2133600" cy="323850"/>
          </a:xfrm>
          <a:prstGeom prst="rect">
            <a:avLst/>
          </a:prstGeom>
          <a:noFill/>
          <a:ln w="9525">
            <a:noFill/>
            <a:miter lim="800000"/>
            <a:headEnd/>
            <a:tailEnd/>
          </a:ln>
        </p:spPr>
        <p:txBody>
          <a:bodyPr/>
          <a:lstStyle/>
          <a:p>
            <a:pPr algn="r"/>
            <a:fld id="{04C3E204-7C41-4946-8777-2E4AFF18BE36}" type="slidenum">
              <a:rPr lang="es-ES_tradnl" sz="1400">
                <a:solidFill>
                  <a:srgbClr val="858585"/>
                </a:solidFill>
              </a:rPr>
              <a:pPr algn="r"/>
              <a:t>9</a:t>
            </a:fld>
            <a:endParaRPr lang="es-ES_tradnl" sz="1400">
              <a:solidFill>
                <a:srgbClr val="858585"/>
              </a:solidFill>
            </a:endParaRPr>
          </a:p>
        </p:txBody>
      </p:sp>
      <p:grpSp>
        <p:nvGrpSpPr>
          <p:cNvPr id="176130" name="34 Grupo"/>
          <p:cNvGrpSpPr>
            <a:grpSpLocks/>
          </p:cNvGrpSpPr>
          <p:nvPr/>
        </p:nvGrpSpPr>
        <p:grpSpPr bwMode="auto">
          <a:xfrm>
            <a:off x="550863" y="3922713"/>
            <a:ext cx="2425700" cy="1004887"/>
            <a:chOff x="614363" y="4716463"/>
            <a:chExt cx="2426549" cy="1004554"/>
          </a:xfrm>
        </p:grpSpPr>
        <p:sp>
          <p:nvSpPr>
            <p:cNvPr id="176135" name="Line 50"/>
            <p:cNvSpPr>
              <a:spLocks noChangeShapeType="1"/>
            </p:cNvSpPr>
            <p:nvPr/>
          </p:nvSpPr>
          <p:spPr bwMode="auto">
            <a:xfrm>
              <a:off x="614363" y="4856994"/>
              <a:ext cx="409688" cy="0"/>
            </a:xfrm>
            <a:prstGeom prst="line">
              <a:avLst/>
            </a:prstGeom>
            <a:noFill/>
            <a:ln w="50800">
              <a:solidFill>
                <a:srgbClr val="FFFF00"/>
              </a:solidFill>
              <a:round/>
              <a:headEnd/>
              <a:tailEnd/>
            </a:ln>
          </p:spPr>
          <p:txBody>
            <a:bodyPr wrap="none" anchor="ctr"/>
            <a:lstStyle/>
            <a:p>
              <a:endParaRPr lang="es-ES_tradnl"/>
            </a:p>
          </p:txBody>
        </p:sp>
        <p:sp>
          <p:nvSpPr>
            <p:cNvPr id="176136" name="Line 51"/>
            <p:cNvSpPr>
              <a:spLocks noChangeShapeType="1"/>
            </p:cNvSpPr>
            <p:nvPr/>
          </p:nvSpPr>
          <p:spPr bwMode="auto">
            <a:xfrm>
              <a:off x="621068" y="5040179"/>
              <a:ext cx="409688" cy="0"/>
            </a:xfrm>
            <a:prstGeom prst="line">
              <a:avLst/>
            </a:prstGeom>
            <a:noFill/>
            <a:ln w="50800">
              <a:solidFill>
                <a:srgbClr val="FF0000"/>
              </a:solidFill>
              <a:round/>
              <a:headEnd/>
              <a:tailEnd/>
            </a:ln>
          </p:spPr>
          <p:txBody>
            <a:bodyPr wrap="none" anchor="ctr"/>
            <a:lstStyle/>
            <a:p>
              <a:endParaRPr lang="es-ES_tradnl"/>
            </a:p>
          </p:txBody>
        </p:sp>
        <p:sp>
          <p:nvSpPr>
            <p:cNvPr id="176137" name="Text Box 52"/>
            <p:cNvSpPr txBox="1">
              <a:spLocks noChangeArrowheads="1"/>
            </p:cNvSpPr>
            <p:nvPr/>
          </p:nvSpPr>
          <p:spPr bwMode="auto">
            <a:xfrm>
              <a:off x="1165418" y="4716463"/>
              <a:ext cx="1875494" cy="1004554"/>
            </a:xfrm>
            <a:prstGeom prst="rect">
              <a:avLst/>
            </a:prstGeom>
            <a:noFill/>
            <a:ln w="9525">
              <a:noFill/>
              <a:miter lim="800000"/>
              <a:headEnd/>
              <a:tailEnd/>
            </a:ln>
          </p:spPr>
          <p:txBody>
            <a:bodyPr>
              <a:spAutoFit/>
            </a:bodyPr>
            <a:lstStyle/>
            <a:p>
              <a:r>
                <a:rPr lang="es-ES_tradnl" sz="1200"/>
                <a:t>Fase de diseño</a:t>
              </a:r>
            </a:p>
            <a:p>
              <a:r>
                <a:rPr lang="es-ES_tradnl" sz="1200"/>
                <a:t>Fase de consulta</a:t>
              </a:r>
            </a:p>
            <a:p>
              <a:r>
                <a:rPr lang="es-ES_tradnl" sz="1200"/>
                <a:t>Fase de decisión </a:t>
              </a:r>
            </a:p>
            <a:p>
              <a:r>
                <a:rPr lang="es-ES_tradnl" sz="1200"/>
                <a:t>Fase de transposición</a:t>
              </a:r>
            </a:p>
            <a:p>
              <a:r>
                <a:rPr lang="es-ES_tradnl" sz="1200"/>
                <a:t>Fase de aplicación</a:t>
              </a:r>
            </a:p>
          </p:txBody>
        </p:sp>
        <p:sp>
          <p:nvSpPr>
            <p:cNvPr id="176138" name="Line 53"/>
            <p:cNvSpPr>
              <a:spLocks noChangeShapeType="1"/>
            </p:cNvSpPr>
            <p:nvPr/>
          </p:nvSpPr>
          <p:spPr bwMode="auto">
            <a:xfrm>
              <a:off x="616598" y="5235583"/>
              <a:ext cx="409688" cy="0"/>
            </a:xfrm>
            <a:prstGeom prst="line">
              <a:avLst/>
            </a:prstGeom>
            <a:noFill/>
            <a:ln w="50800">
              <a:solidFill>
                <a:srgbClr val="00FFFF"/>
              </a:solidFill>
              <a:round/>
              <a:headEnd/>
              <a:tailEnd/>
            </a:ln>
          </p:spPr>
          <p:txBody>
            <a:bodyPr wrap="none" anchor="ctr"/>
            <a:lstStyle/>
            <a:p>
              <a:endParaRPr lang="es-ES_tradnl"/>
            </a:p>
          </p:txBody>
        </p:sp>
        <p:sp>
          <p:nvSpPr>
            <p:cNvPr id="176139" name="Line 54"/>
            <p:cNvSpPr>
              <a:spLocks noChangeShapeType="1"/>
            </p:cNvSpPr>
            <p:nvPr/>
          </p:nvSpPr>
          <p:spPr bwMode="auto">
            <a:xfrm>
              <a:off x="615950" y="5419238"/>
              <a:ext cx="409688" cy="0"/>
            </a:xfrm>
            <a:prstGeom prst="line">
              <a:avLst/>
            </a:prstGeom>
            <a:noFill/>
            <a:ln w="50800">
              <a:solidFill>
                <a:srgbClr val="7030A0"/>
              </a:solidFill>
              <a:round/>
              <a:headEnd/>
              <a:tailEnd/>
            </a:ln>
          </p:spPr>
          <p:txBody>
            <a:bodyPr wrap="none" anchor="ctr"/>
            <a:lstStyle/>
            <a:p>
              <a:endParaRPr lang="es-ES_tradnl"/>
            </a:p>
          </p:txBody>
        </p:sp>
        <p:sp>
          <p:nvSpPr>
            <p:cNvPr id="176140" name="Line 55"/>
            <p:cNvSpPr>
              <a:spLocks noChangeShapeType="1"/>
            </p:cNvSpPr>
            <p:nvPr/>
          </p:nvSpPr>
          <p:spPr bwMode="auto">
            <a:xfrm>
              <a:off x="615950" y="5613055"/>
              <a:ext cx="409688" cy="0"/>
            </a:xfrm>
            <a:prstGeom prst="line">
              <a:avLst/>
            </a:prstGeom>
            <a:noFill/>
            <a:ln w="50800">
              <a:solidFill>
                <a:srgbClr val="00FF00"/>
              </a:solidFill>
              <a:round/>
              <a:headEnd/>
              <a:tailEnd/>
            </a:ln>
          </p:spPr>
          <p:txBody>
            <a:bodyPr wrap="none" anchor="ctr"/>
            <a:lstStyle/>
            <a:p>
              <a:endParaRPr lang="es-ES_tradnl"/>
            </a:p>
          </p:txBody>
        </p:sp>
      </p:grpSp>
      <p:sp>
        <p:nvSpPr>
          <p:cNvPr id="176131" name="33 CuadroTexto"/>
          <p:cNvSpPr txBox="1">
            <a:spLocks noChangeArrowheads="1"/>
          </p:cNvSpPr>
          <p:nvPr/>
        </p:nvSpPr>
        <p:spPr bwMode="auto">
          <a:xfrm>
            <a:off x="414338" y="1147763"/>
            <a:ext cx="4083050" cy="366712"/>
          </a:xfrm>
          <a:prstGeom prst="rect">
            <a:avLst/>
          </a:prstGeom>
          <a:noFill/>
          <a:ln w="9525">
            <a:noFill/>
            <a:miter lim="800000"/>
            <a:headEnd/>
            <a:tailEnd/>
          </a:ln>
        </p:spPr>
        <p:txBody>
          <a:bodyPr>
            <a:spAutoFit/>
          </a:bodyPr>
          <a:lstStyle/>
          <a:p>
            <a:pPr>
              <a:buFont typeface="Wingdings" pitchFamily="2" charset="2"/>
              <a:buChar char="Ø"/>
            </a:pPr>
            <a:r>
              <a:rPr lang="es-ES_tradnl" sz="1800"/>
              <a:t>  Plan de trabajo de COREP ON:</a:t>
            </a:r>
          </a:p>
        </p:txBody>
      </p:sp>
      <p:sp>
        <p:nvSpPr>
          <p:cNvPr id="176132" name="1 Título"/>
          <p:cNvSpPr>
            <a:spLocks noGrp="1"/>
          </p:cNvSpPr>
          <p:nvPr>
            <p:ph type="title" idx="4294967295"/>
          </p:nvPr>
        </p:nvSpPr>
        <p:spPr/>
        <p:txBody>
          <a:bodyPr/>
          <a:lstStyle/>
          <a:p>
            <a:r>
              <a:rPr lang="es-ES_tradnl" smtClean="0"/>
              <a:t>2. PROYECTO de la UE sobre COmmon REPorting (COREP)</a:t>
            </a:r>
            <a:br>
              <a:rPr lang="es-ES_tradnl" smtClean="0"/>
            </a:br>
            <a:r>
              <a:rPr lang="es-ES_tradnl" smtClean="0"/>
              <a:t>Plan de actualización</a:t>
            </a:r>
          </a:p>
        </p:txBody>
      </p:sp>
      <p:pic>
        <p:nvPicPr>
          <p:cNvPr id="176133" name="Picture 73"/>
          <p:cNvPicPr>
            <a:picLocks noChangeAspect="1" noChangeArrowheads="1"/>
          </p:cNvPicPr>
          <p:nvPr/>
        </p:nvPicPr>
        <p:blipFill>
          <a:blip r:embed="rId3"/>
          <a:srcRect/>
          <a:stretch>
            <a:fillRect/>
          </a:stretch>
        </p:blipFill>
        <p:spPr bwMode="auto">
          <a:xfrm>
            <a:off x="539750" y="1611313"/>
            <a:ext cx="8108950" cy="2179637"/>
          </a:xfrm>
          <a:prstGeom prst="rect">
            <a:avLst/>
          </a:prstGeom>
          <a:noFill/>
          <a:ln w="9525">
            <a:noFill/>
            <a:miter lim="800000"/>
            <a:headEnd/>
            <a:tailEnd/>
          </a:ln>
        </p:spPr>
      </p:pic>
      <p:sp>
        <p:nvSpPr>
          <p:cNvPr id="176134" name="33 CuadroTexto"/>
          <p:cNvSpPr txBox="1">
            <a:spLocks noChangeArrowheads="1"/>
          </p:cNvSpPr>
          <p:nvPr/>
        </p:nvSpPr>
        <p:spPr bwMode="auto">
          <a:xfrm>
            <a:off x="431800" y="5160963"/>
            <a:ext cx="8578850" cy="1008062"/>
          </a:xfrm>
          <a:prstGeom prst="rect">
            <a:avLst/>
          </a:prstGeom>
          <a:noFill/>
          <a:ln w="9525">
            <a:noFill/>
            <a:miter lim="800000"/>
            <a:headEnd/>
            <a:tailEnd/>
          </a:ln>
        </p:spPr>
        <p:txBody>
          <a:bodyPr>
            <a:spAutoFit/>
          </a:bodyPr>
          <a:lstStyle/>
          <a:p>
            <a:pPr>
              <a:spcBef>
                <a:spcPts val="300"/>
              </a:spcBef>
              <a:spcAft>
                <a:spcPts val="300"/>
              </a:spcAft>
              <a:buFont typeface="Wingdings" pitchFamily="2" charset="2"/>
              <a:buChar char="Ø"/>
            </a:pPr>
            <a:r>
              <a:rPr lang="es-ES_tradnl" sz="1800"/>
              <a:t>  </a:t>
            </a:r>
            <a:r>
              <a:rPr lang="es-ES_tradnl" sz="1800" b="0"/>
              <a:t>Situación actual:  Respuesta al mandato de la Comisión Europea</a:t>
            </a:r>
            <a:endParaRPr lang="es-ES_tradnl" sz="800">
              <a:solidFill>
                <a:schemeClr val="accent1"/>
              </a:solidFill>
            </a:endParaRPr>
          </a:p>
          <a:p>
            <a:pPr lvl="1">
              <a:spcBef>
                <a:spcPts val="300"/>
              </a:spcBef>
              <a:spcAft>
                <a:spcPts val="300"/>
              </a:spcAft>
              <a:buFont typeface="Arial" charset="0"/>
              <a:buChar char="•"/>
            </a:pPr>
            <a:r>
              <a:rPr lang="es-ES_tradnl" sz="1600" b="0"/>
              <a:t> Revisión y armonización del formato de los estados COREP (‘</a:t>
            </a:r>
            <a:r>
              <a:rPr lang="es-ES_tradnl" sz="1600" b="0" i="1"/>
              <a:t>streamlining’</a:t>
            </a:r>
            <a:r>
              <a:rPr lang="es-ES_tradnl" sz="1600" b="0"/>
              <a:t>)</a:t>
            </a:r>
          </a:p>
          <a:p>
            <a:pPr lvl="1">
              <a:spcBef>
                <a:spcPts val="300"/>
              </a:spcBef>
              <a:spcAft>
                <a:spcPts val="300"/>
              </a:spcAft>
              <a:buFont typeface="Arial" charset="0"/>
              <a:buChar char="•"/>
            </a:pPr>
            <a:r>
              <a:rPr lang="es-ES_tradnl" sz="1600" b="0"/>
              <a:t> Establecimiento de directrices sobre fechas y frecuencia de remisión de información</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IV_presentacion_fondo_claro_1">
  <a:themeElements>
    <a:clrScheme name="IV_presentacion_fondo_claro_1 13">
      <a:dk1>
        <a:srgbClr val="000000"/>
      </a:dk1>
      <a:lt1>
        <a:srgbClr val="FFFFFF"/>
      </a:lt1>
      <a:dk2>
        <a:srgbClr val="000000"/>
      </a:dk2>
      <a:lt2>
        <a:srgbClr val="D6AB98"/>
      </a:lt2>
      <a:accent1>
        <a:srgbClr val="B35C48"/>
      </a:accent1>
      <a:accent2>
        <a:srgbClr val="858585"/>
      </a:accent2>
      <a:accent3>
        <a:srgbClr val="FFFFFF"/>
      </a:accent3>
      <a:accent4>
        <a:srgbClr val="000000"/>
      </a:accent4>
      <a:accent5>
        <a:srgbClr val="D6B5B1"/>
      </a:accent5>
      <a:accent6>
        <a:srgbClr val="787878"/>
      </a:accent6>
      <a:hlink>
        <a:srgbClr val="DE9738"/>
      </a:hlink>
      <a:folHlink>
        <a:srgbClr val="643C28"/>
      </a:folHlink>
    </a:clrScheme>
    <a:fontScheme name="IV_presentacion_fondo_claro_1">
      <a:majorFont>
        <a:latin typeface="BdE Neue Helvetica 55 Roman"/>
        <a:ea typeface=""/>
        <a:cs typeface=""/>
      </a:majorFont>
      <a:minorFont>
        <a:latin typeface="BdE Neue 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_tradnl" sz="2000" b="1" i="0" u="none" strike="noStrike" cap="none" normalizeH="0" baseline="0" smtClean="0">
            <a:ln>
              <a:noFill/>
            </a:ln>
            <a:solidFill>
              <a:schemeClr val="tx1"/>
            </a:solidFill>
            <a:effectLst/>
            <a:latin typeface="BdE Neue Helvetica 55 Roman"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_tradnl" sz="2000" b="1" i="0" u="none" strike="noStrike" cap="none" normalizeH="0" baseline="0" smtClean="0">
            <a:ln>
              <a:noFill/>
            </a:ln>
            <a:solidFill>
              <a:schemeClr val="tx1"/>
            </a:solidFill>
            <a:effectLst/>
            <a:latin typeface="BdE Neue Helvetica 55 Roman" pitchFamily="34" charset="0"/>
          </a:defRPr>
        </a:defPPr>
      </a:lstStyle>
    </a:lnDef>
  </a:objectDefaults>
  <a:extraClrSchemeLst>
    <a:extraClrScheme>
      <a:clrScheme name="IV_presentacion_fondo_claro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V_presentacion_fondo_claro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V_presentacion_fondo_claro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V_presentacion_fondo_claro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V_presentacion_fondo_claro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V_presentacion_fondo_claro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V_presentacion_fondo_claro_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V_presentacion_fondo_claro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V_presentacion_fondo_claro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V_presentacion_fondo_claro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V_presentacion_fondo_claro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V_presentacion_fondo_claro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V_presentacion_fondo_claro_1 13">
        <a:dk1>
          <a:srgbClr val="000000"/>
        </a:dk1>
        <a:lt1>
          <a:srgbClr val="FFFFFF"/>
        </a:lt1>
        <a:dk2>
          <a:srgbClr val="000000"/>
        </a:dk2>
        <a:lt2>
          <a:srgbClr val="D6AB98"/>
        </a:lt2>
        <a:accent1>
          <a:srgbClr val="B35C48"/>
        </a:accent1>
        <a:accent2>
          <a:srgbClr val="858585"/>
        </a:accent2>
        <a:accent3>
          <a:srgbClr val="FFFFFF"/>
        </a:accent3>
        <a:accent4>
          <a:srgbClr val="000000"/>
        </a:accent4>
        <a:accent5>
          <a:srgbClr val="D6B5B1"/>
        </a:accent5>
        <a:accent6>
          <a:srgbClr val="787878"/>
        </a:accent6>
        <a:hlink>
          <a:srgbClr val="DE9738"/>
        </a:hlink>
        <a:folHlink>
          <a:srgbClr val="643C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7995</TotalTime>
  <Words>2738</Words>
  <Application>Microsoft PowerPoint</Application>
  <PresentationFormat>Presentación en pantalla (4:3)</PresentationFormat>
  <Paragraphs>375</Paragraphs>
  <Slides>30</Slides>
  <Notes>29</Notes>
  <HiddenSlides>0</HiddenSlides>
  <MMClips>0</MMClips>
  <ScaleCrop>false</ScaleCrop>
  <HeadingPairs>
    <vt:vector size="6" baseType="variant">
      <vt:variant>
        <vt:lpstr>Fuentes usadas</vt:lpstr>
      </vt:variant>
      <vt:variant>
        <vt:i4>7</vt:i4>
      </vt:variant>
      <vt:variant>
        <vt:lpstr>Plantilla de diseño</vt:lpstr>
      </vt:variant>
      <vt:variant>
        <vt:i4>2</vt:i4>
      </vt:variant>
      <vt:variant>
        <vt:lpstr>Títulos de diapositiva</vt:lpstr>
      </vt:variant>
      <vt:variant>
        <vt:i4>30</vt:i4>
      </vt:variant>
    </vt:vector>
  </HeadingPairs>
  <TitlesOfParts>
    <vt:vector size="39" baseType="lpstr">
      <vt:lpstr>BdE Neue Helvetica 55 Roman</vt:lpstr>
      <vt:lpstr>Arial</vt:lpstr>
      <vt:lpstr>Wingdings</vt:lpstr>
      <vt:lpstr>Times</vt:lpstr>
      <vt:lpstr>Times New Roman</vt:lpstr>
      <vt:lpstr>BdE Neue Helvetica 45 Light</vt:lpstr>
      <vt:lpstr>ＭＳ Ｐゴシック</vt:lpstr>
      <vt:lpstr>IV_presentacion_fondo_claro_1</vt:lpstr>
      <vt:lpstr>IV_presentacion_fondo_claro_1</vt:lpstr>
      <vt:lpstr>Diapositiva 1</vt:lpstr>
      <vt:lpstr>INDICE</vt:lpstr>
      <vt:lpstr>INTRODUCCIÓN ¿Qué son los estados de solvencia?</vt:lpstr>
      <vt:lpstr>INDICE</vt:lpstr>
      <vt:lpstr>2. PROYECTO de la UE sobre COmmon REPorting (COREP) Rasgos generales</vt:lpstr>
      <vt:lpstr>2. PROYECTO de la UE sobre COmmon REPorting (COREP) El alcance de COREP en la estructura de Basilea II </vt:lpstr>
      <vt:lpstr>2. PROYECTO de la UE sobre COmmon REPorting (COREP) Los dos niveles de COREP: Núcleo y Detalles</vt:lpstr>
      <vt:lpstr>2. PROYECTO de la UE sobre COmmon REPorting (COREP) COREP ON</vt:lpstr>
      <vt:lpstr>2. PROYECTO de la UE sobre COmmon REPorting (COREP) Plan de actualización</vt:lpstr>
      <vt:lpstr>INDICE</vt:lpstr>
      <vt:lpstr>3.  IMPLANTACIÓN de COREP en ESPAÑA Correspondencia COREP vs CBE 3/2008 (1/2)</vt:lpstr>
      <vt:lpstr>3.  IMPLANTACIÓN de COREP en ESPAÑA Correspondencia COREP vs CBE 3/2008 (2/2)</vt:lpstr>
      <vt:lpstr>3.  IMPLANTACIÓN de COREP en ESPAÑA Cuestiones generales (1/3)</vt:lpstr>
      <vt:lpstr>3.  IMPLANTACIÓN de COREP en ESPAÑA Cuestiones generales (2/3)</vt:lpstr>
      <vt:lpstr>3.  IMPLANTACIÓN de COREP en ESPAÑA Información periódica a rendir al BE</vt:lpstr>
      <vt:lpstr>3.  IMPLANTACIÓN de COREP en ESPAÑA Rendición de estados en XBRL</vt:lpstr>
      <vt:lpstr>INDICE</vt:lpstr>
      <vt:lpstr>4. ESTADOS de SOLVENCIA en la CBE 3/2008 Estado RP10</vt:lpstr>
      <vt:lpstr>4. ESTADOS de SOLVENCIA en la CBE 3/2008 Estado RP11</vt:lpstr>
      <vt:lpstr>4. ESTADOS de SOLVENCIA en la CBE 3/2008 RP10: Recursos propios computables y básicos</vt:lpstr>
      <vt:lpstr>4. ESTADOS de SOLVENCIA en la CBE 3/2008 Composición de los requerimientos por tipología de riesgo</vt:lpstr>
      <vt:lpstr>INDICE</vt:lpstr>
      <vt:lpstr>5. CONTENIDOS EN LA PÁGINA DEL BE EN INTERNET Área de Supervisión</vt:lpstr>
      <vt:lpstr>5. CONTENIDOS EN LA PÁGINA DEL BE EN INTERNET Información al BE</vt:lpstr>
      <vt:lpstr>5. CONTENIDOS EN LA PÁGINA DEL BE EN INTERNET Impresos, correlaciones y Aplicaciones Técnicas</vt:lpstr>
      <vt:lpstr>5. CONTENIDOS EN LA PÁGINA DEL BE EN INTERNET Contenido de las Aplicaciones Técnicas</vt:lpstr>
      <vt:lpstr>5. CONTENIDOS EN LA PÁGINA DEL BE EN INTERNET Disponibilidad de las Aplicaciones Técnicas</vt:lpstr>
      <vt:lpstr>5. CONTENIDOS EN LA PÁGINA DEL BE EN INTERNET Aspectos a destacar de las Aplicaciones Técnicas</vt:lpstr>
      <vt:lpstr>5. CONTENIDOS EN LA PÁGINA DEL BE EN INTERNET Web Transparencia Supervisora</vt:lpstr>
      <vt:lpstr>En conclusión COREP…</vt:lpstr>
    </vt:vector>
  </TitlesOfParts>
  <Company>Banco de España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Basilea II en EU-España: el reporte de la solvencia</dc:title>
  <dc:subject>Presentación en I Simposio XBRL-Centroamérica</dc:subject>
  <dc:creator>Guillermo Rodríguez García</dc:creator>
  <cp:keywords>COREP "Reporte solvencia" UE España XBRL</cp:keywords>
  <dc:description>Presentación para ser expuesta en 3/4 hora</dc:description>
  <cp:lastModifiedBy>ifigrg</cp:lastModifiedBy>
  <cp:revision>214</cp:revision>
  <dcterms:created xsi:type="dcterms:W3CDTF">2006-05-18T09:31:42Z</dcterms:created>
  <dcterms:modified xsi:type="dcterms:W3CDTF">2009-10-20T08:50:44Z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visión">
    <vt:lpwstr>AyA</vt:lpwstr>
  </property>
  <property fmtid="{D5CDD505-2E9C-101B-9397-08002B2CF9AE}" pid="3" name="Departamento">
    <vt:lpwstr>IFI</vt:lpwstr>
  </property>
</Properties>
</file>