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0" r:id="rId1"/>
    <p:sldMasterId id="2147483672" r:id="rId2"/>
    <p:sldMasterId id="2147483684" r:id="rId3"/>
  </p:sldMasterIdLst>
  <p:notesMasterIdLst>
    <p:notesMasterId r:id="rId93"/>
  </p:notesMasterIdLst>
  <p:handoutMasterIdLst>
    <p:handoutMasterId r:id="rId94"/>
  </p:handoutMasterIdLst>
  <p:sldIdLst>
    <p:sldId id="256" r:id="rId4"/>
    <p:sldId id="310" r:id="rId5"/>
    <p:sldId id="311" r:id="rId6"/>
    <p:sldId id="315" r:id="rId7"/>
    <p:sldId id="316" r:id="rId8"/>
    <p:sldId id="318" r:id="rId9"/>
    <p:sldId id="320" r:id="rId10"/>
    <p:sldId id="317" r:id="rId11"/>
    <p:sldId id="319" r:id="rId12"/>
    <p:sldId id="321" r:id="rId13"/>
    <p:sldId id="322" r:id="rId14"/>
    <p:sldId id="323" r:id="rId15"/>
    <p:sldId id="324" r:id="rId16"/>
    <p:sldId id="325" r:id="rId17"/>
    <p:sldId id="326" r:id="rId18"/>
    <p:sldId id="327" r:id="rId19"/>
    <p:sldId id="328" r:id="rId20"/>
    <p:sldId id="330" r:id="rId21"/>
    <p:sldId id="331" r:id="rId22"/>
    <p:sldId id="312" r:id="rId23"/>
    <p:sldId id="307"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8" r:id="rId51"/>
    <p:sldId id="359" r:id="rId52"/>
    <p:sldId id="360" r:id="rId53"/>
    <p:sldId id="361" r:id="rId54"/>
    <p:sldId id="362" r:id="rId55"/>
    <p:sldId id="363" r:id="rId56"/>
    <p:sldId id="364" r:id="rId57"/>
    <p:sldId id="365" r:id="rId58"/>
    <p:sldId id="366" r:id="rId59"/>
    <p:sldId id="367" r:id="rId60"/>
    <p:sldId id="368" r:id="rId61"/>
    <p:sldId id="369" r:id="rId62"/>
    <p:sldId id="370" r:id="rId63"/>
    <p:sldId id="371" r:id="rId64"/>
    <p:sldId id="372" r:id="rId65"/>
    <p:sldId id="373" r:id="rId66"/>
    <p:sldId id="374" r:id="rId67"/>
    <p:sldId id="375" r:id="rId68"/>
    <p:sldId id="376" r:id="rId69"/>
    <p:sldId id="377" r:id="rId70"/>
    <p:sldId id="378" r:id="rId71"/>
    <p:sldId id="379" r:id="rId72"/>
    <p:sldId id="380" r:id="rId73"/>
    <p:sldId id="381" r:id="rId74"/>
    <p:sldId id="382" r:id="rId75"/>
    <p:sldId id="383" r:id="rId76"/>
    <p:sldId id="384" r:id="rId77"/>
    <p:sldId id="385" r:id="rId78"/>
    <p:sldId id="386" r:id="rId79"/>
    <p:sldId id="387" r:id="rId80"/>
    <p:sldId id="388" r:id="rId81"/>
    <p:sldId id="313" r:id="rId82"/>
    <p:sldId id="314" r:id="rId83"/>
    <p:sldId id="397" r:id="rId84"/>
    <p:sldId id="398" r:id="rId85"/>
    <p:sldId id="399" r:id="rId86"/>
    <p:sldId id="391" r:id="rId87"/>
    <p:sldId id="392" r:id="rId88"/>
    <p:sldId id="393" r:id="rId89"/>
    <p:sldId id="396" r:id="rId90"/>
    <p:sldId id="400" r:id="rId91"/>
    <p:sldId id="260" r:id="rId92"/>
  </p:sldIdLst>
  <p:sldSz cx="9144000" cy="6858000" type="screen4x3"/>
  <p:notesSz cx="9902825" cy="6772275"/>
  <p:embeddedFontLst>
    <p:embeddedFont>
      <p:font typeface="BdE Neue Helvetica 55 Roman" pitchFamily="34" charset="0"/>
      <p:regular r:id="rId95"/>
      <p:bold r:id="rId96"/>
      <p:italic r:id="rId97"/>
      <p:boldItalic r:id="rId98"/>
    </p:embeddedFont>
    <p:embeddedFont>
      <p:font typeface="Arial Unicode MS" pitchFamily="34" charset="-128"/>
      <p:regular r:id="rId99"/>
    </p:embeddedFont>
    <p:embeddedFont>
      <p:font typeface="Calibri" pitchFamily="34" charset="0"/>
      <p:regular r:id="rId100"/>
      <p:bold r:id="rId101"/>
      <p:italic r:id="rId102"/>
      <p:boldItalic r:id="rId103"/>
    </p:embeddedFont>
  </p:embeddedFontLst>
  <p:defaultTextStyle>
    <a:defPPr>
      <a:defRPr lang="es-ES_tradnl"/>
    </a:defPPr>
    <a:lvl1pPr algn="l" rtl="0" fontAlgn="base">
      <a:spcBef>
        <a:spcPct val="0"/>
      </a:spcBef>
      <a:spcAft>
        <a:spcPct val="0"/>
      </a:spcAft>
      <a:defRPr sz="2000" b="1" kern="1200">
        <a:solidFill>
          <a:schemeClr val="tx1"/>
        </a:solidFill>
        <a:latin typeface="BdE Neue Helvetica 55 Roman" charset="0"/>
        <a:ea typeface="+mn-ea"/>
        <a:cs typeface="+mn-cs"/>
      </a:defRPr>
    </a:lvl1pPr>
    <a:lvl2pPr marL="457200" algn="l" rtl="0" fontAlgn="base">
      <a:spcBef>
        <a:spcPct val="0"/>
      </a:spcBef>
      <a:spcAft>
        <a:spcPct val="0"/>
      </a:spcAft>
      <a:defRPr sz="2000" b="1" kern="1200">
        <a:solidFill>
          <a:schemeClr val="tx1"/>
        </a:solidFill>
        <a:latin typeface="BdE Neue Helvetica 55 Roman" charset="0"/>
        <a:ea typeface="+mn-ea"/>
        <a:cs typeface="+mn-cs"/>
      </a:defRPr>
    </a:lvl2pPr>
    <a:lvl3pPr marL="914400" algn="l" rtl="0" fontAlgn="base">
      <a:spcBef>
        <a:spcPct val="0"/>
      </a:spcBef>
      <a:spcAft>
        <a:spcPct val="0"/>
      </a:spcAft>
      <a:defRPr sz="2000" b="1" kern="1200">
        <a:solidFill>
          <a:schemeClr val="tx1"/>
        </a:solidFill>
        <a:latin typeface="BdE Neue Helvetica 55 Roman" charset="0"/>
        <a:ea typeface="+mn-ea"/>
        <a:cs typeface="+mn-cs"/>
      </a:defRPr>
    </a:lvl3pPr>
    <a:lvl4pPr marL="1371600" algn="l" rtl="0" fontAlgn="base">
      <a:spcBef>
        <a:spcPct val="0"/>
      </a:spcBef>
      <a:spcAft>
        <a:spcPct val="0"/>
      </a:spcAft>
      <a:defRPr sz="2000" b="1" kern="1200">
        <a:solidFill>
          <a:schemeClr val="tx1"/>
        </a:solidFill>
        <a:latin typeface="BdE Neue Helvetica 55 Roman" charset="0"/>
        <a:ea typeface="+mn-ea"/>
        <a:cs typeface="+mn-cs"/>
      </a:defRPr>
    </a:lvl4pPr>
    <a:lvl5pPr marL="1828800" algn="l" rtl="0" fontAlgn="base">
      <a:spcBef>
        <a:spcPct val="0"/>
      </a:spcBef>
      <a:spcAft>
        <a:spcPct val="0"/>
      </a:spcAft>
      <a:defRPr sz="2000" b="1" kern="1200">
        <a:solidFill>
          <a:schemeClr val="tx1"/>
        </a:solidFill>
        <a:latin typeface="BdE Neue Helvetica 55 Roman" charset="0"/>
        <a:ea typeface="+mn-ea"/>
        <a:cs typeface="+mn-cs"/>
      </a:defRPr>
    </a:lvl5pPr>
    <a:lvl6pPr marL="2286000" algn="l" defTabSz="914400" rtl="0" eaLnBrk="1" latinLnBrk="0" hangingPunct="1">
      <a:defRPr sz="2000" b="1" kern="1200">
        <a:solidFill>
          <a:schemeClr val="tx1"/>
        </a:solidFill>
        <a:latin typeface="BdE Neue Helvetica 55 Roman" charset="0"/>
        <a:ea typeface="+mn-ea"/>
        <a:cs typeface="+mn-cs"/>
      </a:defRPr>
    </a:lvl6pPr>
    <a:lvl7pPr marL="2743200" algn="l" defTabSz="914400" rtl="0" eaLnBrk="1" latinLnBrk="0" hangingPunct="1">
      <a:defRPr sz="2000" b="1" kern="1200">
        <a:solidFill>
          <a:schemeClr val="tx1"/>
        </a:solidFill>
        <a:latin typeface="BdE Neue Helvetica 55 Roman" charset="0"/>
        <a:ea typeface="+mn-ea"/>
        <a:cs typeface="+mn-cs"/>
      </a:defRPr>
    </a:lvl7pPr>
    <a:lvl8pPr marL="3200400" algn="l" defTabSz="914400" rtl="0" eaLnBrk="1" latinLnBrk="0" hangingPunct="1">
      <a:defRPr sz="2000" b="1" kern="1200">
        <a:solidFill>
          <a:schemeClr val="tx1"/>
        </a:solidFill>
        <a:latin typeface="BdE Neue Helvetica 55 Roman" charset="0"/>
        <a:ea typeface="+mn-ea"/>
        <a:cs typeface="+mn-cs"/>
      </a:defRPr>
    </a:lvl8pPr>
    <a:lvl9pPr marL="3657600" algn="l" defTabSz="914400" rtl="0" eaLnBrk="1" latinLnBrk="0" hangingPunct="1">
      <a:defRPr sz="2000" b="1" kern="1200">
        <a:solidFill>
          <a:schemeClr val="tx1"/>
        </a:solidFill>
        <a:latin typeface="BdE Neue Helvetica 55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66"/>
    <a:srgbClr val="333333"/>
    <a:srgbClr val="DEDEDE"/>
    <a:srgbClr val="E1E1E1"/>
    <a:srgbClr val="D9D9D9"/>
    <a:srgbClr val="C0C0C0"/>
    <a:srgbClr val="669966"/>
    <a:srgbClr val="B35C4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596" autoAdjust="0"/>
    <p:restoredTop sz="86410" autoAdjust="0"/>
  </p:normalViewPr>
  <p:slideViewPr>
    <p:cSldViewPr snapToObjects="1">
      <p:cViewPr varScale="1">
        <p:scale>
          <a:sx n="100" d="100"/>
          <a:sy n="100" d="100"/>
        </p:scale>
        <p:origin x="-96"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76" d="100"/>
          <a:sy n="76" d="100"/>
        </p:scale>
        <p:origin x="-702" y="-90"/>
      </p:cViewPr>
      <p:guideLst>
        <p:guide orient="horz" pos="2133"/>
        <p:guide pos="3119"/>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tableStyles" Target="tableStyle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font" Target="fonts/font8.fntdata"/><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font" Target="fonts/font1.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font" Target="fonts/font6.fntdata"/><Relationship Id="rId105"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notesMaster" Target="notesMasters/notesMaster1.xml"/><Relationship Id="rId98" Type="http://schemas.openxmlformats.org/officeDocument/2006/relationships/font" Target="fonts/font4.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font" Target="fonts/font9.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handoutMaster" Target="handoutMasters/handoutMaster1.xml"/><Relationship Id="rId99" Type="http://schemas.openxmlformats.org/officeDocument/2006/relationships/font" Target="fonts/font5.fntdata"/><Relationship Id="rId101"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3.fntdata"/><Relationship Id="rId10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292600" cy="338138"/>
          </a:xfrm>
          <a:prstGeom prst="rect">
            <a:avLst/>
          </a:prstGeom>
        </p:spPr>
        <p:txBody>
          <a:bodyPr vert="horz" lIns="91294" tIns="45647" rIns="91294" bIns="45647" rtlCol="0"/>
          <a:lstStyle>
            <a:lvl1pPr algn="l">
              <a:defRPr sz="1200">
                <a:latin typeface="BdE Neue Helvetica 55 Roman" pitchFamily="34" charset="0"/>
              </a:defRPr>
            </a:lvl1pPr>
          </a:lstStyle>
          <a:p>
            <a:pPr>
              <a:defRPr/>
            </a:pPr>
            <a:endParaRPr lang="es-ES_tradnl"/>
          </a:p>
        </p:txBody>
      </p:sp>
      <p:sp>
        <p:nvSpPr>
          <p:cNvPr id="3" name="2 Marcador de fecha"/>
          <p:cNvSpPr>
            <a:spLocks noGrp="1"/>
          </p:cNvSpPr>
          <p:nvPr>
            <p:ph type="dt" sz="quarter" idx="1"/>
          </p:nvPr>
        </p:nvSpPr>
        <p:spPr>
          <a:xfrm>
            <a:off x="5608638" y="0"/>
            <a:ext cx="4292600" cy="338138"/>
          </a:xfrm>
          <a:prstGeom prst="rect">
            <a:avLst/>
          </a:prstGeom>
        </p:spPr>
        <p:txBody>
          <a:bodyPr vert="horz" lIns="91294" tIns="45647" rIns="91294" bIns="45647" rtlCol="0"/>
          <a:lstStyle>
            <a:lvl1pPr algn="r">
              <a:defRPr sz="1200" smtClean="0">
                <a:latin typeface="BdE Neue Helvetica 55 Roman" pitchFamily="34" charset="0"/>
              </a:defRPr>
            </a:lvl1pPr>
          </a:lstStyle>
          <a:p>
            <a:pPr>
              <a:defRPr/>
            </a:pPr>
            <a:fld id="{D242C9A4-B5F0-4852-9521-3070958A4772}" type="datetimeFigureOut">
              <a:rPr lang="es-ES_tradnl"/>
              <a:pPr>
                <a:defRPr/>
              </a:pPr>
              <a:t>19/06/2009</a:t>
            </a:fld>
            <a:endParaRPr lang="es-ES_tradnl"/>
          </a:p>
        </p:txBody>
      </p:sp>
      <p:sp>
        <p:nvSpPr>
          <p:cNvPr id="4" name="3 Marcador de pie de página"/>
          <p:cNvSpPr>
            <a:spLocks noGrp="1"/>
          </p:cNvSpPr>
          <p:nvPr>
            <p:ph type="ftr" sz="quarter" idx="2"/>
          </p:nvPr>
        </p:nvSpPr>
        <p:spPr>
          <a:xfrm>
            <a:off x="0" y="6432550"/>
            <a:ext cx="4292600" cy="338138"/>
          </a:xfrm>
          <a:prstGeom prst="rect">
            <a:avLst/>
          </a:prstGeom>
        </p:spPr>
        <p:txBody>
          <a:bodyPr vert="horz" lIns="91294" tIns="45647" rIns="91294" bIns="45647" rtlCol="0" anchor="b"/>
          <a:lstStyle>
            <a:lvl1pPr algn="l">
              <a:defRPr sz="1200">
                <a:latin typeface="BdE Neue Helvetica 55 Roman" pitchFamily="34" charset="0"/>
              </a:defRPr>
            </a:lvl1pPr>
          </a:lstStyle>
          <a:p>
            <a:pPr>
              <a:defRPr/>
            </a:pPr>
            <a:endParaRPr lang="es-ES_tradnl"/>
          </a:p>
        </p:txBody>
      </p:sp>
      <p:sp>
        <p:nvSpPr>
          <p:cNvPr id="5" name="4 Marcador de número de diapositiva"/>
          <p:cNvSpPr>
            <a:spLocks noGrp="1"/>
          </p:cNvSpPr>
          <p:nvPr>
            <p:ph type="sldNum" sz="quarter" idx="3"/>
          </p:nvPr>
        </p:nvSpPr>
        <p:spPr>
          <a:xfrm>
            <a:off x="5608638" y="6432550"/>
            <a:ext cx="4292600" cy="338138"/>
          </a:xfrm>
          <a:prstGeom prst="rect">
            <a:avLst/>
          </a:prstGeom>
        </p:spPr>
        <p:txBody>
          <a:bodyPr vert="horz" lIns="91294" tIns="45647" rIns="91294" bIns="45647" rtlCol="0" anchor="b"/>
          <a:lstStyle>
            <a:lvl1pPr algn="r">
              <a:defRPr sz="1200" smtClean="0">
                <a:latin typeface="BdE Neue Helvetica 55 Roman" pitchFamily="34" charset="0"/>
              </a:defRPr>
            </a:lvl1pPr>
          </a:lstStyle>
          <a:p>
            <a:pPr>
              <a:defRPr/>
            </a:pPr>
            <a:fld id="{E4F06305-331A-4ED0-BC34-E18D9E7D1C7F}" type="slidenum">
              <a:rPr lang="es-ES_tradnl"/>
              <a:pPr>
                <a:defRPr/>
              </a:pPr>
              <a:t>‹Nº›</a:t>
            </a:fld>
            <a:endParaRPr lang="es-ES_trad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4292600" cy="338138"/>
          </a:xfrm>
          <a:prstGeom prst="rect">
            <a:avLst/>
          </a:prstGeom>
          <a:noFill/>
          <a:ln w="9525">
            <a:noFill/>
            <a:miter lim="800000"/>
            <a:headEnd/>
            <a:tailEnd/>
          </a:ln>
          <a:effectLst/>
        </p:spPr>
        <p:txBody>
          <a:bodyPr vert="horz" wrap="square" lIns="91420" tIns="45712" rIns="91420" bIns="45712" numCol="1" anchor="t" anchorCtr="0" compatLnSpc="1">
            <a:prstTxWarp prst="textNoShape">
              <a:avLst/>
            </a:prstTxWarp>
          </a:bodyPr>
          <a:lstStyle>
            <a:lvl1pPr defTabSz="914522">
              <a:defRPr sz="1200" b="0">
                <a:latin typeface="Arial" charset="0"/>
              </a:defRPr>
            </a:lvl1pPr>
          </a:lstStyle>
          <a:p>
            <a:pPr>
              <a:defRPr/>
            </a:pPr>
            <a:endParaRPr lang="es-ES_tradnl"/>
          </a:p>
        </p:txBody>
      </p:sp>
      <p:sp>
        <p:nvSpPr>
          <p:cNvPr id="39939" name="Rectangle 3"/>
          <p:cNvSpPr>
            <a:spLocks noGrp="1" noChangeArrowheads="1"/>
          </p:cNvSpPr>
          <p:nvPr>
            <p:ph type="dt" idx="1"/>
          </p:nvPr>
        </p:nvSpPr>
        <p:spPr bwMode="auto">
          <a:xfrm>
            <a:off x="5608638" y="0"/>
            <a:ext cx="4292600" cy="338138"/>
          </a:xfrm>
          <a:prstGeom prst="rect">
            <a:avLst/>
          </a:prstGeom>
          <a:noFill/>
          <a:ln w="9525">
            <a:noFill/>
            <a:miter lim="800000"/>
            <a:headEnd/>
            <a:tailEnd/>
          </a:ln>
          <a:effectLst/>
        </p:spPr>
        <p:txBody>
          <a:bodyPr vert="horz" wrap="square" lIns="91420" tIns="45712" rIns="91420" bIns="45712" numCol="1" anchor="t" anchorCtr="0" compatLnSpc="1">
            <a:prstTxWarp prst="textNoShape">
              <a:avLst/>
            </a:prstTxWarp>
          </a:bodyPr>
          <a:lstStyle>
            <a:lvl1pPr algn="r" defTabSz="914522">
              <a:defRPr sz="1200" b="0">
                <a:latin typeface="Arial" charset="0"/>
              </a:defRPr>
            </a:lvl1pPr>
          </a:lstStyle>
          <a:p>
            <a:pPr>
              <a:defRPr/>
            </a:pPr>
            <a:endParaRPr lang="es-ES_tradnl"/>
          </a:p>
        </p:txBody>
      </p:sp>
      <p:sp>
        <p:nvSpPr>
          <p:cNvPr id="8196" name="Rectangle 4"/>
          <p:cNvSpPr>
            <a:spLocks noGrp="1" noRot="1" noChangeAspect="1" noChangeArrowheads="1" noTextEdit="1"/>
          </p:cNvSpPr>
          <p:nvPr>
            <p:ph type="sldImg" idx="2"/>
          </p:nvPr>
        </p:nvSpPr>
        <p:spPr bwMode="auto">
          <a:xfrm>
            <a:off x="3257550" y="508000"/>
            <a:ext cx="3387725" cy="2540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90600" y="3216275"/>
            <a:ext cx="7921625" cy="3048000"/>
          </a:xfrm>
          <a:prstGeom prst="rect">
            <a:avLst/>
          </a:prstGeom>
          <a:noFill/>
          <a:ln w="9525">
            <a:noFill/>
            <a:miter lim="800000"/>
            <a:headEnd/>
            <a:tailEnd/>
          </a:ln>
          <a:effectLst/>
        </p:spPr>
        <p:txBody>
          <a:bodyPr vert="horz" wrap="square" lIns="91420" tIns="45712" rIns="91420" bIns="45712" numCol="1" anchor="t"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39942" name="Rectangle 6"/>
          <p:cNvSpPr>
            <a:spLocks noGrp="1" noChangeArrowheads="1"/>
          </p:cNvSpPr>
          <p:nvPr>
            <p:ph type="ftr" sz="quarter" idx="4"/>
          </p:nvPr>
        </p:nvSpPr>
        <p:spPr bwMode="auto">
          <a:xfrm>
            <a:off x="0" y="6432550"/>
            <a:ext cx="4292600" cy="338138"/>
          </a:xfrm>
          <a:prstGeom prst="rect">
            <a:avLst/>
          </a:prstGeom>
          <a:noFill/>
          <a:ln w="9525">
            <a:noFill/>
            <a:miter lim="800000"/>
            <a:headEnd/>
            <a:tailEnd/>
          </a:ln>
          <a:effectLst/>
        </p:spPr>
        <p:txBody>
          <a:bodyPr vert="horz" wrap="square" lIns="91420" tIns="45712" rIns="91420" bIns="45712" numCol="1" anchor="b" anchorCtr="0" compatLnSpc="1">
            <a:prstTxWarp prst="textNoShape">
              <a:avLst/>
            </a:prstTxWarp>
          </a:bodyPr>
          <a:lstStyle>
            <a:lvl1pPr defTabSz="914522">
              <a:defRPr sz="1200" b="0">
                <a:latin typeface="Arial" charset="0"/>
              </a:defRPr>
            </a:lvl1pPr>
          </a:lstStyle>
          <a:p>
            <a:pPr>
              <a:defRPr/>
            </a:pPr>
            <a:endParaRPr lang="es-ES_tradnl"/>
          </a:p>
        </p:txBody>
      </p:sp>
      <p:sp>
        <p:nvSpPr>
          <p:cNvPr id="39943" name="Rectangle 7"/>
          <p:cNvSpPr>
            <a:spLocks noGrp="1" noChangeArrowheads="1"/>
          </p:cNvSpPr>
          <p:nvPr>
            <p:ph type="sldNum" sz="quarter" idx="5"/>
          </p:nvPr>
        </p:nvSpPr>
        <p:spPr bwMode="auto">
          <a:xfrm>
            <a:off x="5608638" y="6432550"/>
            <a:ext cx="4292600" cy="338138"/>
          </a:xfrm>
          <a:prstGeom prst="rect">
            <a:avLst/>
          </a:prstGeom>
          <a:noFill/>
          <a:ln w="9525">
            <a:noFill/>
            <a:miter lim="800000"/>
            <a:headEnd/>
            <a:tailEnd/>
          </a:ln>
          <a:effectLst/>
        </p:spPr>
        <p:txBody>
          <a:bodyPr vert="horz" wrap="square" lIns="91420" tIns="45712" rIns="91420" bIns="45712" numCol="1" anchor="b" anchorCtr="0" compatLnSpc="1">
            <a:prstTxWarp prst="textNoShape">
              <a:avLst/>
            </a:prstTxWarp>
          </a:bodyPr>
          <a:lstStyle>
            <a:lvl1pPr algn="r" defTabSz="914522">
              <a:defRPr sz="1200" b="0">
                <a:latin typeface="Arial" charset="0"/>
              </a:defRPr>
            </a:lvl1pPr>
          </a:lstStyle>
          <a:p>
            <a:pPr>
              <a:defRPr/>
            </a:pPr>
            <a:fld id="{B7F43CFD-F053-4A5C-B60D-658972B85D98}" type="slidenum">
              <a:rPr lang="es-ES_tradnl"/>
              <a:pPr>
                <a:defRPr/>
              </a:pPr>
              <a:t>‹Nº›</a:t>
            </a:fld>
            <a:endParaRPr 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1 Marcador de imagen de diapositiva"/>
          <p:cNvSpPr>
            <a:spLocks noGrp="1" noRot="1" noChangeAspect="1"/>
          </p:cNvSpPr>
          <p:nvPr>
            <p:ph type="sldImg"/>
          </p:nvPr>
        </p:nvSpPr>
        <p:spPr>
          <a:ln/>
        </p:spPr>
      </p:sp>
      <p:sp>
        <p:nvSpPr>
          <p:cNvPr id="11266" name="2 Marcador de notas"/>
          <p:cNvSpPr>
            <a:spLocks noGrp="1"/>
          </p:cNvSpPr>
          <p:nvPr>
            <p:ph type="body" idx="1"/>
          </p:nvPr>
        </p:nvSpPr>
        <p:spPr>
          <a:noFill/>
          <a:ln/>
        </p:spPr>
        <p:txBody>
          <a:bodyPr/>
          <a:lstStyle/>
          <a:p>
            <a:pPr eaLnBrk="1" hangingPunct="1"/>
            <a:endParaRPr lang="es-ES" dirty="0" smtClean="0"/>
          </a:p>
        </p:txBody>
      </p:sp>
      <p:sp>
        <p:nvSpPr>
          <p:cNvPr id="11267" name="3 Marcador de número de diapositiva"/>
          <p:cNvSpPr>
            <a:spLocks noGrp="1"/>
          </p:cNvSpPr>
          <p:nvPr>
            <p:ph type="sldNum" sz="quarter" idx="5"/>
          </p:nvPr>
        </p:nvSpPr>
        <p:spPr>
          <a:noFill/>
        </p:spPr>
        <p:txBody>
          <a:bodyPr/>
          <a:lstStyle/>
          <a:p>
            <a:pPr defTabSz="914400"/>
            <a:fld id="{11D6C049-5F1A-41CE-8A37-940CA7F5EF7C}" type="slidenum">
              <a:rPr lang="es-ES_tradnl" smtClean="0"/>
              <a:pPr defTabSz="914400"/>
              <a:t>1</a:t>
            </a:fld>
            <a:endParaRPr lang="es-ES_tradnl"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pPr defTabSz="914400">
              <a:buFont typeface="Wingdings" pitchFamily="2" charset="2"/>
              <a:buNone/>
            </a:pPr>
            <a:fld id="{89A16EAE-7ECC-4837-9DEC-8B1AF09F3F55}" type="slidenum">
              <a:rPr lang="en-GB" smtClean="0">
                <a:latin typeface="Times New Roman" pitchFamily="18" charset="0"/>
                <a:ea typeface="Arial Unicode MS" pitchFamily="34" charset="-128"/>
                <a:cs typeface="Arial Unicode MS" pitchFamily="34" charset="-128"/>
              </a:rPr>
              <a:pPr defTabSz="914400">
                <a:buFont typeface="Wingdings" pitchFamily="2" charset="2"/>
                <a:buNone/>
              </a:pPr>
              <a:t>11</a:t>
            </a:fld>
            <a:endParaRPr lang="en-GB" smtClean="0">
              <a:latin typeface="Times New Roman" pitchFamily="18" charset="0"/>
              <a:ea typeface="Arial Unicode MS" pitchFamily="34" charset="-128"/>
              <a:cs typeface="Arial Unicode MS" pitchFamily="34" charset="-128"/>
            </a:endParaRPr>
          </a:p>
        </p:txBody>
      </p:sp>
      <p:sp>
        <p:nvSpPr>
          <p:cNvPr id="12291" name="Rectangle 1"/>
          <p:cNvSpPr>
            <a:spLocks noGrp="1" noRot="1" noChangeAspect="1" noChangeArrowheads="1" noTextEdit="1"/>
          </p:cNvSpPr>
          <p:nvPr>
            <p:ph type="sldImg"/>
          </p:nvPr>
        </p:nvSpPr>
        <p:spPr>
          <a:ln/>
        </p:spPr>
      </p:sp>
      <p:sp>
        <p:nvSpPr>
          <p:cNvPr id="12292" name="Rectangle 2"/>
          <p:cNvSpPr>
            <a:spLocks noGrp="1" noChangeArrowheads="1"/>
          </p:cNvSpPr>
          <p:nvPr>
            <p:ph type="body" idx="1"/>
          </p:nvPr>
        </p:nvSpPr>
        <p:spPr>
          <a:xfrm>
            <a:off x="991902" y="3216831"/>
            <a:ext cx="7919024" cy="3047524"/>
          </a:xfrm>
          <a:noFill/>
          <a:ln/>
        </p:spPr>
        <p:txBody>
          <a:bodyPr wrap="none" anchor="ctr"/>
          <a:lstStyle/>
          <a:p>
            <a:pPr eaLnBrk="1" hangingPunct="1"/>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pPr>
              <a:buFont typeface="Wingdings" pitchFamily="2" charset="2"/>
              <a:buNone/>
            </a:pPr>
            <a:fld id="{39889776-3B92-43C2-B930-7C21DFA40507}" type="slidenum">
              <a:rPr lang="en-GB" smtClean="0"/>
              <a:pPr>
                <a:buFont typeface="Wingdings" pitchFamily="2" charset="2"/>
                <a:buNone/>
              </a:pPr>
              <a:t>21</a:t>
            </a:fld>
            <a:endParaRPr lang="en-GB" smtClean="0"/>
          </a:p>
        </p:txBody>
      </p:sp>
      <p:sp>
        <p:nvSpPr>
          <p:cNvPr id="83971" name="Text Box 1"/>
          <p:cNvSpPr txBox="1">
            <a:spLocks noChangeArrowheads="1"/>
          </p:cNvSpPr>
          <p:nvPr/>
        </p:nvSpPr>
        <p:spPr bwMode="auto">
          <a:xfrm>
            <a:off x="1332717" y="507921"/>
            <a:ext cx="7237392" cy="2539603"/>
          </a:xfrm>
          <a:prstGeom prst="rect">
            <a:avLst/>
          </a:prstGeom>
          <a:solidFill>
            <a:srgbClr val="FFFFFF"/>
          </a:solidFill>
          <a:ln w="9525">
            <a:solidFill>
              <a:srgbClr val="000000"/>
            </a:solidFill>
            <a:miter lim="800000"/>
            <a:headEnd/>
            <a:tailEnd/>
          </a:ln>
        </p:spPr>
        <p:txBody>
          <a:bodyPr wrap="none" lIns="91577" tIns="45789" rIns="91577" bIns="45789" anchor="ctr"/>
          <a:lstStyle/>
          <a:p>
            <a:endParaRPr lang="en-US"/>
          </a:p>
        </p:txBody>
      </p:sp>
      <p:sp>
        <p:nvSpPr>
          <p:cNvPr id="83972" name="Text Box 2"/>
          <p:cNvSpPr>
            <a:spLocks noGrp="1" noChangeArrowheads="1"/>
          </p:cNvSpPr>
          <p:nvPr>
            <p:ph type="body"/>
          </p:nvPr>
        </p:nvSpPr>
        <p:spPr>
          <a:noFill/>
          <a:ln/>
        </p:spPr>
        <p:txBody>
          <a:bodyPr/>
          <a:lstStyle/>
          <a:p>
            <a:pPr eaLnBrk="1" hangingPunct="1">
              <a:spcBef>
                <a:spcPts val="450"/>
              </a:spcBef>
              <a:tabLst>
                <a:tab pos="0" algn="l"/>
                <a:tab pos="914400" algn="l"/>
                <a:tab pos="1830388" algn="l"/>
                <a:tab pos="2746375" algn="l"/>
                <a:tab pos="3662363" algn="l"/>
                <a:tab pos="4578350" algn="l"/>
                <a:tab pos="5494338" algn="l"/>
                <a:tab pos="6410325" algn="l"/>
                <a:tab pos="7324725" algn="l"/>
                <a:tab pos="8240713" algn="l"/>
                <a:tab pos="9156700" algn="l"/>
                <a:tab pos="10072688" algn="l"/>
              </a:tabLst>
            </a:pPr>
            <a:r>
              <a:rPr lang="en-GB" smtClean="0">
                <a:ea typeface="Arial Unicode MS" pitchFamily="34" charset="-128"/>
                <a:cs typeface="Arial Unicode MS" pitchFamily="34" charset="-128"/>
              </a:rPr>
              <a:t>Charter of the group</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defTabSz="914400">
              <a:buFont typeface="Wingdings" pitchFamily="2" charset="2"/>
              <a:buNone/>
            </a:pPr>
            <a:fld id="{97D5FE65-C55C-4BD1-B3DB-D3CD2C8A2645}" type="slidenum">
              <a:rPr lang="en-GB" smtClean="0">
                <a:latin typeface="Times New Roman" pitchFamily="18" charset="0"/>
                <a:ea typeface="Arial Unicode MS" pitchFamily="34" charset="-128"/>
                <a:cs typeface="Arial Unicode MS" pitchFamily="34" charset="-128"/>
              </a:rPr>
              <a:pPr defTabSz="914400">
                <a:buFont typeface="Wingdings" pitchFamily="2" charset="2"/>
                <a:buNone/>
              </a:pPr>
              <a:t>27</a:t>
            </a:fld>
            <a:endParaRPr lang="en-GB" smtClean="0">
              <a:latin typeface="Times New Roman" pitchFamily="18" charset="0"/>
              <a:ea typeface="Arial Unicode MS" pitchFamily="34" charset="-128"/>
              <a:cs typeface="Arial Unicode MS" pitchFamily="34" charset="-128"/>
            </a:endParaRPr>
          </a:p>
        </p:txBody>
      </p:sp>
      <p:sp>
        <p:nvSpPr>
          <p:cNvPr id="27651" name="Rectangle 1"/>
          <p:cNvSpPr>
            <a:spLocks noGrp="1" noRot="1" noChangeAspect="1" noChangeArrowheads="1" noTextEdit="1"/>
          </p:cNvSpPr>
          <p:nvPr>
            <p:ph type="sldImg"/>
          </p:nvPr>
        </p:nvSpPr>
        <p:spPr>
          <a:ln/>
        </p:spPr>
      </p:sp>
      <p:sp>
        <p:nvSpPr>
          <p:cNvPr id="27652" name="Rectangle 2"/>
          <p:cNvSpPr>
            <a:spLocks noGrp="1" noChangeArrowheads="1"/>
          </p:cNvSpPr>
          <p:nvPr>
            <p:ph type="body" idx="1"/>
          </p:nvPr>
        </p:nvSpPr>
        <p:spPr>
          <a:xfrm>
            <a:off x="991902" y="3216831"/>
            <a:ext cx="7919024" cy="3047524"/>
          </a:xfrm>
          <a:noFill/>
          <a:ln/>
        </p:spPr>
        <p:txBody>
          <a:bodyPr wrap="none" anchor="ctr"/>
          <a:lstStyle/>
          <a:p>
            <a:pPr eaLnBrk="1" hangingPunct="1"/>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14400">
              <a:buFont typeface="Wingdings" pitchFamily="2" charset="2"/>
              <a:buNone/>
            </a:pPr>
            <a:fld id="{9039BF9B-EE1B-4A52-A04F-6AC928EB09E1}" type="slidenum">
              <a:rPr lang="en-GB" smtClean="0">
                <a:latin typeface="Times New Roman" pitchFamily="18" charset="0"/>
                <a:ea typeface="Arial Unicode MS" pitchFamily="34" charset="-128"/>
                <a:cs typeface="Arial Unicode MS" pitchFamily="34" charset="-128"/>
              </a:rPr>
              <a:pPr defTabSz="914400">
                <a:buFont typeface="Wingdings" pitchFamily="2" charset="2"/>
                <a:buNone/>
              </a:pPr>
              <a:t>29</a:t>
            </a:fld>
            <a:endParaRPr lang="en-GB" smtClean="0">
              <a:latin typeface="Times New Roman" pitchFamily="18" charset="0"/>
              <a:ea typeface="Arial Unicode MS" pitchFamily="34" charset="-128"/>
              <a:cs typeface="Arial Unicode MS" pitchFamily="34" charset="-128"/>
            </a:endParaRPr>
          </a:p>
        </p:txBody>
      </p:sp>
      <p:sp>
        <p:nvSpPr>
          <p:cNvPr id="30723" name="Rectangle 1"/>
          <p:cNvSpPr>
            <a:spLocks noGrp="1" noRot="1" noChangeAspect="1" noChangeArrowheads="1" noTextEdit="1"/>
          </p:cNvSpPr>
          <p:nvPr>
            <p:ph type="sldImg"/>
          </p:nvPr>
        </p:nvSpPr>
        <p:spPr>
          <a:ln/>
        </p:spPr>
      </p:sp>
      <p:sp>
        <p:nvSpPr>
          <p:cNvPr id="30724" name="Rectangle 2"/>
          <p:cNvSpPr>
            <a:spLocks noGrp="1" noChangeArrowheads="1"/>
          </p:cNvSpPr>
          <p:nvPr>
            <p:ph type="body" idx="1"/>
          </p:nvPr>
        </p:nvSpPr>
        <p:spPr>
          <a:xfrm>
            <a:off x="991902" y="3216831"/>
            <a:ext cx="7919024" cy="3047524"/>
          </a:xfrm>
          <a:noFill/>
          <a:ln/>
        </p:spPr>
        <p:txBody>
          <a:bodyPr wrap="none" anchor="ctr"/>
          <a:lstStyle/>
          <a:p>
            <a:pPr eaLnBrk="1" hangingPunct="1"/>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14400">
              <a:buFont typeface="Wingdings" pitchFamily="2" charset="2"/>
              <a:buNone/>
            </a:pPr>
            <a:fld id="{83F1C926-7D0D-4E4E-BDD0-83B95A86A9BB}" type="slidenum">
              <a:rPr lang="en-GB" smtClean="0">
                <a:latin typeface="Times New Roman" pitchFamily="18" charset="0"/>
                <a:ea typeface="Arial Unicode MS" pitchFamily="34" charset="-128"/>
                <a:cs typeface="Arial Unicode MS" pitchFamily="34" charset="-128"/>
              </a:rPr>
              <a:pPr defTabSz="914400">
                <a:buFont typeface="Wingdings" pitchFamily="2" charset="2"/>
                <a:buNone/>
              </a:pPr>
              <a:t>56</a:t>
            </a:fld>
            <a:endParaRPr lang="en-GB" smtClean="0">
              <a:latin typeface="Times New Roman" pitchFamily="18" charset="0"/>
              <a:ea typeface="Arial Unicode MS" pitchFamily="34" charset="-128"/>
              <a:cs typeface="Arial Unicode MS" pitchFamily="34" charset="-128"/>
            </a:endParaRPr>
          </a:p>
        </p:txBody>
      </p:sp>
      <p:sp>
        <p:nvSpPr>
          <p:cNvPr id="59395" name="Rectangle 1"/>
          <p:cNvSpPr>
            <a:spLocks noGrp="1" noRot="1" noChangeAspect="1" noChangeArrowheads="1" noTextEdit="1"/>
          </p:cNvSpPr>
          <p:nvPr>
            <p:ph type="sldImg"/>
          </p:nvPr>
        </p:nvSpPr>
        <p:spPr>
          <a:ln/>
        </p:spPr>
      </p:sp>
      <p:sp>
        <p:nvSpPr>
          <p:cNvPr id="59396" name="Rectangle 2"/>
          <p:cNvSpPr>
            <a:spLocks noGrp="1" noChangeArrowheads="1"/>
          </p:cNvSpPr>
          <p:nvPr>
            <p:ph type="body" idx="1"/>
          </p:nvPr>
        </p:nvSpPr>
        <p:spPr>
          <a:xfrm>
            <a:off x="991902" y="3216831"/>
            <a:ext cx="7919024" cy="3047524"/>
          </a:xfrm>
          <a:noFill/>
          <a:ln/>
        </p:spPr>
        <p:txBody>
          <a:bodyPr wrap="none" anchor="ctr"/>
          <a:lstStyle/>
          <a:p>
            <a:pPr eaLnBrk="1" hangingPunct="1"/>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pPr defTabSz="914400">
              <a:buFont typeface="Wingdings" pitchFamily="2" charset="2"/>
              <a:buNone/>
            </a:pPr>
            <a:fld id="{3A662C9E-1204-48D4-8FF9-640131603F3F}" type="slidenum">
              <a:rPr lang="en-GB" smtClean="0">
                <a:latin typeface="Times New Roman" pitchFamily="18" charset="0"/>
                <a:cs typeface="Arial Unicode MS" charset="0"/>
              </a:rPr>
              <a:pPr defTabSz="914400">
                <a:buFont typeface="Wingdings" pitchFamily="2" charset="2"/>
                <a:buNone/>
              </a:pPr>
              <a:t>2</a:t>
            </a:fld>
            <a:endParaRPr lang="en-GB" dirty="0" smtClean="0">
              <a:latin typeface="Times New Roman" pitchFamily="18" charset="0"/>
              <a:cs typeface="Arial Unicode MS" charset="0"/>
            </a:endParaRPr>
          </a:p>
        </p:txBody>
      </p:sp>
      <p:sp>
        <p:nvSpPr>
          <p:cNvPr id="13315" name="Text Box 1"/>
          <p:cNvSpPr txBox="1">
            <a:spLocks noChangeArrowheads="1"/>
          </p:cNvSpPr>
          <p:nvPr/>
        </p:nvSpPr>
        <p:spPr bwMode="auto">
          <a:xfrm>
            <a:off x="1331913" y="508000"/>
            <a:ext cx="7239000" cy="2540000"/>
          </a:xfrm>
          <a:prstGeom prst="rect">
            <a:avLst/>
          </a:prstGeom>
          <a:solidFill>
            <a:srgbClr val="FFFFFF"/>
          </a:solidFill>
          <a:ln w="9525">
            <a:solidFill>
              <a:srgbClr val="000000"/>
            </a:solidFill>
            <a:miter lim="800000"/>
            <a:headEnd/>
            <a:tailEnd/>
          </a:ln>
        </p:spPr>
        <p:txBody>
          <a:bodyPr wrap="none" lIns="91294" tIns="45647" rIns="91294" bIns="45647" anchor="ctr"/>
          <a:lstStyle/>
          <a:p>
            <a:endParaRPr lang="en-US" dirty="0"/>
          </a:p>
        </p:txBody>
      </p:sp>
      <p:sp>
        <p:nvSpPr>
          <p:cNvPr id="13316" name="Text Box 2"/>
          <p:cNvSpPr>
            <a:spLocks noGrp="1" noChangeArrowheads="1"/>
          </p:cNvSpPr>
          <p:nvPr>
            <p:ph type="body"/>
          </p:nvPr>
        </p:nvSpPr>
        <p:spPr>
          <a:noFill/>
          <a:ln/>
        </p:spPr>
        <p:txBody>
          <a:bodyPr/>
          <a:lstStyle/>
          <a:p>
            <a:pPr eaLnBrk="1" hangingPunct="1">
              <a:spcBef>
                <a:spcPts val="750"/>
              </a:spcBef>
              <a:buFontTx/>
              <a:buChar char="•"/>
              <a:tabLst>
                <a:tab pos="0" algn="l"/>
                <a:tab pos="912813" algn="l"/>
                <a:tab pos="1825625" algn="l"/>
                <a:tab pos="2738438" algn="l"/>
                <a:tab pos="3651250" algn="l"/>
                <a:tab pos="4564063" algn="l"/>
                <a:tab pos="5476875" algn="l"/>
                <a:tab pos="6389688" algn="l"/>
                <a:tab pos="7302500" algn="l"/>
                <a:tab pos="8215313" algn="l"/>
                <a:tab pos="9128125" algn="l"/>
                <a:tab pos="10040938" algn="l"/>
              </a:tabLst>
            </a:pPr>
            <a:r>
              <a:rPr lang="en-GB" dirty="0" smtClean="0">
                <a:cs typeface="Arial Unicode MS" charset="0"/>
              </a:rPr>
              <a:t>Some banking groups include insurance entities and other non-financial entities other than credit institutions</a:t>
            </a:r>
          </a:p>
          <a:p>
            <a:pPr eaLnBrk="1" hangingPunct="1">
              <a:spcBef>
                <a:spcPts val="750"/>
              </a:spcBef>
              <a:buFontTx/>
              <a:buChar char="•"/>
              <a:tabLst>
                <a:tab pos="0" algn="l"/>
                <a:tab pos="912813" algn="l"/>
                <a:tab pos="1825625" algn="l"/>
                <a:tab pos="2738438" algn="l"/>
                <a:tab pos="3651250" algn="l"/>
                <a:tab pos="4564063" algn="l"/>
                <a:tab pos="5476875" algn="l"/>
                <a:tab pos="6389688" algn="l"/>
                <a:tab pos="7302500" algn="l"/>
                <a:tab pos="8215313" algn="l"/>
                <a:tab pos="9128125" algn="l"/>
                <a:tab pos="10040938" algn="l"/>
              </a:tabLst>
            </a:pPr>
            <a:r>
              <a:rPr lang="en-GB" dirty="0" smtClean="0">
                <a:cs typeface="Arial Unicode MS" charset="0"/>
              </a:rPr>
              <a:t>FINREP templates do not include possibility to register these particular activities. There are </a:t>
            </a:r>
          </a:p>
          <a:p>
            <a:pPr eaLnBrk="1" hangingPunct="1">
              <a:spcBef>
                <a:spcPts val="750"/>
              </a:spcBef>
              <a:buFontTx/>
              <a:buChar char="•"/>
              <a:tabLst>
                <a:tab pos="0" algn="l"/>
                <a:tab pos="912813" algn="l"/>
                <a:tab pos="1825625" algn="l"/>
                <a:tab pos="2738438" algn="l"/>
                <a:tab pos="3651250" algn="l"/>
                <a:tab pos="4564063" algn="l"/>
                <a:tab pos="5476875" algn="l"/>
                <a:tab pos="6389688" algn="l"/>
                <a:tab pos="7302500" algn="l"/>
                <a:tab pos="8215313" algn="l"/>
                <a:tab pos="9128125" algn="l"/>
                <a:tab pos="10040938" algn="l"/>
              </a:tabLst>
            </a:pPr>
            <a:r>
              <a:rPr lang="en-GB" dirty="0" smtClean="0">
                <a:cs typeface="Arial Unicode MS" charset="0"/>
              </a:rPr>
              <a:t>In the answer to the question 1/2007, the FINREP network establishes a set of guidelines on how this information should be reported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DB25E5-39CE-4F30-80AD-F78209CFD4E4}" type="slidenum">
              <a:rPr lang="es-ES_tradnl"/>
              <a:pPr/>
              <a:t>4</a:t>
            </a:fld>
            <a:endParaRPr lang="es-ES_tradnl" dirty="0"/>
          </a:p>
        </p:txBody>
      </p:sp>
      <p:sp>
        <p:nvSpPr>
          <p:cNvPr id="319490" name="Rectangle 2"/>
          <p:cNvSpPr>
            <a:spLocks noGrp="1" noRot="1" noChangeAspect="1" noChangeArrowheads="1" noTextEdit="1"/>
          </p:cNvSpPr>
          <p:nvPr>
            <p:ph type="sldImg"/>
          </p:nvPr>
        </p:nvSpPr>
        <p:spPr>
          <a:xfrm>
            <a:off x="3259138" y="508000"/>
            <a:ext cx="3386137" cy="2540000"/>
          </a:xfrm>
          <a:ln/>
        </p:spPr>
      </p:sp>
      <p:sp>
        <p:nvSpPr>
          <p:cNvPr id="31949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42A5DE-1A1E-4266-981F-CE0F9311A895}" type="slidenum">
              <a:rPr lang="es-ES_tradnl"/>
              <a:pPr/>
              <a:t>5</a:t>
            </a:fld>
            <a:endParaRPr lang="es-ES_tradnl" dirty="0"/>
          </a:p>
        </p:txBody>
      </p:sp>
      <p:sp>
        <p:nvSpPr>
          <p:cNvPr id="389122" name="Rectangle 2"/>
          <p:cNvSpPr>
            <a:spLocks noGrp="1" noRot="1" noChangeAspect="1" noChangeArrowheads="1" noTextEdit="1"/>
          </p:cNvSpPr>
          <p:nvPr>
            <p:ph type="sldImg"/>
          </p:nvPr>
        </p:nvSpPr>
        <p:spPr>
          <a:xfrm>
            <a:off x="3259138" y="508000"/>
            <a:ext cx="3386137" cy="2540000"/>
          </a:xfrm>
          <a:ln/>
        </p:spPr>
      </p:sp>
      <p:sp>
        <p:nvSpPr>
          <p:cNvPr id="389123" name="Rectangle 3"/>
          <p:cNvSpPr>
            <a:spLocks noGrp="1" noChangeArrowheads="1"/>
          </p:cNvSpPr>
          <p:nvPr>
            <p:ph type="body" idx="1"/>
          </p:nvPr>
        </p:nvSpPr>
        <p:spPr/>
        <p:txBody>
          <a:bodyPr/>
          <a:lstStyle/>
          <a:p>
            <a:pPr>
              <a:buFontTx/>
              <a:buChar char="-"/>
            </a:pPr>
            <a:r>
              <a:rPr lang="en-US" sz="900" dirty="0"/>
              <a:t>Let me show how these features of XBRL formula will impact on our reporting process. </a:t>
            </a:r>
          </a:p>
          <a:p>
            <a:pPr>
              <a:buFontTx/>
              <a:buChar char="-"/>
            </a:pPr>
            <a:r>
              <a:rPr lang="en-US" sz="900" dirty="0"/>
              <a:t>In this picture I’ll try to illustrate the development stage of a reporting process using a classical solution. We have the regulator on the top side and the regulated company on the bottom.</a:t>
            </a:r>
          </a:p>
          <a:p>
            <a:pPr>
              <a:buFontTx/>
              <a:buChar char="-"/>
            </a:pPr>
            <a:r>
              <a:rPr lang="en-US" sz="900" dirty="0"/>
              <a:t>In the first step, our business users writes a document explaining the sets of business rules to be applied.</a:t>
            </a:r>
          </a:p>
          <a:p>
            <a:pPr>
              <a:buFontTx/>
              <a:buChar char="-"/>
            </a:pPr>
            <a:r>
              <a:rPr lang="en-US" sz="900" dirty="0" err="1"/>
              <a:t>An</a:t>
            </a:r>
            <a:r>
              <a:rPr lang="en-US" sz="900"/>
              <a:t> IT analyst, reads this doc and writes a system requirements doc. We need two different docs because the first one uses a language understandable by business areas and the second one is a more technical one.</a:t>
            </a:r>
          </a:p>
          <a:p>
            <a:pPr>
              <a:buFontTx/>
              <a:buChar char="-"/>
            </a:pPr>
            <a:r>
              <a:rPr lang="en-US" sz="900"/>
              <a:t>Finally, a developer uses this document to produce the code that will run on out system.</a:t>
            </a:r>
          </a:p>
          <a:p>
            <a:pPr>
              <a:buFontTx/>
              <a:buChar char="-"/>
            </a:pPr>
            <a:endParaRPr lang="en-US" sz="900"/>
          </a:p>
          <a:p>
            <a:pPr>
              <a:buFontTx/>
              <a:buChar char="-"/>
            </a:pPr>
            <a:r>
              <a:rPr lang="en-US" sz="900"/>
              <a:t>Now, on the sender side, and IT analyst, with the help of business users interprets the original document and produce another IT requirements document. It is different to the one at the receiver side, as they depend on the technology used by each company.</a:t>
            </a:r>
          </a:p>
          <a:p>
            <a:pPr>
              <a:buFontTx/>
              <a:buChar char="-"/>
            </a:pPr>
            <a:r>
              <a:rPr lang="en-US" sz="900"/>
              <a:t>Finally, another developer writes code, in a different language and on a different platform.</a:t>
            </a:r>
          </a:p>
          <a:p>
            <a:pPr>
              <a:buFontTx/>
              <a:buChar char="-"/>
            </a:pPr>
            <a:endParaRPr lang="en-US" sz="900"/>
          </a:p>
          <a:p>
            <a:pPr>
              <a:buFontTx/>
              <a:buChar char="-"/>
            </a:pPr>
            <a:r>
              <a:rPr lang="en-US" sz="900"/>
              <a:t>This picture reminds me of a game in which some children are put in a row and the first one whispers a sentence to the next one, who whisper what he has understood to the following one, and so on. At the end, the first says aloud the original sentence and the last one says what he has understood, and usually, doesn’t have nothing to do with the first sentence.</a:t>
            </a:r>
          </a:p>
          <a:p>
            <a:pPr>
              <a:buFontTx/>
              <a:buChar char="-"/>
            </a:pPr>
            <a:endParaRPr lang="en-US" sz="900"/>
          </a:p>
          <a:p>
            <a:pPr>
              <a:buFontTx/>
              <a:buChar char="-"/>
            </a:pPr>
            <a:r>
              <a:rPr lang="en-US" sz="900"/>
              <a:t>In complex reporting system, with lots of concepts and lots of rules, it is very likely to make mistakes, as we are not using a formal language to communicate each other</a:t>
            </a:r>
          </a:p>
          <a:p>
            <a:pPr>
              <a:buFontTx/>
              <a:buChar char="-"/>
            </a:pPr>
            <a:endParaRPr lang="en-US" sz="9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8527C8-51AF-472A-A2FE-8E63DBAE77DF}" type="slidenum">
              <a:rPr lang="es-ES_tradnl"/>
              <a:pPr/>
              <a:t>6</a:t>
            </a:fld>
            <a:endParaRPr lang="es-ES_tradnl"/>
          </a:p>
        </p:txBody>
      </p:sp>
      <p:sp>
        <p:nvSpPr>
          <p:cNvPr id="380930" name="Rectangle 2"/>
          <p:cNvSpPr>
            <a:spLocks noGrp="1" noRot="1" noChangeAspect="1" noChangeArrowheads="1" noTextEdit="1"/>
          </p:cNvSpPr>
          <p:nvPr>
            <p:ph type="sldImg"/>
          </p:nvPr>
        </p:nvSpPr>
        <p:spPr>
          <a:xfrm>
            <a:off x="3259138" y="508000"/>
            <a:ext cx="3386137" cy="2540000"/>
          </a:xfrm>
          <a:ln/>
        </p:spPr>
      </p:sp>
      <p:sp>
        <p:nvSpPr>
          <p:cNvPr id="380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EE7F7D-ACAC-4A97-8A35-4EDA8B6A39BE}" type="slidenum">
              <a:rPr lang="es-ES_tradnl"/>
              <a:pPr/>
              <a:t>7</a:t>
            </a:fld>
            <a:endParaRPr lang="es-ES_tradnl"/>
          </a:p>
        </p:txBody>
      </p:sp>
      <p:sp>
        <p:nvSpPr>
          <p:cNvPr id="336898" name="Rectangle 2"/>
          <p:cNvSpPr>
            <a:spLocks noGrp="1" noRot="1" noChangeAspect="1" noChangeArrowheads="1" noTextEdit="1"/>
          </p:cNvSpPr>
          <p:nvPr>
            <p:ph type="sldImg"/>
          </p:nvPr>
        </p:nvSpPr>
        <p:spPr>
          <a:xfrm>
            <a:off x="3259138" y="508000"/>
            <a:ext cx="3386137" cy="2540000"/>
          </a:xfrm>
          <a:ln/>
        </p:spPr>
      </p:sp>
      <p:sp>
        <p:nvSpPr>
          <p:cNvPr id="33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D5A11A-182E-447B-A4D8-ECF628B26858}" type="slidenum">
              <a:rPr lang="es-ES_tradnl"/>
              <a:pPr/>
              <a:t>8</a:t>
            </a:fld>
            <a:endParaRPr lang="es-ES_tradnl"/>
          </a:p>
        </p:txBody>
      </p:sp>
      <p:sp>
        <p:nvSpPr>
          <p:cNvPr id="391170" name="Rectangle 2"/>
          <p:cNvSpPr>
            <a:spLocks noGrp="1" noRot="1" noChangeAspect="1" noChangeArrowheads="1" noTextEdit="1"/>
          </p:cNvSpPr>
          <p:nvPr>
            <p:ph type="sldImg"/>
          </p:nvPr>
        </p:nvSpPr>
        <p:spPr>
          <a:xfrm>
            <a:off x="3259138" y="508000"/>
            <a:ext cx="3386137" cy="2540000"/>
          </a:xfrm>
          <a:ln/>
        </p:spPr>
      </p:sp>
      <p:sp>
        <p:nvSpPr>
          <p:cNvPr id="391171" name="Rectangle 3"/>
          <p:cNvSpPr>
            <a:spLocks noGrp="1" noChangeArrowheads="1"/>
          </p:cNvSpPr>
          <p:nvPr>
            <p:ph type="body" idx="1"/>
          </p:nvPr>
        </p:nvSpPr>
        <p:spPr/>
        <p:txBody>
          <a:bodyPr/>
          <a:lstStyle/>
          <a:p>
            <a:r>
              <a:rPr lang="en-US"/>
              <a:t>Now, let’s see an scenario in which we are using XBRL Formula.</a:t>
            </a:r>
          </a:p>
          <a:p>
            <a:endParaRPr lang="en-US"/>
          </a:p>
          <a:p>
            <a:pPr>
              <a:buFontTx/>
              <a:buChar char="-"/>
            </a:pPr>
            <a:r>
              <a:rPr lang="en-US"/>
              <a:t>First, our business user writes down a rules document. But the first big difference is that, together with the IT analyst, develops a taxonomy. This is possible because we are using a formal high level language that the business user can understand with the help of tools.</a:t>
            </a:r>
          </a:p>
          <a:p>
            <a:pPr>
              <a:buFontTx/>
              <a:buChar char="-"/>
            </a:pPr>
            <a:endParaRPr lang="en-US"/>
          </a:p>
          <a:p>
            <a:pPr>
              <a:buFontTx/>
              <a:buChar char="-"/>
            </a:pPr>
            <a:r>
              <a:rPr lang="en-US"/>
              <a:t>These documents are sent to the regulated company.</a:t>
            </a:r>
          </a:p>
          <a:p>
            <a:pPr>
              <a:buFontTx/>
              <a:buChar char="-"/>
            </a:pPr>
            <a:endParaRPr lang="en-US"/>
          </a:p>
          <a:p>
            <a:pPr>
              <a:buFontTx/>
              <a:buChar char="-"/>
            </a:pPr>
            <a:r>
              <a:rPr lang="en-US"/>
              <a:t>And finally, our new taxonomies are loaded on both systems. As we are using a standard, we are sure that both systems will behave the same. We don’t need specific developments, as a we have market solutions available</a:t>
            </a:r>
          </a:p>
          <a:p>
            <a:pPr>
              <a:buFontTx/>
              <a:buChar char="-"/>
            </a:pPr>
            <a:endParaRPr lang="en-US"/>
          </a:p>
          <a:p>
            <a:pPr>
              <a:buFontTx/>
              <a:buChar char="-"/>
            </a:pPr>
            <a:r>
              <a:rPr lang="en-US"/>
              <a:t>So, the number of steps needed has been reduced, we are using a formal language to communicate these rules, and so, we have drastically reduced the probability to make mistakes.</a:t>
            </a:r>
          </a:p>
          <a:p>
            <a:pPr>
              <a:buFontTx/>
              <a:buChar char="-"/>
            </a:pPr>
            <a:endParaRPr lang="en-US"/>
          </a:p>
          <a:p>
            <a:pPr>
              <a:buFontTx/>
              <a:buChar char="-"/>
            </a:pPr>
            <a:r>
              <a:rPr lang="en-US"/>
              <a:t>Also, notice that we have given early retirement to two or three guys of the previous slide. OR we have promoted them to a better job.</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0DABAE-5A10-45DC-959F-E8127E3AA6C9}" type="slidenum">
              <a:rPr lang="es-ES_tradnl"/>
              <a:pPr/>
              <a:t>9</a:t>
            </a:fld>
            <a:endParaRPr lang="es-ES_tradnl"/>
          </a:p>
        </p:txBody>
      </p:sp>
      <p:sp>
        <p:nvSpPr>
          <p:cNvPr id="382978" name="Rectangle 2"/>
          <p:cNvSpPr>
            <a:spLocks noGrp="1" noRot="1" noChangeAspect="1" noChangeArrowheads="1" noTextEdit="1"/>
          </p:cNvSpPr>
          <p:nvPr>
            <p:ph type="sldImg"/>
          </p:nvPr>
        </p:nvSpPr>
        <p:spPr>
          <a:xfrm>
            <a:off x="3259138" y="508000"/>
            <a:ext cx="3386137" cy="2540000"/>
          </a:xfrm>
          <a:ln/>
        </p:spPr>
      </p:sp>
      <p:sp>
        <p:nvSpPr>
          <p:cNvPr id="382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pPr defTabSz="914400">
              <a:buFont typeface="Wingdings" pitchFamily="2" charset="2"/>
              <a:buNone/>
            </a:pPr>
            <a:fld id="{3A662C9E-1204-48D4-8FF9-640131603F3F}" type="slidenum">
              <a:rPr lang="en-GB" smtClean="0">
                <a:latin typeface="Times New Roman" pitchFamily="18" charset="0"/>
                <a:cs typeface="Arial Unicode MS" charset="0"/>
              </a:rPr>
              <a:pPr defTabSz="914400">
                <a:buFont typeface="Wingdings" pitchFamily="2" charset="2"/>
                <a:buNone/>
              </a:pPr>
              <a:t>10</a:t>
            </a:fld>
            <a:endParaRPr lang="en-GB" smtClean="0">
              <a:latin typeface="Times New Roman" pitchFamily="18" charset="0"/>
              <a:cs typeface="Arial Unicode MS" charset="0"/>
            </a:endParaRPr>
          </a:p>
        </p:txBody>
      </p:sp>
      <p:sp>
        <p:nvSpPr>
          <p:cNvPr id="13315" name="Text Box 1"/>
          <p:cNvSpPr txBox="1">
            <a:spLocks noChangeArrowheads="1"/>
          </p:cNvSpPr>
          <p:nvPr/>
        </p:nvSpPr>
        <p:spPr bwMode="auto">
          <a:xfrm>
            <a:off x="1331913" y="508000"/>
            <a:ext cx="7239000" cy="2540000"/>
          </a:xfrm>
          <a:prstGeom prst="rect">
            <a:avLst/>
          </a:prstGeom>
          <a:solidFill>
            <a:srgbClr val="FFFFFF"/>
          </a:solidFill>
          <a:ln w="9525">
            <a:solidFill>
              <a:srgbClr val="000000"/>
            </a:solidFill>
            <a:miter lim="800000"/>
            <a:headEnd/>
            <a:tailEnd/>
          </a:ln>
        </p:spPr>
        <p:txBody>
          <a:bodyPr wrap="none" lIns="91294" tIns="45647" rIns="91294" bIns="45647" anchor="ctr"/>
          <a:lstStyle/>
          <a:p>
            <a:endParaRPr lang="en-US"/>
          </a:p>
        </p:txBody>
      </p:sp>
      <p:sp>
        <p:nvSpPr>
          <p:cNvPr id="13316" name="Text Box 2"/>
          <p:cNvSpPr>
            <a:spLocks noGrp="1" noChangeArrowheads="1"/>
          </p:cNvSpPr>
          <p:nvPr>
            <p:ph type="body"/>
          </p:nvPr>
        </p:nvSpPr>
        <p:spPr>
          <a:noFill/>
          <a:ln/>
        </p:spPr>
        <p:txBody>
          <a:bodyPr/>
          <a:lstStyle/>
          <a:p>
            <a:pPr eaLnBrk="1" hangingPunct="1">
              <a:spcBef>
                <a:spcPts val="750"/>
              </a:spcBef>
              <a:buFontTx/>
              <a:buChar char="•"/>
              <a:tabLst>
                <a:tab pos="0" algn="l"/>
                <a:tab pos="912813" algn="l"/>
                <a:tab pos="1825625" algn="l"/>
                <a:tab pos="2738438" algn="l"/>
                <a:tab pos="3651250" algn="l"/>
                <a:tab pos="4564063" algn="l"/>
                <a:tab pos="5476875" algn="l"/>
                <a:tab pos="6389688" algn="l"/>
                <a:tab pos="7302500" algn="l"/>
                <a:tab pos="8215313" algn="l"/>
                <a:tab pos="9128125" algn="l"/>
                <a:tab pos="10040938" algn="l"/>
              </a:tabLst>
            </a:pPr>
            <a:r>
              <a:rPr lang="en-GB" smtClean="0">
                <a:cs typeface="Arial Unicode MS" charset="0"/>
              </a:rPr>
              <a:t>Some banking groups include insurance entities and other non-financial entities other than credit institutions</a:t>
            </a:r>
          </a:p>
          <a:p>
            <a:pPr eaLnBrk="1" hangingPunct="1">
              <a:spcBef>
                <a:spcPts val="750"/>
              </a:spcBef>
              <a:buFontTx/>
              <a:buChar char="•"/>
              <a:tabLst>
                <a:tab pos="0" algn="l"/>
                <a:tab pos="912813" algn="l"/>
                <a:tab pos="1825625" algn="l"/>
                <a:tab pos="2738438" algn="l"/>
                <a:tab pos="3651250" algn="l"/>
                <a:tab pos="4564063" algn="l"/>
                <a:tab pos="5476875" algn="l"/>
                <a:tab pos="6389688" algn="l"/>
                <a:tab pos="7302500" algn="l"/>
                <a:tab pos="8215313" algn="l"/>
                <a:tab pos="9128125" algn="l"/>
                <a:tab pos="10040938" algn="l"/>
              </a:tabLst>
            </a:pPr>
            <a:r>
              <a:rPr lang="en-GB" smtClean="0">
                <a:cs typeface="Arial Unicode MS" charset="0"/>
              </a:rPr>
              <a:t>FINREP templates do not include possibility to register these particular activities. There are </a:t>
            </a:r>
          </a:p>
          <a:p>
            <a:pPr eaLnBrk="1" hangingPunct="1">
              <a:spcBef>
                <a:spcPts val="750"/>
              </a:spcBef>
              <a:buFontTx/>
              <a:buChar char="•"/>
              <a:tabLst>
                <a:tab pos="0" algn="l"/>
                <a:tab pos="912813" algn="l"/>
                <a:tab pos="1825625" algn="l"/>
                <a:tab pos="2738438" algn="l"/>
                <a:tab pos="3651250" algn="l"/>
                <a:tab pos="4564063" algn="l"/>
                <a:tab pos="5476875" algn="l"/>
                <a:tab pos="6389688" algn="l"/>
                <a:tab pos="7302500" algn="l"/>
                <a:tab pos="8215313" algn="l"/>
                <a:tab pos="9128125" algn="l"/>
                <a:tab pos="10040938" algn="l"/>
              </a:tabLst>
            </a:pPr>
            <a:r>
              <a:rPr lang="en-GB" smtClean="0">
                <a:cs typeface="Arial Unicode MS" charset="0"/>
              </a:rPr>
              <a:t>In the answer to the question 1/2007, the FINREP network establishes a set of guidelines on how this information should be reported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ítulo de presentación">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_tradnl" dirty="0"/>
          </a:p>
        </p:txBody>
      </p:sp>
      <p:sp>
        <p:nvSpPr>
          <p:cNvPr id="3" name="2 Marcador de contenido"/>
          <p:cNvSpPr>
            <a:spLocks noGrp="1"/>
          </p:cNvSpPr>
          <p:nvPr>
            <p:ph idx="1"/>
          </p:nvPr>
        </p:nvSpPr>
        <p:spPr/>
        <p:txBody>
          <a:bodyPr/>
          <a:lstStyle>
            <a:lvl2pPr>
              <a:defRPr lang="es-ES" dirty="0" smtClean="0">
                <a:solidFill>
                  <a:srgbClr val="B35C48"/>
                </a:solidFill>
                <a:latin typeface="+mn-lt"/>
              </a:defRPr>
            </a:lvl2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_tradnl" dirty="0"/>
          </a:p>
        </p:txBody>
      </p:sp>
      <p:sp>
        <p:nvSpPr>
          <p:cNvPr id="4" name="Rectangle 6"/>
          <p:cNvSpPr>
            <a:spLocks noGrp="1" noChangeArrowheads="1"/>
          </p:cNvSpPr>
          <p:nvPr>
            <p:ph type="sldNum" sz="quarter" idx="10"/>
          </p:nvPr>
        </p:nvSpPr>
        <p:spPr>
          <a:ln/>
        </p:spPr>
        <p:txBody>
          <a:bodyPr/>
          <a:lstStyle>
            <a:lvl1pPr>
              <a:defRPr/>
            </a:lvl1pPr>
          </a:lstStyle>
          <a:p>
            <a:pPr>
              <a:defRPr/>
            </a:pPr>
            <a:fld id="{2ECB91E4-7DF1-492F-ADF2-9B7C17310A1B}" type="slidenum">
              <a:rPr lang="es-ES_tradnl"/>
              <a:pPr>
                <a:defRPr/>
              </a:pPr>
              <a:t>‹Nº›</a:t>
            </a:fld>
            <a:endParaRPr lang="es-ES_trad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GB"/>
          </a:p>
        </p:txBody>
      </p:sp>
      <p:sp>
        <p:nvSpPr>
          <p:cNvPr id="3" name="2 Marcador de contenido"/>
          <p:cNvSpPr>
            <a:spLocks noGrp="1"/>
          </p:cNvSpPr>
          <p:nvPr>
            <p:ph sz="half" idx="1"/>
          </p:nvPr>
        </p:nvSpPr>
        <p:spPr>
          <a:xfrm>
            <a:off x="227013" y="1484313"/>
            <a:ext cx="4210050" cy="4565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3 Marcador de contenido"/>
          <p:cNvSpPr>
            <a:spLocks noGrp="1"/>
          </p:cNvSpPr>
          <p:nvPr>
            <p:ph sz="half" idx="2"/>
          </p:nvPr>
        </p:nvSpPr>
        <p:spPr>
          <a:xfrm>
            <a:off x="4589463" y="1484313"/>
            <a:ext cx="4211637" cy="4565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5" name="Rectangle 4"/>
          <p:cNvSpPr>
            <a:spLocks noGrp="1" noChangeArrowheads="1"/>
          </p:cNvSpPr>
          <p:nvPr>
            <p:ph type="sldNum" idx="10"/>
          </p:nvPr>
        </p:nvSpPr>
        <p:spPr/>
        <p:txBody>
          <a:bodyPr/>
          <a:lstStyle>
            <a:lvl1pPr>
              <a:defRPr/>
            </a:lvl1pPr>
          </a:lstStyle>
          <a:p>
            <a:pPr>
              <a:defRPr/>
            </a:pPr>
            <a:fld id="{B09CA470-9320-427A-BB8C-76840996C0B1}" type="slidenum">
              <a:rPr lang="en-GB"/>
              <a:pPr>
                <a:defRPr/>
              </a:pPr>
              <a:t>‹Nº›</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cierr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Box 12"/>
          <p:cNvSpPr txBox="1">
            <a:spLocks noChangeArrowheads="1"/>
          </p:cNvSpPr>
          <p:nvPr/>
        </p:nvSpPr>
        <p:spPr bwMode="auto">
          <a:xfrm>
            <a:off x="323850" y="6172200"/>
            <a:ext cx="4876800" cy="276225"/>
          </a:xfrm>
          <a:prstGeom prst="rect">
            <a:avLst/>
          </a:prstGeom>
          <a:noFill/>
          <a:ln w="9525">
            <a:noFill/>
            <a:miter lim="800000"/>
            <a:headEnd/>
            <a:tailEnd/>
          </a:ln>
          <a:effectLst/>
        </p:spPr>
        <p:txBody>
          <a:bodyPr>
            <a:spAutoFit/>
          </a:bodyPr>
          <a:lstStyle/>
          <a:p>
            <a:pPr eaLnBrk="0" hangingPunct="0">
              <a:spcBef>
                <a:spcPct val="50000"/>
              </a:spcBef>
              <a:defRPr/>
            </a:pPr>
            <a:r>
              <a:rPr lang="es-ES_tradnl" sz="1200" b="0" dirty="0">
                <a:latin typeface="BdE Neue Helvetica 55 Roman" pitchFamily="34" charset="0"/>
              </a:rPr>
              <a:t>INFORMATION SYSTEMS AND PROCESSES</a:t>
            </a:r>
          </a:p>
        </p:txBody>
      </p:sp>
      <p:sp>
        <p:nvSpPr>
          <p:cNvPr id="9" name="Text Box 14"/>
          <p:cNvSpPr txBox="1">
            <a:spLocks noChangeArrowheads="1"/>
          </p:cNvSpPr>
          <p:nvPr/>
        </p:nvSpPr>
        <p:spPr bwMode="auto">
          <a:xfrm>
            <a:off x="314325" y="1851025"/>
            <a:ext cx="5943600" cy="3572773"/>
          </a:xfrm>
          <a:prstGeom prst="rect">
            <a:avLst/>
          </a:prstGeom>
          <a:noFill/>
          <a:ln w="9525">
            <a:noFill/>
            <a:miter lim="800000"/>
            <a:headEnd/>
            <a:tailEnd/>
          </a:ln>
          <a:effectLst/>
        </p:spPr>
        <p:txBody>
          <a:bodyPr>
            <a:spAutoFit/>
          </a:bodyPr>
          <a:lstStyle/>
          <a:p>
            <a:pPr eaLnBrk="0" hangingPunct="0">
              <a:lnSpc>
                <a:spcPts val="2500"/>
              </a:lnSpc>
              <a:spcBef>
                <a:spcPts val="0"/>
              </a:spcBef>
              <a:defRPr/>
            </a:pPr>
            <a:r>
              <a:rPr lang="en-GB" cap="all" noProof="0" dirty="0" smtClean="0">
                <a:solidFill>
                  <a:srgbClr val="B35C48"/>
                </a:solidFill>
                <a:latin typeface="BdE Neue Helvetica 55 Roman" pitchFamily="34" charset="0"/>
              </a:rPr>
              <a:t>XBRL </a:t>
            </a:r>
            <a:r>
              <a:rPr lang="en-GB" cap="all" noProof="0" dirty="0" smtClean="0">
                <a:solidFill>
                  <a:srgbClr val="B35C48"/>
                </a:solidFill>
                <a:latin typeface="BdE Neue Helvetica 55 Roman" pitchFamily="34" charset="0"/>
              </a:rPr>
              <a:t>Formula </a:t>
            </a:r>
            <a:r>
              <a:rPr lang="en-GB" cap="all" noProof="0" dirty="0" smtClean="0">
                <a:solidFill>
                  <a:srgbClr val="B35C48"/>
                </a:solidFill>
                <a:latin typeface="BdE Neue Helvetica 55 Roman" pitchFamily="34" charset="0"/>
              </a:rPr>
              <a:t>in Practice in Regulatory Environments: Experience and Benefits</a:t>
            </a:r>
            <a:endParaRPr lang="en-GB" sz="1400" noProof="0" dirty="0" smtClean="0">
              <a:solidFill>
                <a:srgbClr val="B94105"/>
              </a:solidFill>
              <a:latin typeface="BdE Neue Helvetica 55 Roman" pitchFamily="34" charset="0"/>
            </a:endParaRPr>
          </a:p>
          <a:p>
            <a:pPr eaLnBrk="0" hangingPunct="0">
              <a:lnSpc>
                <a:spcPts val="2500"/>
              </a:lnSpc>
              <a:spcBef>
                <a:spcPct val="50000"/>
              </a:spcBef>
              <a:defRPr/>
            </a:pPr>
            <a:r>
              <a:rPr lang="es-ES_tradnl" sz="1400" dirty="0" smtClean="0">
                <a:latin typeface="BdE Neue Helvetica 55 Roman" pitchFamily="34" charset="0"/>
              </a:rPr>
              <a:t>Víctor </a:t>
            </a:r>
            <a:r>
              <a:rPr lang="es-ES_tradnl" sz="1400" dirty="0">
                <a:latin typeface="BdE Neue Helvetica 55 Roman" pitchFamily="34" charset="0"/>
              </a:rPr>
              <a:t>Morilla</a:t>
            </a:r>
          </a:p>
          <a:p>
            <a:pPr eaLnBrk="0" hangingPunct="0">
              <a:lnSpc>
                <a:spcPts val="600"/>
              </a:lnSpc>
              <a:spcBef>
                <a:spcPct val="50000"/>
              </a:spcBef>
              <a:defRPr/>
            </a:pPr>
            <a:r>
              <a:rPr lang="es-ES_tradnl" sz="1400" b="0" dirty="0" smtClean="0">
                <a:latin typeface="BdE Neue Helvetica 55 Roman" pitchFamily="34" charset="0"/>
              </a:rPr>
              <a:t>Bank of </a:t>
            </a:r>
            <a:r>
              <a:rPr lang="es-ES_tradnl" sz="1400" b="0" dirty="0" err="1" smtClean="0">
                <a:latin typeface="BdE Neue Helvetica 55 Roman" pitchFamily="34" charset="0"/>
              </a:rPr>
              <a:t>Spain</a:t>
            </a:r>
            <a:endParaRPr lang="es-ES_tradnl" sz="1400" b="0" dirty="0" smtClean="0">
              <a:latin typeface="BdE Neue Helvetica 55 Roman" pitchFamily="34" charset="0"/>
            </a:endParaRPr>
          </a:p>
          <a:p>
            <a:pPr eaLnBrk="0" hangingPunct="0">
              <a:lnSpc>
                <a:spcPts val="2500"/>
              </a:lnSpc>
              <a:spcBef>
                <a:spcPct val="50000"/>
              </a:spcBef>
              <a:defRPr/>
            </a:pPr>
            <a:r>
              <a:rPr lang="es-ES_tradnl" sz="1400" dirty="0" smtClean="0">
                <a:latin typeface="BdE Neue Helvetica 55 Roman" pitchFamily="34" charset="0"/>
              </a:rPr>
              <a:t>Manuel Rodríguez</a:t>
            </a:r>
            <a:r>
              <a:rPr lang="es-ES_tradnl" sz="1400" baseline="0" dirty="0" smtClean="0">
                <a:latin typeface="BdE Neue Helvetica 55 Roman" pitchFamily="34" charset="0"/>
              </a:rPr>
              <a:t> / Moira Lorenzo</a:t>
            </a:r>
            <a:endParaRPr lang="es-ES_tradnl" sz="1400" dirty="0" smtClean="0">
              <a:latin typeface="BdE Neue Helvetica 55 Roman" pitchFamily="34" charset="0"/>
            </a:endParaRPr>
          </a:p>
          <a:p>
            <a:pPr eaLnBrk="0" hangingPunct="0">
              <a:lnSpc>
                <a:spcPts val="600"/>
              </a:lnSpc>
              <a:spcBef>
                <a:spcPct val="50000"/>
              </a:spcBef>
              <a:defRPr/>
            </a:pPr>
            <a:r>
              <a:rPr lang="es-ES_tradnl" sz="1400" b="0" dirty="0" smtClean="0">
                <a:latin typeface="BdE Neue Helvetica 55 Roman" pitchFamily="34" charset="0"/>
              </a:rPr>
              <a:t>ATOS </a:t>
            </a:r>
            <a:r>
              <a:rPr lang="es-ES_tradnl" sz="1400" b="0" dirty="0" err="1" smtClean="0">
                <a:latin typeface="BdE Neue Helvetica 55 Roman" pitchFamily="34" charset="0"/>
              </a:rPr>
              <a:t>Origin</a:t>
            </a:r>
            <a:endParaRPr lang="es-ES_tradnl" sz="1400" b="0" dirty="0" smtClean="0">
              <a:latin typeface="BdE Neue Helvetica 55 Roman" pitchFamily="34" charset="0"/>
            </a:endParaRPr>
          </a:p>
          <a:p>
            <a:pPr eaLnBrk="0" hangingPunct="0">
              <a:lnSpc>
                <a:spcPts val="600"/>
              </a:lnSpc>
              <a:spcBef>
                <a:spcPct val="50000"/>
              </a:spcBef>
              <a:defRPr/>
            </a:pPr>
            <a:endParaRPr lang="es-ES_tradnl" sz="1400" b="0" dirty="0">
              <a:latin typeface="BdE Neue Helvetica 55 Roman" pitchFamily="34" charset="0"/>
            </a:endParaRPr>
          </a:p>
          <a:p>
            <a:pPr eaLnBrk="0" hangingPunct="0">
              <a:lnSpc>
                <a:spcPts val="600"/>
              </a:lnSpc>
              <a:spcBef>
                <a:spcPct val="50000"/>
              </a:spcBef>
              <a:defRPr/>
            </a:pPr>
            <a:endParaRPr lang="es-ES_tradnl" sz="1400" b="0" dirty="0">
              <a:latin typeface="BdE Neue Helvetica 55 Roman" pitchFamily="34" charset="0"/>
            </a:endParaRPr>
          </a:p>
          <a:p>
            <a:pPr eaLnBrk="0" hangingPunct="0">
              <a:lnSpc>
                <a:spcPts val="600"/>
              </a:lnSpc>
              <a:spcBef>
                <a:spcPct val="50000"/>
              </a:spcBef>
              <a:defRPr/>
            </a:pPr>
            <a:endParaRPr lang="es-ES_tradnl" sz="1400" b="0" dirty="0">
              <a:latin typeface="BdE Neue Helvetica 55 Roman" pitchFamily="34" charset="0"/>
            </a:endParaRPr>
          </a:p>
          <a:p>
            <a:pPr eaLnBrk="0" hangingPunct="0">
              <a:lnSpc>
                <a:spcPts val="600"/>
              </a:lnSpc>
              <a:spcBef>
                <a:spcPct val="50000"/>
              </a:spcBef>
              <a:defRPr/>
            </a:pPr>
            <a:endParaRPr lang="es-ES_tradnl" sz="1400" b="0" dirty="0">
              <a:latin typeface="BdE Neue Helvetica 55 Roman" pitchFamily="34" charset="0"/>
            </a:endParaRPr>
          </a:p>
          <a:p>
            <a:pPr eaLnBrk="0" hangingPunct="0">
              <a:lnSpc>
                <a:spcPts val="600"/>
              </a:lnSpc>
              <a:spcBef>
                <a:spcPct val="50000"/>
              </a:spcBef>
              <a:defRPr/>
            </a:pPr>
            <a:r>
              <a:rPr lang="en-US" sz="1400" b="0" dirty="0" smtClean="0">
                <a:latin typeface="BdE Neue Helvetica 55 Roman" pitchFamily="34" charset="0"/>
              </a:rPr>
              <a:t>19</a:t>
            </a:r>
            <a:r>
              <a:rPr lang="en-US" sz="1400" b="0" baseline="30000" dirty="0" smtClean="0">
                <a:latin typeface="BdE Neue Helvetica 55 Roman" pitchFamily="34" charset="0"/>
              </a:rPr>
              <a:t>th</a:t>
            </a:r>
            <a:r>
              <a:rPr lang="en-US" sz="1400" b="0" dirty="0" smtClean="0">
                <a:latin typeface="BdE Neue Helvetica 55 Roman" pitchFamily="34" charset="0"/>
              </a:rPr>
              <a:t> XBRL International Conference</a:t>
            </a:r>
            <a:endParaRPr lang="en-US" sz="1400" b="0" dirty="0">
              <a:latin typeface="BdE Neue Helvetica 55 Roman" pitchFamily="34" charset="0"/>
            </a:endParaRPr>
          </a:p>
          <a:p>
            <a:pPr eaLnBrk="0" hangingPunct="0">
              <a:lnSpc>
                <a:spcPts val="600"/>
              </a:lnSpc>
              <a:spcBef>
                <a:spcPct val="50000"/>
              </a:spcBef>
              <a:defRPr/>
            </a:pPr>
            <a:r>
              <a:rPr lang="en-US" sz="1400" b="0" dirty="0" smtClean="0">
                <a:latin typeface="BdE Neue Helvetica 55 Roman" pitchFamily="34" charset="0"/>
              </a:rPr>
              <a:t>Paris 23th 2009  </a:t>
            </a:r>
            <a:endParaRPr lang="en-US" sz="1400" b="0" dirty="0">
              <a:latin typeface="BdE Neue Helvetica 55 Roman" pitchFamily="34" charset="0"/>
            </a:endParaRPr>
          </a:p>
          <a:p>
            <a:pPr eaLnBrk="0" hangingPunct="0">
              <a:lnSpc>
                <a:spcPts val="600"/>
              </a:lnSpc>
              <a:spcBef>
                <a:spcPct val="50000"/>
              </a:spcBef>
              <a:defRPr/>
            </a:pPr>
            <a:endParaRPr lang="es-ES_tradnl" sz="1400" b="0" dirty="0">
              <a:latin typeface="BdE Neue Helvetica 55 Roman" pitchFamily="34" charset="0"/>
            </a:endParaRPr>
          </a:p>
        </p:txBody>
      </p:sp>
      <p:pic>
        <p:nvPicPr>
          <p:cNvPr id="1028" name="Picture 21"/>
          <p:cNvPicPr>
            <a:picLocks noChangeAspect="1" noChangeArrowheads="1"/>
          </p:cNvPicPr>
          <p:nvPr/>
        </p:nvPicPr>
        <p:blipFill>
          <a:blip r:embed="rId3"/>
          <a:srcRect/>
          <a:stretch>
            <a:fillRect/>
          </a:stretch>
        </p:blipFill>
        <p:spPr bwMode="auto">
          <a:xfrm>
            <a:off x="-1588" y="0"/>
            <a:ext cx="9145588" cy="635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2" r:id="rId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0"/>
            <a:ext cx="9144000" cy="6232525"/>
          </a:xfrm>
          <a:prstGeom prst="rect">
            <a:avLst/>
          </a:prstGeom>
          <a:solidFill>
            <a:srgbClr val="DEDEDE"/>
          </a:solidFill>
          <a:ln w="9525">
            <a:noFill/>
            <a:miter lim="800000"/>
            <a:headEnd/>
            <a:tailEnd/>
          </a:ln>
          <a:effectLst/>
        </p:spPr>
        <p:txBody>
          <a:bodyPr wrap="none" anchor="ctr"/>
          <a:lstStyle/>
          <a:p>
            <a:pPr>
              <a:defRPr/>
            </a:pPr>
            <a:endParaRPr lang="es-ES_tradnl">
              <a:latin typeface="BdE Neue Helvetica 55 Roman" pitchFamily="34" charset="0"/>
            </a:endParaRPr>
          </a:p>
        </p:txBody>
      </p:sp>
      <p:sp>
        <p:nvSpPr>
          <p:cNvPr id="1026" name="Rectangle 2"/>
          <p:cNvSpPr>
            <a:spLocks noGrp="1" noChangeArrowheads="1"/>
          </p:cNvSpPr>
          <p:nvPr>
            <p:ph type="title"/>
          </p:nvPr>
        </p:nvSpPr>
        <p:spPr bwMode="auto">
          <a:xfrm>
            <a:off x="231775" y="111125"/>
            <a:ext cx="5927725" cy="871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_tradnl" dirty="0" smtClean="0"/>
              <a:t>TÍTULO DE LA DIAPOSITIVA</a:t>
            </a:r>
          </a:p>
        </p:txBody>
      </p:sp>
      <p:sp>
        <p:nvSpPr>
          <p:cNvPr id="3076" name="Rectangle 3"/>
          <p:cNvSpPr>
            <a:spLocks noGrp="1" noChangeArrowheads="1"/>
          </p:cNvSpPr>
          <p:nvPr>
            <p:ph type="body" idx="1"/>
          </p:nvPr>
        </p:nvSpPr>
        <p:spPr bwMode="auto">
          <a:xfrm>
            <a:off x="227013" y="1484313"/>
            <a:ext cx="8575675" cy="4567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30" name="Rectangle 6"/>
          <p:cNvSpPr>
            <a:spLocks noGrp="1" noChangeArrowheads="1"/>
          </p:cNvSpPr>
          <p:nvPr>
            <p:ph type="sldNum" sz="quarter" idx="4"/>
          </p:nvPr>
        </p:nvSpPr>
        <p:spPr bwMode="auto">
          <a:xfrm>
            <a:off x="8475663" y="6402388"/>
            <a:ext cx="522287"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858585"/>
                </a:solidFill>
                <a:latin typeface="BdE Neue Helvetica 55 Roman" pitchFamily="34" charset="0"/>
              </a:defRPr>
            </a:lvl1pPr>
          </a:lstStyle>
          <a:p>
            <a:pPr>
              <a:defRPr/>
            </a:pPr>
            <a:fld id="{F2A17196-B14B-4E40-9921-8655F9638B50}" type="slidenum">
              <a:rPr lang="es-ES_tradnl"/>
              <a:pPr>
                <a:defRPr/>
              </a:pPr>
              <a:t>‹Nº›</a:t>
            </a:fld>
            <a:endParaRPr lang="es-ES_tradnl" dirty="0"/>
          </a:p>
        </p:txBody>
      </p:sp>
      <p:pic>
        <p:nvPicPr>
          <p:cNvPr id="3078" name="Picture 24"/>
          <p:cNvPicPr>
            <a:picLocks noChangeAspect="1" noChangeArrowheads="1"/>
          </p:cNvPicPr>
          <p:nvPr/>
        </p:nvPicPr>
        <p:blipFill>
          <a:blip r:embed="rId4"/>
          <a:srcRect/>
          <a:stretch>
            <a:fillRect/>
          </a:stretch>
        </p:blipFill>
        <p:spPr bwMode="auto">
          <a:xfrm>
            <a:off x="6248400" y="0"/>
            <a:ext cx="2895600" cy="639763"/>
          </a:xfrm>
          <a:prstGeom prst="rect">
            <a:avLst/>
          </a:prstGeom>
          <a:noFill/>
          <a:ln w="9525">
            <a:noFill/>
            <a:miter lim="800000"/>
            <a:headEnd/>
            <a:tailEnd/>
          </a:ln>
        </p:spPr>
      </p:pic>
      <p:sp>
        <p:nvSpPr>
          <p:cNvPr id="1050" name="Rectangle 26"/>
          <p:cNvSpPr>
            <a:spLocks noChangeArrowheads="1"/>
          </p:cNvSpPr>
          <p:nvPr/>
        </p:nvSpPr>
        <p:spPr bwMode="auto">
          <a:xfrm>
            <a:off x="2819400" y="6442075"/>
            <a:ext cx="5513388" cy="246063"/>
          </a:xfrm>
          <a:prstGeom prst="rect">
            <a:avLst/>
          </a:prstGeom>
          <a:noFill/>
          <a:ln w="9525">
            <a:noFill/>
            <a:miter lim="800000"/>
            <a:headEnd/>
            <a:tailEnd/>
          </a:ln>
          <a:effectLst/>
        </p:spPr>
        <p:txBody>
          <a:bodyPr anchor="ctr">
            <a:spAutoFit/>
          </a:bodyPr>
          <a:lstStyle/>
          <a:p>
            <a:pPr algn="r" eaLnBrk="0" hangingPunct="0">
              <a:defRPr/>
            </a:pPr>
            <a:r>
              <a:rPr lang="es-ES_tradnl" sz="1000" b="0" cap="all" dirty="0">
                <a:solidFill>
                  <a:srgbClr val="858585"/>
                </a:solidFill>
                <a:latin typeface="BdE Neue Helvetica 55 Roman" pitchFamily="34" charset="0"/>
              </a:rPr>
              <a:t>INFORMATION SYSTEMS AND PROCESSES</a:t>
            </a:r>
          </a:p>
        </p:txBody>
      </p:sp>
      <p:pic>
        <p:nvPicPr>
          <p:cNvPr id="3080" name="Picture 31" descr="LOGO_1_Gris_300"/>
          <p:cNvPicPr>
            <a:picLocks noChangeAspect="1" noChangeArrowheads="1"/>
          </p:cNvPicPr>
          <p:nvPr/>
        </p:nvPicPr>
        <p:blipFill>
          <a:blip r:embed="rId5"/>
          <a:srcRect/>
          <a:stretch>
            <a:fillRect/>
          </a:stretch>
        </p:blipFill>
        <p:spPr bwMode="auto">
          <a:xfrm>
            <a:off x="327025" y="6394450"/>
            <a:ext cx="1522413" cy="3349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3" r:id="rId1"/>
    <p:sldLayoutId id="2147483695" r:id="rId2"/>
  </p:sldLayoutIdLst>
  <p:timing>
    <p:tnLst>
      <p:par>
        <p:cTn id="1" dur="indefinite" restart="never" nodeType="tmRoot"/>
      </p:par>
    </p:tnLst>
  </p:timing>
  <p:hf hdr="0" ftr="0" dt="0"/>
  <p:txStyles>
    <p:titleStyle>
      <a:lvl1pPr algn="l" rtl="0" fontAlgn="base">
        <a:spcBef>
          <a:spcPct val="0"/>
        </a:spcBef>
        <a:spcAft>
          <a:spcPct val="0"/>
        </a:spcAft>
        <a:buFont typeface="Arial" charset="0"/>
        <a:defRPr b="1" cap="all">
          <a:solidFill>
            <a:srgbClr val="B35C48"/>
          </a:solidFill>
          <a:latin typeface="+mj-lt"/>
          <a:ea typeface="+mj-ea"/>
          <a:cs typeface="+mj-cs"/>
        </a:defRPr>
      </a:lvl1pPr>
      <a:lvl2pPr algn="l" rtl="0" fontAlgn="base">
        <a:spcBef>
          <a:spcPct val="0"/>
        </a:spcBef>
        <a:spcAft>
          <a:spcPct val="0"/>
        </a:spcAft>
        <a:buFont typeface="Arial" charset="0"/>
        <a:defRPr b="1">
          <a:solidFill>
            <a:srgbClr val="B35C48"/>
          </a:solidFill>
          <a:latin typeface="BdE Neue Helvetica 55 Roman" pitchFamily="34" charset="0"/>
        </a:defRPr>
      </a:lvl2pPr>
      <a:lvl3pPr algn="l" rtl="0" fontAlgn="base">
        <a:spcBef>
          <a:spcPct val="0"/>
        </a:spcBef>
        <a:spcAft>
          <a:spcPct val="0"/>
        </a:spcAft>
        <a:buFont typeface="Arial" charset="0"/>
        <a:defRPr b="1">
          <a:solidFill>
            <a:srgbClr val="B35C48"/>
          </a:solidFill>
          <a:latin typeface="BdE Neue Helvetica 55 Roman" pitchFamily="34" charset="0"/>
        </a:defRPr>
      </a:lvl3pPr>
      <a:lvl4pPr algn="l" rtl="0" fontAlgn="base">
        <a:spcBef>
          <a:spcPct val="0"/>
        </a:spcBef>
        <a:spcAft>
          <a:spcPct val="0"/>
        </a:spcAft>
        <a:buFont typeface="Arial" charset="0"/>
        <a:defRPr b="1">
          <a:solidFill>
            <a:srgbClr val="B35C48"/>
          </a:solidFill>
          <a:latin typeface="BdE Neue Helvetica 55 Roman" pitchFamily="34" charset="0"/>
        </a:defRPr>
      </a:lvl4pPr>
      <a:lvl5pPr algn="l" rtl="0" fontAlgn="base">
        <a:spcBef>
          <a:spcPct val="0"/>
        </a:spcBef>
        <a:spcAft>
          <a:spcPct val="0"/>
        </a:spcAft>
        <a:buFont typeface="Arial" charset="0"/>
        <a:defRPr b="1">
          <a:solidFill>
            <a:srgbClr val="B35C48"/>
          </a:solidFill>
          <a:latin typeface="BdE Neue Helvetica 55 Roman" pitchFamily="34" charset="0"/>
        </a:defRPr>
      </a:lvl5pPr>
      <a:lvl6pPr marL="457200" algn="l" rtl="0" eaLnBrk="1" fontAlgn="base" hangingPunct="1">
        <a:spcBef>
          <a:spcPct val="0"/>
        </a:spcBef>
        <a:spcAft>
          <a:spcPct val="0"/>
        </a:spcAft>
        <a:defRPr b="1">
          <a:solidFill>
            <a:srgbClr val="B35C48"/>
          </a:solidFill>
          <a:latin typeface="BdE Neue Helvetica 55 Roman" pitchFamily="34" charset="0"/>
        </a:defRPr>
      </a:lvl6pPr>
      <a:lvl7pPr marL="914400" algn="l" rtl="0" eaLnBrk="1" fontAlgn="base" hangingPunct="1">
        <a:spcBef>
          <a:spcPct val="0"/>
        </a:spcBef>
        <a:spcAft>
          <a:spcPct val="0"/>
        </a:spcAft>
        <a:defRPr b="1">
          <a:solidFill>
            <a:srgbClr val="B35C48"/>
          </a:solidFill>
          <a:latin typeface="BdE Neue Helvetica 55 Roman" pitchFamily="34" charset="0"/>
        </a:defRPr>
      </a:lvl7pPr>
      <a:lvl8pPr marL="1371600" algn="l" rtl="0" eaLnBrk="1" fontAlgn="base" hangingPunct="1">
        <a:spcBef>
          <a:spcPct val="0"/>
        </a:spcBef>
        <a:spcAft>
          <a:spcPct val="0"/>
        </a:spcAft>
        <a:defRPr b="1">
          <a:solidFill>
            <a:srgbClr val="B35C48"/>
          </a:solidFill>
          <a:latin typeface="BdE Neue Helvetica 55 Roman" pitchFamily="34" charset="0"/>
        </a:defRPr>
      </a:lvl8pPr>
      <a:lvl9pPr marL="1828800" algn="l" rtl="0" eaLnBrk="1" fontAlgn="base" hangingPunct="1">
        <a:spcBef>
          <a:spcPct val="0"/>
        </a:spcBef>
        <a:spcAft>
          <a:spcPct val="0"/>
        </a:spcAft>
        <a:defRPr b="1">
          <a:solidFill>
            <a:srgbClr val="B35C48"/>
          </a:solidFill>
          <a:latin typeface="BdE Neue Helvetica 55 Roman" pitchFamily="34" charset="0"/>
        </a:defRPr>
      </a:lvl9pPr>
    </p:titleStyle>
    <p:bodyStyle>
      <a:lvl1pPr marL="342900" indent="-342900" algn="l" rtl="0" fontAlgn="base">
        <a:lnSpc>
          <a:spcPts val="2163"/>
        </a:lnSpc>
        <a:spcBef>
          <a:spcPct val="0"/>
        </a:spcBef>
        <a:spcAft>
          <a:spcPts val="438"/>
        </a:spcAft>
        <a:buClr>
          <a:srgbClr val="993300"/>
        </a:buClr>
        <a:buFont typeface="Wingdings" pitchFamily="2" charset="2"/>
        <a:defRPr b="1">
          <a:solidFill>
            <a:schemeClr val="tx1"/>
          </a:solidFill>
          <a:latin typeface="+mn-lt"/>
          <a:ea typeface="+mn-ea"/>
          <a:cs typeface="+mn-cs"/>
        </a:defRPr>
      </a:lvl1pPr>
      <a:lvl2pPr marL="538163" indent="-3175" algn="l" rtl="0" fontAlgn="base">
        <a:lnSpc>
          <a:spcPts val="2163"/>
        </a:lnSpc>
        <a:spcBef>
          <a:spcPct val="0"/>
        </a:spcBef>
        <a:spcAft>
          <a:spcPts val="438"/>
        </a:spcAft>
        <a:buClr>
          <a:srgbClr val="666666"/>
        </a:buClr>
        <a:buFont typeface="Arial" charset="0"/>
        <a:defRPr>
          <a:solidFill>
            <a:srgbClr val="B35C48"/>
          </a:solidFill>
          <a:latin typeface="+mn-lt"/>
        </a:defRPr>
      </a:lvl2pPr>
      <a:lvl3pPr marL="989013" indent="11113" algn="l" rtl="0" fontAlgn="base">
        <a:lnSpc>
          <a:spcPts val="2163"/>
        </a:lnSpc>
        <a:spcBef>
          <a:spcPct val="0"/>
        </a:spcBef>
        <a:spcAft>
          <a:spcPts val="438"/>
        </a:spcAft>
        <a:defRPr i="1">
          <a:solidFill>
            <a:schemeClr val="tx1"/>
          </a:solidFill>
          <a:latin typeface="+mn-lt"/>
        </a:defRPr>
      </a:lvl3pPr>
      <a:lvl4pPr marL="1430338" indent="7938" algn="l" rtl="0" fontAlgn="base">
        <a:lnSpc>
          <a:spcPts val="2163"/>
        </a:lnSpc>
        <a:spcBef>
          <a:spcPct val="0"/>
        </a:spcBef>
        <a:spcAft>
          <a:spcPts val="438"/>
        </a:spcAft>
        <a:defRPr sz="1600">
          <a:solidFill>
            <a:schemeClr val="tx1"/>
          </a:solidFill>
          <a:latin typeface="+mn-lt"/>
        </a:defRPr>
      </a:lvl4pPr>
      <a:lvl5pPr marL="1882775" indent="-3175" algn="l" rtl="0" fontAlgn="base">
        <a:lnSpc>
          <a:spcPts val="2163"/>
        </a:lnSpc>
        <a:spcBef>
          <a:spcPct val="0"/>
        </a:spcBef>
        <a:spcAft>
          <a:spcPts val="438"/>
        </a:spcAft>
        <a:defRPr sz="1600" i="1">
          <a:solidFill>
            <a:schemeClr val="tx1"/>
          </a:solidFill>
          <a:latin typeface="+mn-lt"/>
        </a:defRPr>
      </a:lvl5pPr>
      <a:lvl6pPr marL="2339975" indent="-3175" algn="l" rtl="0" eaLnBrk="1" fontAlgn="base" hangingPunct="1">
        <a:spcBef>
          <a:spcPct val="20000"/>
        </a:spcBef>
        <a:spcAft>
          <a:spcPct val="0"/>
        </a:spcAft>
        <a:defRPr sz="1600" i="1">
          <a:solidFill>
            <a:schemeClr val="tx1"/>
          </a:solidFill>
          <a:latin typeface="+mn-lt"/>
        </a:defRPr>
      </a:lvl6pPr>
      <a:lvl7pPr marL="2797175" indent="-3175" algn="l" rtl="0" eaLnBrk="1" fontAlgn="base" hangingPunct="1">
        <a:spcBef>
          <a:spcPct val="20000"/>
        </a:spcBef>
        <a:spcAft>
          <a:spcPct val="0"/>
        </a:spcAft>
        <a:defRPr sz="1600" i="1">
          <a:solidFill>
            <a:schemeClr val="tx1"/>
          </a:solidFill>
          <a:latin typeface="+mn-lt"/>
        </a:defRPr>
      </a:lvl7pPr>
      <a:lvl8pPr marL="3254375" indent="-3175" algn="l" rtl="0" eaLnBrk="1" fontAlgn="base" hangingPunct="1">
        <a:spcBef>
          <a:spcPct val="20000"/>
        </a:spcBef>
        <a:spcAft>
          <a:spcPct val="0"/>
        </a:spcAft>
        <a:defRPr sz="1600" i="1">
          <a:solidFill>
            <a:schemeClr val="tx1"/>
          </a:solidFill>
          <a:latin typeface="+mn-lt"/>
        </a:defRPr>
      </a:lvl8pPr>
      <a:lvl9pPr marL="3711575" indent="-3175" algn="l" rtl="0" eaLnBrk="1" fontAlgn="base" hangingPunct="1">
        <a:spcBef>
          <a:spcPct val="20000"/>
        </a:spcBef>
        <a:spcAft>
          <a:spcPct val="0"/>
        </a:spcAft>
        <a:defRPr sz="1600" i="1">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0" name="Text Box 10"/>
          <p:cNvSpPr txBox="1">
            <a:spLocks noChangeArrowheads="1"/>
          </p:cNvSpPr>
          <p:nvPr/>
        </p:nvSpPr>
        <p:spPr bwMode="auto">
          <a:xfrm>
            <a:off x="357188" y="6278563"/>
            <a:ext cx="4876800" cy="276225"/>
          </a:xfrm>
          <a:prstGeom prst="rect">
            <a:avLst/>
          </a:prstGeom>
          <a:noFill/>
          <a:ln w="9525">
            <a:noFill/>
            <a:miter lim="800000"/>
            <a:headEnd/>
            <a:tailEnd/>
          </a:ln>
          <a:effectLst/>
        </p:spPr>
        <p:txBody>
          <a:bodyPr>
            <a:spAutoFit/>
          </a:bodyPr>
          <a:lstStyle/>
          <a:p>
            <a:pPr eaLnBrk="0" hangingPunct="0">
              <a:spcBef>
                <a:spcPct val="50000"/>
              </a:spcBef>
              <a:defRPr/>
            </a:pPr>
            <a:r>
              <a:rPr lang="es-ES_tradnl" sz="1200" b="0" cap="all" dirty="0" err="1">
                <a:solidFill>
                  <a:srgbClr val="858585"/>
                </a:solidFill>
                <a:latin typeface="BdE Neue Helvetica 55 Roman" pitchFamily="34" charset="0"/>
              </a:rPr>
              <a:t>Information</a:t>
            </a:r>
            <a:r>
              <a:rPr lang="es-ES_tradnl" sz="1200" b="0" cap="all" dirty="0">
                <a:solidFill>
                  <a:srgbClr val="858585"/>
                </a:solidFill>
                <a:latin typeface="BdE Neue Helvetica 55 Roman" pitchFamily="34" charset="0"/>
              </a:rPr>
              <a:t> </a:t>
            </a:r>
            <a:r>
              <a:rPr lang="es-ES_tradnl" sz="1200" b="0" cap="all" dirty="0" err="1">
                <a:solidFill>
                  <a:srgbClr val="858585"/>
                </a:solidFill>
                <a:latin typeface="BdE Neue Helvetica 55 Roman" pitchFamily="34" charset="0"/>
              </a:rPr>
              <a:t>systems</a:t>
            </a:r>
            <a:r>
              <a:rPr lang="es-ES_tradnl" sz="1200" b="0" cap="all" dirty="0">
                <a:solidFill>
                  <a:srgbClr val="858585"/>
                </a:solidFill>
                <a:latin typeface="BdE Neue Helvetica 55 Roman" pitchFamily="34" charset="0"/>
              </a:rPr>
              <a:t> and </a:t>
            </a:r>
            <a:r>
              <a:rPr lang="es-ES_tradnl" sz="1200" b="0" cap="all" dirty="0" err="1">
                <a:solidFill>
                  <a:srgbClr val="858585"/>
                </a:solidFill>
                <a:latin typeface="BdE Neue Helvetica 55 Roman" pitchFamily="34" charset="0"/>
              </a:rPr>
              <a:t>processes</a:t>
            </a:r>
            <a:endParaRPr lang="es-ES_tradnl" sz="1200" b="0" cap="all" dirty="0">
              <a:latin typeface="BdE Neue Helvetica 55 Roman" pitchFamily="34" charset="0"/>
            </a:endParaRPr>
          </a:p>
        </p:txBody>
      </p:sp>
      <p:pic>
        <p:nvPicPr>
          <p:cNvPr id="6147" name="Picture 28"/>
          <p:cNvPicPr>
            <a:picLocks noChangeAspect="1" noChangeArrowheads="1"/>
          </p:cNvPicPr>
          <p:nvPr/>
        </p:nvPicPr>
        <p:blipFill>
          <a:blip r:embed="rId3"/>
          <a:srcRect/>
          <a:stretch>
            <a:fillRect/>
          </a:stretch>
        </p:blipFill>
        <p:spPr bwMode="auto">
          <a:xfrm>
            <a:off x="6248400" y="0"/>
            <a:ext cx="2895600" cy="639763"/>
          </a:xfrm>
          <a:prstGeom prst="rect">
            <a:avLst/>
          </a:prstGeom>
          <a:noFill/>
          <a:ln w="9525">
            <a:noFill/>
            <a:miter lim="800000"/>
            <a:headEnd/>
            <a:tailEnd/>
          </a:ln>
        </p:spPr>
      </p:pic>
      <p:pic>
        <p:nvPicPr>
          <p:cNvPr id="6148" name="Picture 32" descr="LOGO_1_Gris_300"/>
          <p:cNvPicPr>
            <a:picLocks noChangeAspect="1" noChangeArrowheads="1"/>
          </p:cNvPicPr>
          <p:nvPr/>
        </p:nvPicPr>
        <p:blipFill>
          <a:blip r:embed="rId4"/>
          <a:srcRect/>
          <a:stretch>
            <a:fillRect/>
          </a:stretch>
        </p:blipFill>
        <p:spPr bwMode="auto">
          <a:xfrm>
            <a:off x="455613" y="5487988"/>
            <a:ext cx="1997075" cy="439737"/>
          </a:xfrm>
          <a:prstGeom prst="rect">
            <a:avLst/>
          </a:prstGeom>
          <a:noFill/>
          <a:ln w="9525">
            <a:noFill/>
            <a:miter lim="800000"/>
            <a:headEnd/>
            <a:tailEnd/>
          </a:ln>
        </p:spPr>
      </p:pic>
      <p:sp>
        <p:nvSpPr>
          <p:cNvPr id="25635" name="Text Box 35"/>
          <p:cNvSpPr txBox="1">
            <a:spLocks noChangeArrowheads="1"/>
          </p:cNvSpPr>
          <p:nvPr/>
        </p:nvSpPr>
        <p:spPr bwMode="auto">
          <a:xfrm>
            <a:off x="358775" y="2286000"/>
            <a:ext cx="6553200" cy="523875"/>
          </a:xfrm>
          <a:prstGeom prst="rect">
            <a:avLst/>
          </a:prstGeom>
          <a:noFill/>
          <a:ln w="9525">
            <a:noFill/>
            <a:miter lim="800000"/>
            <a:headEnd/>
            <a:tailEnd/>
          </a:ln>
          <a:effectLst/>
        </p:spPr>
        <p:txBody>
          <a:bodyPr>
            <a:spAutoFit/>
          </a:bodyPr>
          <a:lstStyle/>
          <a:p>
            <a:pPr eaLnBrk="0" hangingPunct="0">
              <a:defRPr/>
            </a:pPr>
            <a:r>
              <a:rPr lang="es-ES_tradnl" sz="2800" b="0" cap="all" dirty="0" err="1">
                <a:latin typeface="BdE Neue Helvetica 55 Roman" pitchFamily="34" charset="0"/>
              </a:rPr>
              <a:t>Thanks</a:t>
            </a:r>
            <a:r>
              <a:rPr lang="es-ES_tradnl" sz="2800" b="0" cap="all" dirty="0">
                <a:latin typeface="BdE Neue Helvetica 55 Roman" pitchFamily="34" charset="0"/>
              </a:rPr>
              <a:t> </a:t>
            </a:r>
            <a:r>
              <a:rPr lang="es-ES_tradnl" sz="2800" b="0" cap="all" dirty="0" err="1">
                <a:latin typeface="BdE Neue Helvetica 55 Roman" pitchFamily="34" charset="0"/>
              </a:rPr>
              <a:t>for</a:t>
            </a:r>
            <a:r>
              <a:rPr lang="es-ES_tradnl" sz="2800" b="0" cap="all" dirty="0">
                <a:latin typeface="BdE Neue Helvetica 55 Roman" pitchFamily="34" charset="0"/>
              </a:rPr>
              <a:t> </a:t>
            </a:r>
            <a:r>
              <a:rPr lang="es-ES_tradnl" sz="2800" b="0" cap="all" dirty="0" err="1">
                <a:latin typeface="BdE Neue Helvetica 55 Roman" pitchFamily="34" charset="0"/>
              </a:rPr>
              <a:t>your</a:t>
            </a:r>
            <a:r>
              <a:rPr lang="es-ES_tradnl" sz="2800" b="0" cap="all" dirty="0">
                <a:latin typeface="BdE Neue Helvetica 55 Roman" pitchFamily="34" charset="0"/>
              </a:rPr>
              <a:t> </a:t>
            </a:r>
            <a:r>
              <a:rPr lang="es-ES_tradnl" sz="2800" b="0" cap="all" dirty="0" err="1">
                <a:latin typeface="BdE Neue Helvetica 55 Roman" pitchFamily="34" charset="0"/>
              </a:rPr>
              <a:t>attention</a:t>
            </a:r>
            <a:endParaRPr lang="es-ES_tradnl" sz="2800" b="0" cap="all" dirty="0">
              <a:latin typeface="BdE Neue Helvetica 55 Roman" pitchFamily="34" charset="0"/>
            </a:endParaRPr>
          </a:p>
        </p:txBody>
      </p:sp>
    </p:spTree>
  </p:cSld>
  <p:clrMap bg1="lt1" tx1="dk1" bg2="lt2" tx2="dk2" accent1="accent1" accent2="accent2" accent3="accent3" accent4="accent4" accent5="accent5" accent6="accent6" hlink="hlink" folHlink="folHlink"/>
  <p:sldLayoutIdLst>
    <p:sldLayoutId id="2147483694"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35">
                                            <p:txEl>
                                              <p:pRg st="0" end="0"/>
                                            </p:txEl>
                                          </p:spTgt>
                                        </p:tgtEl>
                                        <p:attrNameLst>
                                          <p:attrName>style.visibility</p:attrName>
                                        </p:attrNameLst>
                                      </p:cBhvr>
                                      <p:to>
                                        <p:strVal val="visible"/>
                                      </p:to>
                                    </p:set>
                                    <p:animEffect transition="in" filter="wipe(left)">
                                      <p:cBhvr>
                                        <p:cTn id="7" dur="500"/>
                                        <p:tgtEl>
                                          <p:spTgt spid="256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35" grpId="0" build="p" autoUpdateAnimBg="0"/>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hyperlink" Target="http://www.w3.org/TR/xpath20/" TargetMode="External"/><Relationship Id="rId2" Type="http://schemas.openxmlformats.org/officeDocument/2006/relationships/hyperlink" Target="http://www.xbrl.org/SpecCRs/" TargetMode="External"/><Relationship Id="rId1" Type="http://schemas.openxmlformats.org/officeDocument/2006/relationships/slideLayout" Target="../slideLayouts/slideLayout2.xml"/><Relationship Id="rId5" Type="http://schemas.openxmlformats.org/officeDocument/2006/relationships/hyperlink" Target="http://herm.ws/XBRL/files/docs/FormulaTutorial.ppt" TargetMode="External"/><Relationship Id="rId4" Type="http://schemas.openxmlformats.org/officeDocument/2006/relationships/hyperlink" Target="http://www.w3.org/TR/xquery-operators/"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emf"/><Relationship Id="rId5" Type="http://schemas.openxmlformats.org/officeDocument/2006/relationships/image" Target="../media/image9.emf"/><Relationship Id="rId4" Type="http://schemas.openxmlformats.org/officeDocument/2006/relationships/image" Target="../media/image6.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4"/>
          <p:cNvSpPr txBox="1">
            <a:spLocks noChangeArrowheads="1"/>
          </p:cNvSpPr>
          <p:nvPr/>
        </p:nvSpPr>
        <p:spPr bwMode="auto">
          <a:xfrm>
            <a:off x="3082925" y="4546600"/>
            <a:ext cx="184150" cy="369888"/>
          </a:xfrm>
          <a:prstGeom prst="rect">
            <a:avLst/>
          </a:prstGeom>
          <a:noFill/>
          <a:ln w="9525">
            <a:noFill/>
            <a:miter lim="800000"/>
            <a:headEnd/>
            <a:tailEnd/>
          </a:ln>
        </p:spPr>
        <p:txBody>
          <a:bodyPr wrap="none">
            <a:spAutoFit/>
          </a:bodyPr>
          <a:lstStyle/>
          <a:p>
            <a:endParaRPr lang="es-E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231775" y="112713"/>
            <a:ext cx="5927725" cy="871537"/>
          </a:xfrm>
        </p:spPr>
        <p:txBody>
          <a:bodyPr/>
          <a:lstStyle/>
          <a:p>
            <a:pPr>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smtClean="0"/>
              <a:t>XBRL VALIDATION CAPABILITIES</a:t>
            </a:r>
          </a:p>
        </p:txBody>
      </p:sp>
      <p:sp>
        <p:nvSpPr>
          <p:cNvPr id="12290" name="Rectangle 2"/>
          <p:cNvSpPr>
            <a:spLocks noGrp="1" noChangeArrowheads="1"/>
          </p:cNvSpPr>
          <p:nvPr>
            <p:ph idx="1"/>
          </p:nvPr>
        </p:nvSpPr>
        <p:spPr/>
        <p:txBody>
          <a:bodyPr/>
          <a:lstStyle/>
          <a:p>
            <a:pPr marL="0" inden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XBRL 2.1 provides different types of validation for instance documents:</a:t>
            </a:r>
          </a:p>
          <a:p>
            <a:pPr lvl="1">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Basic XBRL validation</a:t>
            </a:r>
          </a:p>
          <a:p>
            <a:pPr lvl="1">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XML Schema validation</a:t>
            </a:r>
          </a:p>
          <a:p>
            <a:pPr lvl="1">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Calculation </a:t>
            </a:r>
            <a:r>
              <a:rPr lang="en-GB" dirty="0" err="1"/>
              <a:t>linkbase</a:t>
            </a:r>
            <a:endParaRPr lang="en-GB" dirty="0"/>
          </a:p>
          <a:p>
            <a:pPr lvl="1">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XBRL Dimensions</a:t>
            </a:r>
          </a:p>
          <a:p>
            <a:pPr marL="0" inden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Not enough in most cases:</a:t>
            </a:r>
          </a:p>
          <a:p>
            <a:pPr lvl="1">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Basic arithmetic operations: product, division, …</a:t>
            </a:r>
          </a:p>
          <a:p>
            <a:pPr lvl="1">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Arithmetic comparisons: item A must be equal to item B, …</a:t>
            </a:r>
          </a:p>
          <a:p>
            <a:pPr lvl="1">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Checks for the presence of elements</a:t>
            </a:r>
          </a:p>
          <a:p>
            <a:pPr marL="0" inden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Derivation of new facts from existing ones is not possible</a:t>
            </a:r>
          </a:p>
        </p:txBody>
      </p:sp>
      <p:sp>
        <p:nvSpPr>
          <p:cNvPr id="12291" name="3 Marcador de número de diapositiva"/>
          <p:cNvSpPr>
            <a:spLocks noGrp="1"/>
          </p:cNvSpPr>
          <p:nvPr>
            <p:ph type="sldNum" sz="quarter" idx="10"/>
          </p:nvPr>
        </p:nvSpPr>
        <p:spPr>
          <a:noFill/>
        </p:spPr>
        <p:txBody>
          <a:bodyPr/>
          <a:lstStyle/>
          <a:p>
            <a:fld id="{457DD528-2043-433C-BF87-E338330DA4F0}" type="slidenum">
              <a:rPr lang="en-GB">
                <a:latin typeface="BdE Neue Helvetica 55 Roman" charset="0"/>
              </a:rPr>
              <a:pPr/>
              <a:t>10</a:t>
            </a:fld>
            <a:endParaRPr lang="en-GB">
              <a:latin typeface="BdE Neue Helvetica 55 Roman"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blinds(horizontal)">
                                      <p:cBhvr>
                                        <p:cTn id="7" dur="500"/>
                                        <p:tgtEl>
                                          <p:spTgt spid="12290">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290">
                                            <p:txEl>
                                              <p:pRg st="1" end="1"/>
                                            </p:txEl>
                                          </p:spTgt>
                                        </p:tgtEl>
                                        <p:attrNameLst>
                                          <p:attrName>style.visibility</p:attrName>
                                        </p:attrNameLst>
                                      </p:cBhvr>
                                      <p:to>
                                        <p:strVal val="visible"/>
                                      </p:to>
                                    </p:set>
                                    <p:animEffect transition="in" filter="blinds(horizontal)">
                                      <p:cBhvr>
                                        <p:cTn id="10" dur="500"/>
                                        <p:tgtEl>
                                          <p:spTgt spid="12290">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290">
                                            <p:txEl>
                                              <p:pRg st="2" end="2"/>
                                            </p:txEl>
                                          </p:spTgt>
                                        </p:tgtEl>
                                        <p:attrNameLst>
                                          <p:attrName>style.visibility</p:attrName>
                                        </p:attrNameLst>
                                      </p:cBhvr>
                                      <p:to>
                                        <p:strVal val="visible"/>
                                      </p:to>
                                    </p:set>
                                    <p:animEffect transition="in" filter="blinds(horizontal)">
                                      <p:cBhvr>
                                        <p:cTn id="13" dur="500"/>
                                        <p:tgtEl>
                                          <p:spTgt spid="12290">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290">
                                            <p:txEl>
                                              <p:pRg st="3" end="3"/>
                                            </p:txEl>
                                          </p:spTgt>
                                        </p:tgtEl>
                                        <p:attrNameLst>
                                          <p:attrName>style.visibility</p:attrName>
                                        </p:attrNameLst>
                                      </p:cBhvr>
                                      <p:to>
                                        <p:strVal val="visible"/>
                                      </p:to>
                                    </p:set>
                                    <p:animEffect transition="in" filter="blinds(horizontal)">
                                      <p:cBhvr>
                                        <p:cTn id="16" dur="500"/>
                                        <p:tgtEl>
                                          <p:spTgt spid="12290">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290">
                                            <p:txEl>
                                              <p:pRg st="4" end="4"/>
                                            </p:txEl>
                                          </p:spTgt>
                                        </p:tgtEl>
                                        <p:attrNameLst>
                                          <p:attrName>style.visibility</p:attrName>
                                        </p:attrNameLst>
                                      </p:cBhvr>
                                      <p:to>
                                        <p:strVal val="visible"/>
                                      </p:to>
                                    </p:set>
                                    <p:animEffect transition="in" filter="blinds(horizontal)">
                                      <p:cBhvr>
                                        <p:cTn id="19" dur="500"/>
                                        <p:tgtEl>
                                          <p:spTgt spid="1229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290">
                                            <p:txEl>
                                              <p:pRg st="5" end="5"/>
                                            </p:txEl>
                                          </p:spTgt>
                                        </p:tgtEl>
                                        <p:attrNameLst>
                                          <p:attrName>style.visibility</p:attrName>
                                        </p:attrNameLst>
                                      </p:cBhvr>
                                      <p:to>
                                        <p:strVal val="visible"/>
                                      </p:to>
                                    </p:set>
                                    <p:animEffect transition="in" filter="blinds(horizontal)">
                                      <p:cBhvr>
                                        <p:cTn id="24" dur="500"/>
                                        <p:tgtEl>
                                          <p:spTgt spid="12290">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2290">
                                            <p:txEl>
                                              <p:pRg st="6" end="6"/>
                                            </p:txEl>
                                          </p:spTgt>
                                        </p:tgtEl>
                                        <p:attrNameLst>
                                          <p:attrName>style.visibility</p:attrName>
                                        </p:attrNameLst>
                                      </p:cBhvr>
                                      <p:to>
                                        <p:strVal val="visible"/>
                                      </p:to>
                                    </p:set>
                                    <p:animEffect transition="in" filter="blinds(horizontal)">
                                      <p:cBhvr>
                                        <p:cTn id="27" dur="500"/>
                                        <p:tgtEl>
                                          <p:spTgt spid="12290">
                                            <p:txEl>
                                              <p:pRg st="6" end="6"/>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2290">
                                            <p:txEl>
                                              <p:pRg st="7" end="7"/>
                                            </p:txEl>
                                          </p:spTgt>
                                        </p:tgtEl>
                                        <p:attrNameLst>
                                          <p:attrName>style.visibility</p:attrName>
                                        </p:attrNameLst>
                                      </p:cBhvr>
                                      <p:to>
                                        <p:strVal val="visible"/>
                                      </p:to>
                                    </p:set>
                                    <p:animEffect transition="in" filter="blinds(horizontal)">
                                      <p:cBhvr>
                                        <p:cTn id="30" dur="500"/>
                                        <p:tgtEl>
                                          <p:spTgt spid="12290">
                                            <p:txEl>
                                              <p:pRg st="7" end="7"/>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2290">
                                            <p:txEl>
                                              <p:pRg st="8" end="8"/>
                                            </p:txEl>
                                          </p:spTgt>
                                        </p:tgtEl>
                                        <p:attrNameLst>
                                          <p:attrName>style.visibility</p:attrName>
                                        </p:attrNameLst>
                                      </p:cBhvr>
                                      <p:to>
                                        <p:strVal val="visible"/>
                                      </p:to>
                                    </p:set>
                                    <p:animEffect transition="in" filter="blinds(horizontal)">
                                      <p:cBhvr>
                                        <p:cTn id="33" dur="500"/>
                                        <p:tgtEl>
                                          <p:spTgt spid="12290">
                                            <p:txEl>
                                              <p:pRg st="8" end="8"/>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2290">
                                            <p:txEl>
                                              <p:pRg st="9" end="9"/>
                                            </p:txEl>
                                          </p:spTgt>
                                        </p:tgtEl>
                                        <p:attrNameLst>
                                          <p:attrName>style.visibility</p:attrName>
                                        </p:attrNameLst>
                                      </p:cBhvr>
                                      <p:to>
                                        <p:strVal val="visible"/>
                                      </p:to>
                                    </p:set>
                                    <p:animEffect transition="in" filter="blinds(horizontal)">
                                      <p:cBhvr>
                                        <p:cTn id="36" dur="500"/>
                                        <p:tgtEl>
                                          <p:spTgt spid="1229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p:txBody>
          <a:bodyPr/>
          <a:lstStyle/>
          <a:p>
            <a:pPr>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smtClean="0"/>
              <a:t>Why a new language?</a:t>
            </a:r>
          </a:p>
        </p:txBody>
      </p:sp>
      <p:sp>
        <p:nvSpPr>
          <p:cNvPr id="7170" name="Rectangle 2"/>
          <p:cNvSpPr>
            <a:spLocks noGrp="1" noChangeArrowheads="1"/>
          </p:cNvSpPr>
          <p:nvPr>
            <p:ph idx="1"/>
          </p:nvPr>
        </p:nvSpPr>
        <p:spPr/>
        <p:txBody>
          <a:bodyPr/>
          <a:lstStyle/>
          <a:p>
            <a:pPr marL="0" indent="0">
              <a:lnSpc>
                <a:spcPts val="2160"/>
              </a:lnSpc>
              <a:spcBef>
                <a:spcPts val="0"/>
              </a:spcBef>
              <a:spcAft>
                <a:spcPts val="432"/>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smtClean="0"/>
              <a:t>Why not using existing languages like...</a:t>
            </a:r>
          </a:p>
          <a:p>
            <a:pPr lvl="1" indent="0">
              <a:lnSpc>
                <a:spcPts val="2160"/>
              </a:lnSpc>
              <a:spcBef>
                <a:spcPts val="0"/>
              </a:spcBef>
              <a:spcAft>
                <a:spcPts val="432"/>
              </a:spcAft>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t>JAVA, C#, C++ or Cobol</a:t>
            </a:r>
          </a:p>
          <a:p>
            <a:pPr lvl="1" indent="0">
              <a:lnSpc>
                <a:spcPts val="2160"/>
              </a:lnSpc>
              <a:spcBef>
                <a:spcPts val="0"/>
              </a:spcBef>
              <a:spcAft>
                <a:spcPts val="432"/>
              </a:spcAft>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t>XML based languages like XSLT, </a:t>
            </a:r>
            <a:r>
              <a:rPr lang="en-GB" dirty="0" err="1"/>
              <a:t>XQuery</a:t>
            </a:r>
            <a:r>
              <a:rPr lang="en-GB" dirty="0"/>
              <a:t> or </a:t>
            </a:r>
            <a:r>
              <a:rPr lang="en-GB" dirty="0" err="1"/>
              <a:t>Schematron</a:t>
            </a:r>
            <a:endParaRPr lang="en-GB" dirty="0"/>
          </a:p>
          <a:p>
            <a:pPr lvl="1" indent="0">
              <a:lnSpc>
                <a:spcPts val="2160"/>
              </a:lnSpc>
              <a:spcBef>
                <a:spcPts val="0"/>
              </a:spcBef>
              <a:spcAft>
                <a:spcPts val="432"/>
              </a:spcAft>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dirty="0"/>
          </a:p>
          <a:p>
            <a:pPr marL="0" indent="0">
              <a:lnSpc>
                <a:spcPts val="2160"/>
              </a:lnSpc>
              <a:spcBef>
                <a:spcPts val="0"/>
              </a:spcBef>
              <a:spcAft>
                <a:spcPts val="432"/>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smtClean="0"/>
              <a:t>Key requirements</a:t>
            </a:r>
          </a:p>
          <a:p>
            <a:pPr lvl="1">
              <a:lnSpc>
                <a:spcPts val="2160"/>
              </a:lnSpc>
              <a:spcBef>
                <a:spcPts val="0"/>
              </a:spcBef>
              <a:spcAft>
                <a:spcPts val="432"/>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smtClean="0"/>
              <a:t>Intuitive</a:t>
            </a:r>
            <a:endParaRPr lang="en-GB" dirty="0"/>
          </a:p>
          <a:p>
            <a:pPr lvl="1">
              <a:lnSpc>
                <a:spcPts val="2160"/>
              </a:lnSpc>
              <a:spcBef>
                <a:spcPts val="0"/>
              </a:spcBef>
              <a:spcAft>
                <a:spcPts val="432"/>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smtClean="0"/>
              <a:t>Maintainable</a:t>
            </a:r>
          </a:p>
          <a:p>
            <a:pPr lvl="1">
              <a:lnSpc>
                <a:spcPts val="2160"/>
              </a:lnSpc>
              <a:spcBef>
                <a:spcPts val="0"/>
              </a:spcBef>
              <a:spcAft>
                <a:spcPts val="432"/>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smtClean="0"/>
              <a:t>Documentation capabilities</a:t>
            </a:r>
            <a:endParaRPr lang="en-GB" dirty="0"/>
          </a:p>
          <a:p>
            <a:pPr lvl="1">
              <a:lnSpc>
                <a:spcPts val="2160"/>
              </a:lnSpc>
              <a:spcBef>
                <a:spcPts val="0"/>
              </a:spcBef>
              <a:spcAft>
                <a:spcPts val="432"/>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t>Extensible</a:t>
            </a:r>
          </a:p>
        </p:txBody>
      </p:sp>
      <p:sp>
        <p:nvSpPr>
          <p:cNvPr id="11267" name="3 Marcador de número de diapositiva"/>
          <p:cNvSpPr>
            <a:spLocks noGrp="1"/>
          </p:cNvSpPr>
          <p:nvPr>
            <p:ph type="sldNum" sz="quarter" idx="10"/>
          </p:nvPr>
        </p:nvSpPr>
        <p:spPr>
          <a:noFill/>
        </p:spPr>
        <p:txBody>
          <a:bodyPr/>
          <a:lstStyle/>
          <a:p>
            <a:fld id="{5924FEC2-B42E-4AE2-B37C-8A7DEA62C9DA}" type="slidenum">
              <a:rPr lang="en-GB">
                <a:latin typeface="BdE Neue Helvetica 55 Roman"/>
              </a:rPr>
              <a:pPr/>
              <a:t>11</a:t>
            </a:fld>
            <a:endParaRPr lang="en-GB">
              <a:latin typeface="BdE Neue Helvetica 55 Roman"/>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buFont typeface="Arial" pitchFamily="34" charset="0"/>
              <a:buNone/>
              <a:defRPr/>
            </a:pPr>
            <a:r>
              <a:rPr lang="en-GB" dirty="0" smtClean="0"/>
              <a:t>Why a new language? LET’s ask for some help...</a:t>
            </a:r>
            <a:endParaRPr lang="en-GB" dirty="0"/>
          </a:p>
        </p:txBody>
      </p:sp>
      <p:sp>
        <p:nvSpPr>
          <p:cNvPr id="6" name="5 Marcador de contenido"/>
          <p:cNvSpPr>
            <a:spLocks noGrp="1"/>
          </p:cNvSpPr>
          <p:nvPr>
            <p:ph sz="half" idx="1"/>
          </p:nvPr>
        </p:nvSpPr>
        <p:spPr>
          <a:xfrm>
            <a:off x="227013" y="1484313"/>
            <a:ext cx="4916487" cy="4565650"/>
          </a:xfrm>
        </p:spPr>
        <p:txBody>
          <a:bodyPr/>
          <a:lstStyle/>
          <a:p>
            <a:pPr marL="0" indent="0"/>
            <a:r>
              <a:rPr lang="en-GB" sz="2400" smtClean="0"/>
              <a:t>Niklaus Wirth</a:t>
            </a:r>
          </a:p>
          <a:p>
            <a:pPr marL="534988" lvl="1" indent="0"/>
            <a:r>
              <a:rPr lang="en-GB" sz="2000" smtClean="0"/>
              <a:t>Designer of programming languages like Pascal, Euler or Modula</a:t>
            </a:r>
          </a:p>
          <a:p>
            <a:pPr marL="534988" lvl="1" indent="0"/>
            <a:endParaRPr lang="en-GB" sz="2000" smtClean="0"/>
          </a:p>
          <a:p>
            <a:pPr marL="534988" lvl="1" indent="0"/>
            <a:r>
              <a:rPr lang="en-GB" sz="2000" smtClean="0"/>
              <a:t>Author of the book </a:t>
            </a:r>
          </a:p>
          <a:p>
            <a:pPr marL="534988" lvl="1" indent="0"/>
            <a:r>
              <a:rPr lang="en-GB" sz="2000" smtClean="0"/>
              <a:t>“Algorithms + Data Structures = Programs”</a:t>
            </a:r>
          </a:p>
        </p:txBody>
      </p:sp>
      <p:sp>
        <p:nvSpPr>
          <p:cNvPr id="13315" name="3 Marcador de número de diapositiva"/>
          <p:cNvSpPr>
            <a:spLocks noGrp="1"/>
          </p:cNvSpPr>
          <p:nvPr>
            <p:ph type="sldNum" sz="quarter" idx="10"/>
          </p:nvPr>
        </p:nvSpPr>
        <p:spPr>
          <a:noFill/>
        </p:spPr>
        <p:txBody>
          <a:bodyPr/>
          <a:lstStyle/>
          <a:p>
            <a:fld id="{D20490FF-3316-4540-B485-E7CDE5E10549}" type="slidenum">
              <a:rPr lang="es-ES_tradnl" smtClean="0">
                <a:latin typeface="BdE Neue Helvetica 55 Roman"/>
              </a:rPr>
              <a:pPr/>
              <a:t>12</a:t>
            </a:fld>
            <a:endParaRPr lang="es-ES_tradnl" smtClean="0">
              <a:latin typeface="BdE Neue Helvetica 55 Roman"/>
            </a:endParaRPr>
          </a:p>
        </p:txBody>
      </p:sp>
      <p:pic>
        <p:nvPicPr>
          <p:cNvPr id="13316" name="Picture 2" descr="http://upload.wikimedia.org/wikipedia/commons/4/49/Niklaus_Wirth%2C_UrGU.jpg"/>
          <p:cNvPicPr>
            <a:picLocks noChangeAspect="1" noChangeArrowheads="1"/>
          </p:cNvPicPr>
          <p:nvPr/>
        </p:nvPicPr>
        <p:blipFill>
          <a:blip r:embed="rId2"/>
          <a:srcRect/>
          <a:stretch>
            <a:fillRect/>
          </a:stretch>
        </p:blipFill>
        <p:spPr bwMode="auto">
          <a:xfrm>
            <a:off x="5429250" y="1484313"/>
            <a:ext cx="3414713" cy="2613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buFont typeface="Arial" pitchFamily="34" charset="0"/>
              <a:buNone/>
              <a:defRPr/>
            </a:pPr>
            <a:r>
              <a:rPr lang="en-GB" dirty="0" smtClean="0"/>
              <a:t>DATA structures</a:t>
            </a:r>
            <a:endParaRPr lang="en-GB" dirty="0"/>
          </a:p>
        </p:txBody>
      </p:sp>
      <p:sp>
        <p:nvSpPr>
          <p:cNvPr id="14338" name="4 Marcador de número de diapositiva"/>
          <p:cNvSpPr>
            <a:spLocks noGrp="1"/>
          </p:cNvSpPr>
          <p:nvPr>
            <p:ph type="sldNum" sz="quarter" idx="10"/>
          </p:nvPr>
        </p:nvSpPr>
        <p:spPr>
          <a:noFill/>
        </p:spPr>
        <p:txBody>
          <a:bodyPr/>
          <a:lstStyle/>
          <a:p>
            <a:fld id="{FAED21FF-3942-4B10-884D-C30BD076CC61}" type="slidenum">
              <a:rPr lang="en-GB" smtClean="0">
                <a:latin typeface="BdE Neue Helvetica 55 Roman"/>
              </a:rPr>
              <a:pPr/>
              <a:t>13</a:t>
            </a:fld>
            <a:endParaRPr lang="en-GB" smtClean="0">
              <a:latin typeface="BdE Neue Helvetica 55 Roman"/>
            </a:endParaRPr>
          </a:p>
        </p:txBody>
      </p:sp>
      <p:pic>
        <p:nvPicPr>
          <p:cNvPr id="14339" name="Picture 2" descr="http://216.92.105.178/gifs/Sudoku.png"/>
          <p:cNvPicPr>
            <a:picLocks noChangeAspect="1" noChangeArrowheads="1"/>
          </p:cNvPicPr>
          <p:nvPr/>
        </p:nvPicPr>
        <p:blipFill>
          <a:blip r:embed="rId2"/>
          <a:srcRect/>
          <a:stretch>
            <a:fillRect/>
          </a:stretch>
        </p:blipFill>
        <p:spPr bwMode="auto">
          <a:xfrm>
            <a:off x="2071688" y="982663"/>
            <a:ext cx="5072062" cy="5072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buFont typeface="Arial" pitchFamily="34" charset="0"/>
              <a:buNone/>
              <a:defRPr/>
            </a:pPr>
            <a:r>
              <a:rPr lang="en-GB" dirty="0" smtClean="0"/>
              <a:t>DATA structures</a:t>
            </a:r>
            <a:endParaRPr lang="en-GB" dirty="0"/>
          </a:p>
        </p:txBody>
      </p:sp>
      <p:sp>
        <p:nvSpPr>
          <p:cNvPr id="15362" name="4 Marcador de número de diapositiva"/>
          <p:cNvSpPr>
            <a:spLocks noGrp="1"/>
          </p:cNvSpPr>
          <p:nvPr>
            <p:ph type="sldNum" sz="quarter" idx="10"/>
          </p:nvPr>
        </p:nvSpPr>
        <p:spPr>
          <a:noFill/>
        </p:spPr>
        <p:txBody>
          <a:bodyPr/>
          <a:lstStyle/>
          <a:p>
            <a:fld id="{6C5D9BED-019F-4F1A-BFB5-6BB3282B16C8}" type="slidenum">
              <a:rPr lang="en-GB" smtClean="0">
                <a:latin typeface="BdE Neue Helvetica 55 Roman"/>
              </a:rPr>
              <a:pPr/>
              <a:t>14</a:t>
            </a:fld>
            <a:endParaRPr lang="en-GB" smtClean="0">
              <a:latin typeface="BdE Neue Helvetica 55 Roman"/>
            </a:endParaRPr>
          </a:p>
        </p:txBody>
      </p:sp>
      <p:grpSp>
        <p:nvGrpSpPr>
          <p:cNvPr id="3" name="57 Grupo"/>
          <p:cNvGrpSpPr>
            <a:grpSpLocks/>
          </p:cNvGrpSpPr>
          <p:nvPr/>
        </p:nvGrpSpPr>
        <p:grpSpPr bwMode="auto">
          <a:xfrm>
            <a:off x="320675" y="1217613"/>
            <a:ext cx="8553450" cy="842962"/>
            <a:chOff x="321439" y="1217174"/>
            <a:chExt cx="8552706" cy="842997"/>
          </a:xfrm>
        </p:grpSpPr>
        <p:grpSp>
          <p:nvGrpSpPr>
            <p:cNvPr id="4" name="10 Grupo"/>
            <p:cNvGrpSpPr>
              <a:grpSpLocks/>
            </p:cNvGrpSpPr>
            <p:nvPr/>
          </p:nvGrpSpPr>
          <p:grpSpPr bwMode="auto">
            <a:xfrm>
              <a:off x="321439" y="1217174"/>
              <a:ext cx="500066" cy="842997"/>
              <a:chOff x="1571604" y="1728747"/>
              <a:chExt cx="500066" cy="842997"/>
            </a:xfrm>
          </p:grpSpPr>
          <p:sp>
            <p:nvSpPr>
              <p:cNvPr id="15412" name="5 Rectángulo"/>
              <p:cNvSpPr>
                <a:spLocks noChangeArrowheads="1"/>
              </p:cNvSpPr>
              <p:nvPr/>
            </p:nvSpPr>
            <p:spPr bwMode="auto">
              <a:xfrm>
                <a:off x="1571604" y="2143116"/>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5413" name="9 CuadroTexto"/>
              <p:cNvSpPr txBox="1">
                <a:spLocks noChangeArrowheads="1"/>
              </p:cNvSpPr>
              <p:nvPr/>
            </p:nvSpPr>
            <p:spPr bwMode="auto">
              <a:xfrm>
                <a:off x="1607323" y="1728747"/>
                <a:ext cx="428628" cy="338554"/>
              </a:xfrm>
              <a:prstGeom prst="rect">
                <a:avLst/>
              </a:prstGeom>
              <a:noFill/>
              <a:ln w="9525">
                <a:noFill/>
                <a:miter lim="800000"/>
                <a:headEnd/>
                <a:tailEnd/>
              </a:ln>
            </p:spPr>
            <p:txBody>
              <a:bodyPr>
                <a:spAutoFit/>
              </a:bodyPr>
              <a:lstStyle/>
              <a:p>
                <a:pPr algn="ctr"/>
                <a:r>
                  <a:rPr lang="en-GB" sz="1600"/>
                  <a:t>1</a:t>
                </a:r>
              </a:p>
            </p:txBody>
          </p:sp>
        </p:grpSp>
        <p:grpSp>
          <p:nvGrpSpPr>
            <p:cNvPr id="5" name="11 Grupo"/>
            <p:cNvGrpSpPr>
              <a:grpSpLocks/>
            </p:cNvGrpSpPr>
            <p:nvPr/>
          </p:nvGrpSpPr>
          <p:grpSpPr bwMode="auto">
            <a:xfrm>
              <a:off x="821505" y="1217174"/>
              <a:ext cx="500066" cy="842997"/>
              <a:chOff x="1571604" y="1728747"/>
              <a:chExt cx="500066" cy="842997"/>
            </a:xfrm>
          </p:grpSpPr>
          <p:sp>
            <p:nvSpPr>
              <p:cNvPr id="15410" name="12 Rectángulo"/>
              <p:cNvSpPr>
                <a:spLocks noChangeArrowheads="1"/>
              </p:cNvSpPr>
              <p:nvPr/>
            </p:nvSpPr>
            <p:spPr bwMode="auto">
              <a:xfrm>
                <a:off x="1571604" y="2143116"/>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5411" name="13 CuadroTexto"/>
              <p:cNvSpPr txBox="1">
                <a:spLocks noChangeArrowheads="1"/>
              </p:cNvSpPr>
              <p:nvPr/>
            </p:nvSpPr>
            <p:spPr bwMode="auto">
              <a:xfrm>
                <a:off x="1607323" y="1728747"/>
                <a:ext cx="428628" cy="338554"/>
              </a:xfrm>
              <a:prstGeom prst="rect">
                <a:avLst/>
              </a:prstGeom>
              <a:noFill/>
              <a:ln w="9525">
                <a:noFill/>
                <a:miter lim="800000"/>
                <a:headEnd/>
                <a:tailEnd/>
              </a:ln>
            </p:spPr>
            <p:txBody>
              <a:bodyPr>
                <a:spAutoFit/>
              </a:bodyPr>
              <a:lstStyle/>
              <a:p>
                <a:pPr algn="ctr"/>
                <a:r>
                  <a:rPr lang="en-GB" sz="1600"/>
                  <a:t>2</a:t>
                </a:r>
              </a:p>
            </p:txBody>
          </p:sp>
        </p:grpSp>
        <p:grpSp>
          <p:nvGrpSpPr>
            <p:cNvPr id="6" name="14 Grupo"/>
            <p:cNvGrpSpPr>
              <a:grpSpLocks/>
            </p:cNvGrpSpPr>
            <p:nvPr/>
          </p:nvGrpSpPr>
          <p:grpSpPr bwMode="auto">
            <a:xfrm>
              <a:off x="1321571" y="1217174"/>
              <a:ext cx="500066" cy="842997"/>
              <a:chOff x="1571604" y="1728747"/>
              <a:chExt cx="500066" cy="842997"/>
            </a:xfrm>
          </p:grpSpPr>
          <p:sp>
            <p:nvSpPr>
              <p:cNvPr id="15408" name="15 Rectángulo"/>
              <p:cNvSpPr>
                <a:spLocks noChangeArrowheads="1"/>
              </p:cNvSpPr>
              <p:nvPr/>
            </p:nvSpPr>
            <p:spPr bwMode="auto">
              <a:xfrm>
                <a:off x="1571604" y="2143116"/>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5409" name="16 CuadroTexto"/>
              <p:cNvSpPr txBox="1">
                <a:spLocks noChangeArrowheads="1"/>
              </p:cNvSpPr>
              <p:nvPr/>
            </p:nvSpPr>
            <p:spPr bwMode="auto">
              <a:xfrm>
                <a:off x="1607323" y="1728747"/>
                <a:ext cx="428628" cy="338554"/>
              </a:xfrm>
              <a:prstGeom prst="rect">
                <a:avLst/>
              </a:prstGeom>
              <a:noFill/>
              <a:ln w="9525">
                <a:noFill/>
                <a:miter lim="800000"/>
                <a:headEnd/>
                <a:tailEnd/>
              </a:ln>
            </p:spPr>
            <p:txBody>
              <a:bodyPr>
                <a:spAutoFit/>
              </a:bodyPr>
              <a:lstStyle/>
              <a:p>
                <a:pPr algn="ctr"/>
                <a:r>
                  <a:rPr lang="en-GB" sz="1600"/>
                  <a:t>3</a:t>
                </a:r>
              </a:p>
            </p:txBody>
          </p:sp>
        </p:grpSp>
        <p:grpSp>
          <p:nvGrpSpPr>
            <p:cNvPr id="7" name="17 Grupo"/>
            <p:cNvGrpSpPr>
              <a:grpSpLocks/>
            </p:cNvGrpSpPr>
            <p:nvPr/>
          </p:nvGrpSpPr>
          <p:grpSpPr bwMode="auto">
            <a:xfrm>
              <a:off x="1821637" y="1217174"/>
              <a:ext cx="500066" cy="842997"/>
              <a:chOff x="1571604" y="1728747"/>
              <a:chExt cx="500066" cy="842997"/>
            </a:xfrm>
          </p:grpSpPr>
          <p:sp>
            <p:nvSpPr>
              <p:cNvPr id="15406" name="18 Rectángulo"/>
              <p:cNvSpPr>
                <a:spLocks noChangeArrowheads="1"/>
              </p:cNvSpPr>
              <p:nvPr/>
            </p:nvSpPr>
            <p:spPr bwMode="auto">
              <a:xfrm>
                <a:off x="1571604" y="2143116"/>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5407" name="19 CuadroTexto"/>
              <p:cNvSpPr txBox="1">
                <a:spLocks noChangeArrowheads="1"/>
              </p:cNvSpPr>
              <p:nvPr/>
            </p:nvSpPr>
            <p:spPr bwMode="auto">
              <a:xfrm>
                <a:off x="1607323" y="1728747"/>
                <a:ext cx="428628" cy="338554"/>
              </a:xfrm>
              <a:prstGeom prst="rect">
                <a:avLst/>
              </a:prstGeom>
              <a:noFill/>
              <a:ln w="9525">
                <a:noFill/>
                <a:miter lim="800000"/>
                <a:headEnd/>
                <a:tailEnd/>
              </a:ln>
            </p:spPr>
            <p:txBody>
              <a:bodyPr>
                <a:spAutoFit/>
              </a:bodyPr>
              <a:lstStyle/>
              <a:p>
                <a:pPr algn="ctr"/>
                <a:r>
                  <a:rPr lang="en-GB" sz="1600"/>
                  <a:t>4</a:t>
                </a:r>
              </a:p>
            </p:txBody>
          </p:sp>
        </p:grpSp>
        <p:grpSp>
          <p:nvGrpSpPr>
            <p:cNvPr id="8" name="20 Grupo"/>
            <p:cNvGrpSpPr>
              <a:grpSpLocks/>
            </p:cNvGrpSpPr>
            <p:nvPr/>
          </p:nvGrpSpPr>
          <p:grpSpPr bwMode="auto">
            <a:xfrm>
              <a:off x="6873881" y="1217174"/>
              <a:ext cx="500066" cy="842997"/>
              <a:chOff x="1571604" y="1728747"/>
              <a:chExt cx="500066" cy="842997"/>
            </a:xfrm>
          </p:grpSpPr>
          <p:sp>
            <p:nvSpPr>
              <p:cNvPr id="15404" name="21 Rectángulo"/>
              <p:cNvSpPr>
                <a:spLocks noChangeArrowheads="1"/>
              </p:cNvSpPr>
              <p:nvPr/>
            </p:nvSpPr>
            <p:spPr bwMode="auto">
              <a:xfrm>
                <a:off x="1571604" y="2143116"/>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5405" name="22 CuadroTexto"/>
              <p:cNvSpPr txBox="1">
                <a:spLocks noChangeArrowheads="1"/>
              </p:cNvSpPr>
              <p:nvPr/>
            </p:nvSpPr>
            <p:spPr bwMode="auto">
              <a:xfrm>
                <a:off x="1607323" y="1728747"/>
                <a:ext cx="428628" cy="338554"/>
              </a:xfrm>
              <a:prstGeom prst="rect">
                <a:avLst/>
              </a:prstGeom>
              <a:noFill/>
              <a:ln w="9525">
                <a:noFill/>
                <a:miter lim="800000"/>
                <a:headEnd/>
                <a:tailEnd/>
              </a:ln>
            </p:spPr>
            <p:txBody>
              <a:bodyPr>
                <a:spAutoFit/>
              </a:bodyPr>
              <a:lstStyle/>
              <a:p>
                <a:pPr algn="ctr"/>
                <a:r>
                  <a:rPr lang="en-GB" sz="1600"/>
                  <a:t>78</a:t>
                </a:r>
              </a:p>
            </p:txBody>
          </p:sp>
        </p:grpSp>
        <p:grpSp>
          <p:nvGrpSpPr>
            <p:cNvPr id="9" name="23 Grupo"/>
            <p:cNvGrpSpPr>
              <a:grpSpLocks/>
            </p:cNvGrpSpPr>
            <p:nvPr/>
          </p:nvGrpSpPr>
          <p:grpSpPr bwMode="auto">
            <a:xfrm>
              <a:off x="7373947" y="1217174"/>
              <a:ext cx="500066" cy="842997"/>
              <a:chOff x="1571604" y="1728747"/>
              <a:chExt cx="500066" cy="842997"/>
            </a:xfrm>
          </p:grpSpPr>
          <p:sp>
            <p:nvSpPr>
              <p:cNvPr id="15402" name="24 Rectángulo"/>
              <p:cNvSpPr>
                <a:spLocks noChangeArrowheads="1"/>
              </p:cNvSpPr>
              <p:nvPr/>
            </p:nvSpPr>
            <p:spPr bwMode="auto">
              <a:xfrm>
                <a:off x="1571604" y="2143116"/>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5403" name="25 CuadroTexto"/>
              <p:cNvSpPr txBox="1">
                <a:spLocks noChangeArrowheads="1"/>
              </p:cNvSpPr>
              <p:nvPr/>
            </p:nvSpPr>
            <p:spPr bwMode="auto">
              <a:xfrm>
                <a:off x="1607323" y="1728747"/>
                <a:ext cx="428628" cy="338554"/>
              </a:xfrm>
              <a:prstGeom prst="rect">
                <a:avLst/>
              </a:prstGeom>
              <a:noFill/>
              <a:ln w="9525">
                <a:noFill/>
                <a:miter lim="800000"/>
                <a:headEnd/>
                <a:tailEnd/>
              </a:ln>
            </p:spPr>
            <p:txBody>
              <a:bodyPr>
                <a:spAutoFit/>
              </a:bodyPr>
              <a:lstStyle/>
              <a:p>
                <a:pPr algn="ctr"/>
                <a:r>
                  <a:rPr lang="en-GB" sz="1600"/>
                  <a:t>79</a:t>
                </a:r>
              </a:p>
            </p:txBody>
          </p:sp>
        </p:grpSp>
        <p:grpSp>
          <p:nvGrpSpPr>
            <p:cNvPr id="10" name="26 Grupo"/>
            <p:cNvGrpSpPr>
              <a:grpSpLocks/>
            </p:cNvGrpSpPr>
            <p:nvPr/>
          </p:nvGrpSpPr>
          <p:grpSpPr bwMode="auto">
            <a:xfrm>
              <a:off x="7874013" y="1217174"/>
              <a:ext cx="500066" cy="842997"/>
              <a:chOff x="1571604" y="1728747"/>
              <a:chExt cx="500066" cy="842997"/>
            </a:xfrm>
          </p:grpSpPr>
          <p:sp>
            <p:nvSpPr>
              <p:cNvPr id="15400" name="27 Rectángulo"/>
              <p:cNvSpPr>
                <a:spLocks noChangeArrowheads="1"/>
              </p:cNvSpPr>
              <p:nvPr/>
            </p:nvSpPr>
            <p:spPr bwMode="auto">
              <a:xfrm>
                <a:off x="1571604" y="2143116"/>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5401" name="28 CuadroTexto"/>
              <p:cNvSpPr txBox="1">
                <a:spLocks noChangeArrowheads="1"/>
              </p:cNvSpPr>
              <p:nvPr/>
            </p:nvSpPr>
            <p:spPr bwMode="auto">
              <a:xfrm>
                <a:off x="1607323" y="1728747"/>
                <a:ext cx="428628" cy="338554"/>
              </a:xfrm>
              <a:prstGeom prst="rect">
                <a:avLst/>
              </a:prstGeom>
              <a:noFill/>
              <a:ln w="9525">
                <a:noFill/>
                <a:miter lim="800000"/>
                <a:headEnd/>
                <a:tailEnd/>
              </a:ln>
            </p:spPr>
            <p:txBody>
              <a:bodyPr>
                <a:spAutoFit/>
              </a:bodyPr>
              <a:lstStyle/>
              <a:p>
                <a:pPr algn="ctr"/>
                <a:r>
                  <a:rPr lang="en-GB" sz="1600"/>
                  <a:t>80</a:t>
                </a:r>
              </a:p>
            </p:txBody>
          </p:sp>
        </p:grpSp>
        <p:grpSp>
          <p:nvGrpSpPr>
            <p:cNvPr id="11" name="29 Grupo"/>
            <p:cNvGrpSpPr>
              <a:grpSpLocks/>
            </p:cNvGrpSpPr>
            <p:nvPr/>
          </p:nvGrpSpPr>
          <p:grpSpPr bwMode="auto">
            <a:xfrm>
              <a:off x="8374079" y="1217174"/>
              <a:ext cx="500066" cy="842997"/>
              <a:chOff x="1571604" y="1728747"/>
              <a:chExt cx="500066" cy="842997"/>
            </a:xfrm>
          </p:grpSpPr>
          <p:sp>
            <p:nvSpPr>
              <p:cNvPr id="15398" name="30 Rectángulo"/>
              <p:cNvSpPr>
                <a:spLocks noChangeArrowheads="1"/>
              </p:cNvSpPr>
              <p:nvPr/>
            </p:nvSpPr>
            <p:spPr bwMode="auto">
              <a:xfrm>
                <a:off x="1571604" y="2143116"/>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5399" name="31 CuadroTexto"/>
              <p:cNvSpPr txBox="1">
                <a:spLocks noChangeArrowheads="1"/>
              </p:cNvSpPr>
              <p:nvPr/>
            </p:nvSpPr>
            <p:spPr bwMode="auto">
              <a:xfrm>
                <a:off x="1607323" y="1728747"/>
                <a:ext cx="428628" cy="338554"/>
              </a:xfrm>
              <a:prstGeom prst="rect">
                <a:avLst/>
              </a:prstGeom>
              <a:noFill/>
              <a:ln w="9525">
                <a:noFill/>
                <a:miter lim="800000"/>
                <a:headEnd/>
                <a:tailEnd/>
              </a:ln>
            </p:spPr>
            <p:txBody>
              <a:bodyPr>
                <a:spAutoFit/>
              </a:bodyPr>
              <a:lstStyle/>
              <a:p>
                <a:pPr algn="ctr"/>
                <a:r>
                  <a:rPr lang="en-GB" sz="1600"/>
                  <a:t>81</a:t>
                </a:r>
              </a:p>
            </p:txBody>
          </p:sp>
        </p:grpSp>
        <p:grpSp>
          <p:nvGrpSpPr>
            <p:cNvPr id="12" name="32 Grupo"/>
            <p:cNvGrpSpPr>
              <a:grpSpLocks/>
            </p:cNvGrpSpPr>
            <p:nvPr/>
          </p:nvGrpSpPr>
          <p:grpSpPr bwMode="auto">
            <a:xfrm>
              <a:off x="2321703" y="1217174"/>
              <a:ext cx="500066" cy="842997"/>
              <a:chOff x="1571604" y="1728747"/>
              <a:chExt cx="500066" cy="842997"/>
            </a:xfrm>
          </p:grpSpPr>
          <p:sp>
            <p:nvSpPr>
              <p:cNvPr id="15396" name="33 Rectángulo"/>
              <p:cNvSpPr>
                <a:spLocks noChangeArrowheads="1"/>
              </p:cNvSpPr>
              <p:nvPr/>
            </p:nvSpPr>
            <p:spPr bwMode="auto">
              <a:xfrm>
                <a:off x="1571604" y="2143116"/>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5397" name="34 CuadroTexto"/>
              <p:cNvSpPr txBox="1">
                <a:spLocks noChangeArrowheads="1"/>
              </p:cNvSpPr>
              <p:nvPr/>
            </p:nvSpPr>
            <p:spPr bwMode="auto">
              <a:xfrm>
                <a:off x="1607323" y="1728747"/>
                <a:ext cx="428628" cy="338554"/>
              </a:xfrm>
              <a:prstGeom prst="rect">
                <a:avLst/>
              </a:prstGeom>
              <a:noFill/>
              <a:ln w="9525">
                <a:noFill/>
                <a:miter lim="800000"/>
                <a:headEnd/>
                <a:tailEnd/>
              </a:ln>
            </p:spPr>
            <p:txBody>
              <a:bodyPr>
                <a:spAutoFit/>
              </a:bodyPr>
              <a:lstStyle/>
              <a:p>
                <a:pPr algn="ctr"/>
                <a:r>
                  <a:rPr lang="en-GB" sz="1600"/>
                  <a:t>5</a:t>
                </a:r>
              </a:p>
            </p:txBody>
          </p:sp>
        </p:grpSp>
        <p:grpSp>
          <p:nvGrpSpPr>
            <p:cNvPr id="13" name="35 Grupo"/>
            <p:cNvGrpSpPr>
              <a:grpSpLocks/>
            </p:cNvGrpSpPr>
            <p:nvPr/>
          </p:nvGrpSpPr>
          <p:grpSpPr bwMode="auto">
            <a:xfrm>
              <a:off x="2821769" y="1217174"/>
              <a:ext cx="500066" cy="842997"/>
              <a:chOff x="1571604" y="1728747"/>
              <a:chExt cx="500066" cy="842997"/>
            </a:xfrm>
          </p:grpSpPr>
          <p:sp>
            <p:nvSpPr>
              <p:cNvPr id="15394" name="36 Rectángulo"/>
              <p:cNvSpPr>
                <a:spLocks noChangeArrowheads="1"/>
              </p:cNvSpPr>
              <p:nvPr/>
            </p:nvSpPr>
            <p:spPr bwMode="auto">
              <a:xfrm>
                <a:off x="1571604" y="2143116"/>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5395" name="37 CuadroTexto"/>
              <p:cNvSpPr txBox="1">
                <a:spLocks noChangeArrowheads="1"/>
              </p:cNvSpPr>
              <p:nvPr/>
            </p:nvSpPr>
            <p:spPr bwMode="auto">
              <a:xfrm>
                <a:off x="1607323" y="1728747"/>
                <a:ext cx="428628" cy="338554"/>
              </a:xfrm>
              <a:prstGeom prst="rect">
                <a:avLst/>
              </a:prstGeom>
              <a:noFill/>
              <a:ln w="9525">
                <a:noFill/>
                <a:miter lim="800000"/>
                <a:headEnd/>
                <a:tailEnd/>
              </a:ln>
            </p:spPr>
            <p:txBody>
              <a:bodyPr>
                <a:spAutoFit/>
              </a:bodyPr>
              <a:lstStyle/>
              <a:p>
                <a:pPr algn="ctr"/>
                <a:r>
                  <a:rPr lang="en-GB" sz="1600"/>
                  <a:t>6</a:t>
                </a:r>
              </a:p>
            </p:txBody>
          </p:sp>
        </p:grpSp>
        <p:grpSp>
          <p:nvGrpSpPr>
            <p:cNvPr id="14" name="38 Grupo"/>
            <p:cNvGrpSpPr>
              <a:grpSpLocks/>
            </p:cNvGrpSpPr>
            <p:nvPr/>
          </p:nvGrpSpPr>
          <p:grpSpPr bwMode="auto">
            <a:xfrm>
              <a:off x="3321835" y="1217174"/>
              <a:ext cx="500066" cy="842997"/>
              <a:chOff x="1571604" y="1728747"/>
              <a:chExt cx="500066" cy="842997"/>
            </a:xfrm>
          </p:grpSpPr>
          <p:sp>
            <p:nvSpPr>
              <p:cNvPr id="15392" name="39 Rectángulo"/>
              <p:cNvSpPr>
                <a:spLocks noChangeArrowheads="1"/>
              </p:cNvSpPr>
              <p:nvPr/>
            </p:nvSpPr>
            <p:spPr bwMode="auto">
              <a:xfrm>
                <a:off x="1571604" y="2143116"/>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5393" name="40 CuadroTexto"/>
              <p:cNvSpPr txBox="1">
                <a:spLocks noChangeArrowheads="1"/>
              </p:cNvSpPr>
              <p:nvPr/>
            </p:nvSpPr>
            <p:spPr bwMode="auto">
              <a:xfrm>
                <a:off x="1607323" y="1728747"/>
                <a:ext cx="428628" cy="338554"/>
              </a:xfrm>
              <a:prstGeom prst="rect">
                <a:avLst/>
              </a:prstGeom>
              <a:noFill/>
              <a:ln w="9525">
                <a:noFill/>
                <a:miter lim="800000"/>
                <a:headEnd/>
                <a:tailEnd/>
              </a:ln>
            </p:spPr>
            <p:txBody>
              <a:bodyPr>
                <a:spAutoFit/>
              </a:bodyPr>
              <a:lstStyle/>
              <a:p>
                <a:pPr algn="ctr"/>
                <a:r>
                  <a:rPr lang="en-GB" sz="1600"/>
                  <a:t>7</a:t>
                </a:r>
              </a:p>
            </p:txBody>
          </p:sp>
        </p:grpSp>
        <p:grpSp>
          <p:nvGrpSpPr>
            <p:cNvPr id="15" name="41 Grupo"/>
            <p:cNvGrpSpPr>
              <a:grpSpLocks/>
            </p:cNvGrpSpPr>
            <p:nvPr/>
          </p:nvGrpSpPr>
          <p:grpSpPr bwMode="auto">
            <a:xfrm>
              <a:off x="3821901" y="1217174"/>
              <a:ext cx="500066" cy="842997"/>
              <a:chOff x="1571604" y="1728747"/>
              <a:chExt cx="500066" cy="842997"/>
            </a:xfrm>
          </p:grpSpPr>
          <p:sp>
            <p:nvSpPr>
              <p:cNvPr id="15390" name="42 Rectángulo"/>
              <p:cNvSpPr>
                <a:spLocks noChangeArrowheads="1"/>
              </p:cNvSpPr>
              <p:nvPr/>
            </p:nvSpPr>
            <p:spPr bwMode="auto">
              <a:xfrm>
                <a:off x="1571604" y="2143116"/>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5391" name="43 CuadroTexto"/>
              <p:cNvSpPr txBox="1">
                <a:spLocks noChangeArrowheads="1"/>
              </p:cNvSpPr>
              <p:nvPr/>
            </p:nvSpPr>
            <p:spPr bwMode="auto">
              <a:xfrm>
                <a:off x="1607323" y="1728747"/>
                <a:ext cx="428628" cy="338554"/>
              </a:xfrm>
              <a:prstGeom prst="rect">
                <a:avLst/>
              </a:prstGeom>
              <a:noFill/>
              <a:ln w="9525">
                <a:noFill/>
                <a:miter lim="800000"/>
                <a:headEnd/>
                <a:tailEnd/>
              </a:ln>
            </p:spPr>
            <p:txBody>
              <a:bodyPr>
                <a:spAutoFit/>
              </a:bodyPr>
              <a:lstStyle/>
              <a:p>
                <a:pPr algn="ctr"/>
                <a:r>
                  <a:rPr lang="en-GB" sz="1600"/>
                  <a:t>8</a:t>
                </a:r>
              </a:p>
            </p:txBody>
          </p:sp>
        </p:grpSp>
        <p:grpSp>
          <p:nvGrpSpPr>
            <p:cNvPr id="16" name="44 Grupo"/>
            <p:cNvGrpSpPr>
              <a:grpSpLocks/>
            </p:cNvGrpSpPr>
            <p:nvPr/>
          </p:nvGrpSpPr>
          <p:grpSpPr bwMode="auto">
            <a:xfrm>
              <a:off x="4286248" y="1217174"/>
              <a:ext cx="500066" cy="842997"/>
              <a:chOff x="1571604" y="1728747"/>
              <a:chExt cx="500066" cy="842997"/>
            </a:xfrm>
          </p:grpSpPr>
          <p:sp>
            <p:nvSpPr>
              <p:cNvPr id="15388" name="45 Rectángulo"/>
              <p:cNvSpPr>
                <a:spLocks noChangeArrowheads="1"/>
              </p:cNvSpPr>
              <p:nvPr/>
            </p:nvSpPr>
            <p:spPr bwMode="auto">
              <a:xfrm>
                <a:off x="1571604" y="2143116"/>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5389" name="46 CuadroTexto"/>
              <p:cNvSpPr txBox="1">
                <a:spLocks noChangeArrowheads="1"/>
              </p:cNvSpPr>
              <p:nvPr/>
            </p:nvSpPr>
            <p:spPr bwMode="auto">
              <a:xfrm>
                <a:off x="1607323" y="1728747"/>
                <a:ext cx="428628" cy="338554"/>
              </a:xfrm>
              <a:prstGeom prst="rect">
                <a:avLst/>
              </a:prstGeom>
              <a:noFill/>
              <a:ln w="9525">
                <a:noFill/>
                <a:miter lim="800000"/>
                <a:headEnd/>
                <a:tailEnd/>
              </a:ln>
            </p:spPr>
            <p:txBody>
              <a:bodyPr>
                <a:spAutoFit/>
              </a:bodyPr>
              <a:lstStyle/>
              <a:p>
                <a:pPr algn="ctr"/>
                <a:r>
                  <a:rPr lang="en-GB" sz="1600"/>
                  <a:t>9</a:t>
                </a:r>
              </a:p>
            </p:txBody>
          </p:sp>
        </p:grpSp>
        <p:grpSp>
          <p:nvGrpSpPr>
            <p:cNvPr id="17" name="47 Grupo"/>
            <p:cNvGrpSpPr>
              <a:grpSpLocks/>
            </p:cNvGrpSpPr>
            <p:nvPr/>
          </p:nvGrpSpPr>
          <p:grpSpPr bwMode="auto">
            <a:xfrm>
              <a:off x="4786314" y="1217174"/>
              <a:ext cx="500066" cy="842997"/>
              <a:chOff x="1571604" y="1728747"/>
              <a:chExt cx="500066" cy="842997"/>
            </a:xfrm>
          </p:grpSpPr>
          <p:sp>
            <p:nvSpPr>
              <p:cNvPr id="15386" name="48 Rectángulo"/>
              <p:cNvSpPr>
                <a:spLocks noChangeArrowheads="1"/>
              </p:cNvSpPr>
              <p:nvPr/>
            </p:nvSpPr>
            <p:spPr bwMode="auto">
              <a:xfrm>
                <a:off x="1571604" y="2143116"/>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5387" name="49 CuadroTexto"/>
              <p:cNvSpPr txBox="1">
                <a:spLocks noChangeArrowheads="1"/>
              </p:cNvSpPr>
              <p:nvPr/>
            </p:nvSpPr>
            <p:spPr bwMode="auto">
              <a:xfrm>
                <a:off x="1607323" y="1728747"/>
                <a:ext cx="428628" cy="338554"/>
              </a:xfrm>
              <a:prstGeom prst="rect">
                <a:avLst/>
              </a:prstGeom>
              <a:noFill/>
              <a:ln w="9525">
                <a:noFill/>
                <a:miter lim="800000"/>
                <a:headEnd/>
                <a:tailEnd/>
              </a:ln>
            </p:spPr>
            <p:txBody>
              <a:bodyPr>
                <a:spAutoFit/>
              </a:bodyPr>
              <a:lstStyle/>
              <a:p>
                <a:pPr algn="ctr"/>
                <a:r>
                  <a:rPr lang="en-GB" sz="1600"/>
                  <a:t>10</a:t>
                </a:r>
              </a:p>
            </p:txBody>
          </p:sp>
        </p:grpSp>
        <p:grpSp>
          <p:nvGrpSpPr>
            <p:cNvPr id="18" name="50 Grupo"/>
            <p:cNvGrpSpPr>
              <a:grpSpLocks/>
            </p:cNvGrpSpPr>
            <p:nvPr/>
          </p:nvGrpSpPr>
          <p:grpSpPr bwMode="auto">
            <a:xfrm>
              <a:off x="5286380" y="1217174"/>
              <a:ext cx="500066" cy="842997"/>
              <a:chOff x="1571604" y="1728747"/>
              <a:chExt cx="500066" cy="842997"/>
            </a:xfrm>
          </p:grpSpPr>
          <p:sp>
            <p:nvSpPr>
              <p:cNvPr id="15384" name="51 Rectángulo"/>
              <p:cNvSpPr>
                <a:spLocks noChangeArrowheads="1"/>
              </p:cNvSpPr>
              <p:nvPr/>
            </p:nvSpPr>
            <p:spPr bwMode="auto">
              <a:xfrm>
                <a:off x="1571604" y="2143116"/>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5385" name="52 CuadroTexto"/>
              <p:cNvSpPr txBox="1">
                <a:spLocks noChangeArrowheads="1"/>
              </p:cNvSpPr>
              <p:nvPr/>
            </p:nvSpPr>
            <p:spPr bwMode="auto">
              <a:xfrm>
                <a:off x="1607323" y="1728747"/>
                <a:ext cx="428628" cy="338554"/>
              </a:xfrm>
              <a:prstGeom prst="rect">
                <a:avLst/>
              </a:prstGeom>
              <a:noFill/>
              <a:ln w="9525">
                <a:noFill/>
                <a:miter lim="800000"/>
                <a:headEnd/>
                <a:tailEnd/>
              </a:ln>
            </p:spPr>
            <p:txBody>
              <a:bodyPr>
                <a:spAutoFit/>
              </a:bodyPr>
              <a:lstStyle/>
              <a:p>
                <a:pPr algn="ctr"/>
                <a:r>
                  <a:rPr lang="en-GB" sz="1600"/>
                  <a:t>11</a:t>
                </a:r>
              </a:p>
            </p:txBody>
          </p:sp>
        </p:grpSp>
        <p:grpSp>
          <p:nvGrpSpPr>
            <p:cNvPr id="19" name="53 Grupo"/>
            <p:cNvGrpSpPr>
              <a:grpSpLocks/>
            </p:cNvGrpSpPr>
            <p:nvPr/>
          </p:nvGrpSpPr>
          <p:grpSpPr bwMode="auto">
            <a:xfrm>
              <a:off x="5786446" y="1217174"/>
              <a:ext cx="500066" cy="842997"/>
              <a:chOff x="1571604" y="1728747"/>
              <a:chExt cx="500066" cy="842997"/>
            </a:xfrm>
          </p:grpSpPr>
          <p:sp>
            <p:nvSpPr>
              <p:cNvPr id="15382" name="54 Rectángulo"/>
              <p:cNvSpPr>
                <a:spLocks noChangeArrowheads="1"/>
              </p:cNvSpPr>
              <p:nvPr/>
            </p:nvSpPr>
            <p:spPr bwMode="auto">
              <a:xfrm>
                <a:off x="1571604" y="2143116"/>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5383" name="55 CuadroTexto"/>
              <p:cNvSpPr txBox="1">
                <a:spLocks noChangeArrowheads="1"/>
              </p:cNvSpPr>
              <p:nvPr/>
            </p:nvSpPr>
            <p:spPr bwMode="auto">
              <a:xfrm>
                <a:off x="1607323" y="1728747"/>
                <a:ext cx="428628" cy="338554"/>
              </a:xfrm>
              <a:prstGeom prst="rect">
                <a:avLst/>
              </a:prstGeom>
              <a:noFill/>
              <a:ln w="9525">
                <a:noFill/>
                <a:miter lim="800000"/>
                <a:headEnd/>
                <a:tailEnd/>
              </a:ln>
            </p:spPr>
            <p:txBody>
              <a:bodyPr>
                <a:spAutoFit/>
              </a:bodyPr>
              <a:lstStyle/>
              <a:p>
                <a:pPr algn="ctr"/>
                <a:r>
                  <a:rPr lang="en-GB" sz="1600"/>
                  <a:t>12</a:t>
                </a:r>
              </a:p>
            </p:txBody>
          </p:sp>
        </p:grpSp>
        <p:sp>
          <p:nvSpPr>
            <p:cNvPr id="15381" name="56 CuadroTexto"/>
            <p:cNvSpPr txBox="1">
              <a:spLocks noChangeArrowheads="1"/>
            </p:cNvSpPr>
            <p:nvPr/>
          </p:nvSpPr>
          <p:spPr bwMode="auto">
            <a:xfrm>
              <a:off x="6357632" y="1638673"/>
              <a:ext cx="396262" cy="400110"/>
            </a:xfrm>
            <a:prstGeom prst="rect">
              <a:avLst/>
            </a:prstGeom>
            <a:noFill/>
            <a:ln w="9525">
              <a:noFill/>
              <a:miter lim="800000"/>
              <a:headEnd/>
              <a:tailEnd/>
            </a:ln>
          </p:spPr>
          <p:txBody>
            <a:bodyPr wrap="none">
              <a:spAutoFit/>
            </a:bodyPr>
            <a:lstStyle/>
            <a:p>
              <a:r>
                <a:rPr lang="en-GB"/>
                <a:t>...</a:t>
              </a:r>
            </a:p>
          </p:txBody>
        </p:sp>
      </p:grpSp>
      <p:sp>
        <p:nvSpPr>
          <p:cNvPr id="15364" name="58 CuadroTexto"/>
          <p:cNvSpPr txBox="1">
            <a:spLocks noChangeArrowheads="1"/>
          </p:cNvSpPr>
          <p:nvPr/>
        </p:nvSpPr>
        <p:spPr bwMode="auto">
          <a:xfrm>
            <a:off x="231775" y="2786063"/>
            <a:ext cx="8607425" cy="2646362"/>
          </a:xfrm>
          <a:prstGeom prst="rect">
            <a:avLst/>
          </a:prstGeom>
          <a:noFill/>
          <a:ln w="9525">
            <a:noFill/>
            <a:miter lim="800000"/>
            <a:headEnd/>
            <a:tailEnd/>
          </a:ln>
        </p:spPr>
        <p:txBody>
          <a:bodyPr>
            <a:spAutoFit/>
          </a:bodyPr>
          <a:lstStyle/>
          <a:p>
            <a:r>
              <a:rPr lang="en-GB" dirty="0" err="1"/>
              <a:t>evn</a:t>
            </a:r>
            <a:r>
              <a:rPr lang="en-GB" dirty="0"/>
              <a:t> : checks that a </a:t>
            </a:r>
            <a:r>
              <a:rPr lang="en-GB" dirty="0" smtClean="0"/>
              <a:t>set </a:t>
            </a:r>
            <a:r>
              <a:rPr lang="en-GB" dirty="0"/>
              <a:t>of </a:t>
            </a:r>
            <a:r>
              <a:rPr lang="en-GB" dirty="0" smtClean="0"/>
              <a:t>cells </a:t>
            </a:r>
            <a:r>
              <a:rPr lang="en-GB" dirty="0"/>
              <a:t>has at least one 1, 2, ..., 9</a:t>
            </a:r>
          </a:p>
          <a:p>
            <a:endParaRPr lang="en-GB" dirty="0"/>
          </a:p>
          <a:p>
            <a:r>
              <a:rPr lang="en-GB" sz="1800" dirty="0" err="1"/>
              <a:t>evn</a:t>
            </a:r>
            <a:r>
              <a:rPr lang="en-GB" sz="1800" dirty="0"/>
              <a:t>(1,2,...,9) and </a:t>
            </a:r>
            <a:r>
              <a:rPr lang="en-GB" sz="1800" dirty="0" err="1"/>
              <a:t>evn</a:t>
            </a:r>
            <a:r>
              <a:rPr lang="en-GB" sz="1800" dirty="0"/>
              <a:t>(10,11,...,18) and </a:t>
            </a:r>
            <a:r>
              <a:rPr lang="en-GB" sz="1800" dirty="0" err="1"/>
              <a:t>evn</a:t>
            </a:r>
            <a:r>
              <a:rPr lang="en-GB" sz="1800" dirty="0"/>
              <a:t>(19,20,...,27) and ... </a:t>
            </a:r>
            <a:r>
              <a:rPr lang="en-GB" sz="1800" dirty="0" err="1"/>
              <a:t>evn</a:t>
            </a:r>
            <a:r>
              <a:rPr lang="en-GB" sz="1800" dirty="0"/>
              <a:t>(73,74,...,81)</a:t>
            </a:r>
          </a:p>
          <a:p>
            <a:r>
              <a:rPr lang="en-GB" sz="1800" dirty="0"/>
              <a:t>and </a:t>
            </a:r>
            <a:r>
              <a:rPr lang="en-GB" sz="1800" dirty="0" err="1"/>
              <a:t>evn</a:t>
            </a:r>
            <a:r>
              <a:rPr lang="en-GB" sz="1800" dirty="0"/>
              <a:t>(1,10,...,73) and </a:t>
            </a:r>
            <a:r>
              <a:rPr lang="en-GB" sz="1800" dirty="0" err="1"/>
              <a:t>evn</a:t>
            </a:r>
            <a:r>
              <a:rPr lang="en-GB" sz="1800" dirty="0"/>
              <a:t>(2,11,...,74) and ... </a:t>
            </a:r>
            <a:r>
              <a:rPr lang="en-GB" sz="1800" dirty="0" err="1"/>
              <a:t>evn</a:t>
            </a:r>
            <a:r>
              <a:rPr lang="en-GB" sz="1800" dirty="0"/>
              <a:t>(9,27,...,81)</a:t>
            </a:r>
          </a:p>
          <a:p>
            <a:r>
              <a:rPr lang="en-GB" sz="1800" dirty="0"/>
              <a:t>and </a:t>
            </a:r>
            <a:r>
              <a:rPr lang="en-GB" sz="1800" dirty="0" err="1"/>
              <a:t>evn</a:t>
            </a:r>
            <a:r>
              <a:rPr lang="en-GB" sz="1800" dirty="0"/>
              <a:t>(1,2,3,10,11,12,19,20,21) and ...</a:t>
            </a:r>
          </a:p>
          <a:p>
            <a:endParaRPr lang="en-GB" sz="1800" dirty="0"/>
          </a:p>
          <a:p>
            <a:r>
              <a:rPr lang="en-GB" sz="1800" dirty="0"/>
              <a:t>for </a:t>
            </a:r>
            <a:r>
              <a:rPr lang="en-GB" sz="1800" dirty="0" err="1"/>
              <a:t>i</a:t>
            </a:r>
            <a:r>
              <a:rPr lang="en-GB" sz="1800" dirty="0"/>
              <a:t> in (0...8) </a:t>
            </a:r>
            <a:r>
              <a:rPr lang="en-GB" sz="1800" dirty="0" err="1"/>
              <a:t>evn</a:t>
            </a:r>
            <a:r>
              <a:rPr lang="en-GB" sz="1800" dirty="0"/>
              <a:t>(1 + </a:t>
            </a:r>
            <a:r>
              <a:rPr lang="en-GB" sz="1800" dirty="0" err="1"/>
              <a:t>i</a:t>
            </a:r>
            <a:r>
              <a:rPr lang="en-GB" sz="1800" dirty="0"/>
              <a:t>*9, 2 + </a:t>
            </a:r>
            <a:r>
              <a:rPr lang="en-GB" sz="1800" dirty="0" err="1"/>
              <a:t>i</a:t>
            </a:r>
            <a:r>
              <a:rPr lang="en-GB" sz="1800" dirty="0"/>
              <a:t>*9, ..., 9 + </a:t>
            </a:r>
            <a:r>
              <a:rPr lang="en-GB" sz="1800" dirty="0" err="1"/>
              <a:t>i</a:t>
            </a:r>
            <a:r>
              <a:rPr lang="en-GB" sz="1800" dirty="0"/>
              <a:t>*9)</a:t>
            </a:r>
          </a:p>
          <a:p>
            <a:r>
              <a:rPr lang="en-GB" sz="1800" dirty="0"/>
              <a:t>for </a:t>
            </a:r>
            <a:r>
              <a:rPr lang="en-GB" sz="1800" dirty="0" err="1"/>
              <a:t>i</a:t>
            </a:r>
            <a:r>
              <a:rPr lang="en-GB" sz="1800" dirty="0"/>
              <a:t> in (0..8) </a:t>
            </a:r>
            <a:r>
              <a:rPr lang="en-GB" sz="1800" dirty="0" err="1"/>
              <a:t>evn</a:t>
            </a:r>
            <a:r>
              <a:rPr lang="en-GB" sz="1800" dirty="0"/>
              <a:t>(1 + </a:t>
            </a:r>
            <a:r>
              <a:rPr lang="en-GB" sz="1800" dirty="0" err="1"/>
              <a:t>i</a:t>
            </a:r>
            <a:r>
              <a:rPr lang="en-GB" sz="1800" dirty="0"/>
              <a:t>, 10 + </a:t>
            </a:r>
            <a:r>
              <a:rPr lang="en-GB" sz="1800" dirty="0" err="1"/>
              <a:t>i</a:t>
            </a:r>
            <a:r>
              <a:rPr lang="en-GB" sz="1800" dirty="0"/>
              <a:t>, ..., 73 + </a:t>
            </a:r>
            <a:r>
              <a:rPr lang="en-GB" sz="1800" dirty="0" err="1"/>
              <a:t>i</a:t>
            </a:r>
            <a:r>
              <a:rPr lang="en-GB" sz="1800" dirty="0"/>
              <a:t>)</a:t>
            </a:r>
          </a:p>
          <a:p>
            <a:r>
              <a:rPr lang="en-GB" sz="1800" dirty="0"/>
              <a:t>for </a:t>
            </a:r>
            <a:r>
              <a:rPr lang="en-GB" sz="1800" dirty="0" err="1"/>
              <a:t>i</a:t>
            </a:r>
            <a:r>
              <a:rPr lang="en-GB" sz="1800" dirty="0"/>
              <a:t> in (0..2) for j in (0..2) </a:t>
            </a:r>
            <a:r>
              <a:rPr lang="en-GB" sz="1800" dirty="0" err="1"/>
              <a:t>evn</a:t>
            </a:r>
            <a:r>
              <a:rPr lang="en-GB" sz="1800" dirty="0"/>
              <a:t>(1 + </a:t>
            </a:r>
            <a:r>
              <a:rPr lang="en-GB" sz="1800" dirty="0" err="1"/>
              <a:t>i</a:t>
            </a:r>
            <a:r>
              <a:rPr lang="en-GB" sz="1800" dirty="0"/>
              <a:t> + j*9, 2 + </a:t>
            </a:r>
            <a:r>
              <a:rPr lang="en-GB" sz="1800" dirty="0" err="1"/>
              <a:t>i</a:t>
            </a:r>
            <a:r>
              <a:rPr lang="en-GB" sz="1800" dirty="0"/>
              <a:t> + j*9,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buFont typeface="Arial" pitchFamily="34" charset="0"/>
              <a:buNone/>
              <a:defRPr/>
            </a:pPr>
            <a:r>
              <a:rPr lang="en-GB" dirty="0" smtClean="0"/>
              <a:t>DATA structures</a:t>
            </a:r>
            <a:endParaRPr lang="en-GB" dirty="0"/>
          </a:p>
        </p:txBody>
      </p:sp>
      <p:sp>
        <p:nvSpPr>
          <p:cNvPr id="16386" name="4 Marcador de número de diapositiva"/>
          <p:cNvSpPr>
            <a:spLocks noGrp="1"/>
          </p:cNvSpPr>
          <p:nvPr>
            <p:ph type="sldNum" sz="quarter" idx="10"/>
          </p:nvPr>
        </p:nvSpPr>
        <p:spPr>
          <a:noFill/>
        </p:spPr>
        <p:txBody>
          <a:bodyPr/>
          <a:lstStyle/>
          <a:p>
            <a:fld id="{24285624-8FB0-4D17-9D3C-8A1E03282897}" type="slidenum">
              <a:rPr lang="en-GB" smtClean="0">
                <a:latin typeface="BdE Neue Helvetica 55 Roman"/>
              </a:rPr>
              <a:pPr/>
              <a:t>15</a:t>
            </a:fld>
            <a:endParaRPr lang="en-GB" smtClean="0">
              <a:latin typeface="BdE Neue Helvetica 55 Roman"/>
            </a:endParaRPr>
          </a:p>
        </p:txBody>
      </p:sp>
      <p:grpSp>
        <p:nvGrpSpPr>
          <p:cNvPr id="3" name="173 Grupo"/>
          <p:cNvGrpSpPr>
            <a:grpSpLocks/>
          </p:cNvGrpSpPr>
          <p:nvPr/>
        </p:nvGrpSpPr>
        <p:grpSpPr bwMode="auto">
          <a:xfrm>
            <a:off x="2303463" y="1785938"/>
            <a:ext cx="5465762" cy="4271962"/>
            <a:chOff x="1035819" y="1555728"/>
            <a:chExt cx="5465007" cy="4272021"/>
          </a:xfrm>
        </p:grpSpPr>
        <p:grpSp>
          <p:nvGrpSpPr>
            <p:cNvPr id="4" name="10 Grupo"/>
            <p:cNvGrpSpPr>
              <a:grpSpLocks/>
            </p:cNvGrpSpPr>
            <p:nvPr/>
          </p:nvGrpSpPr>
          <p:grpSpPr bwMode="auto">
            <a:xfrm>
              <a:off x="2035951" y="1555728"/>
              <a:ext cx="500066" cy="842997"/>
              <a:chOff x="1571604" y="1728747"/>
              <a:chExt cx="500066" cy="842997"/>
            </a:xfrm>
          </p:grpSpPr>
          <p:sp>
            <p:nvSpPr>
              <p:cNvPr id="16524" name="5 Rectángulo"/>
              <p:cNvSpPr>
                <a:spLocks noChangeArrowheads="1"/>
              </p:cNvSpPr>
              <p:nvPr/>
            </p:nvSpPr>
            <p:spPr bwMode="auto">
              <a:xfrm>
                <a:off x="1571604" y="2143116"/>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525" name="9 CuadroTexto"/>
              <p:cNvSpPr txBox="1">
                <a:spLocks noChangeArrowheads="1"/>
              </p:cNvSpPr>
              <p:nvPr/>
            </p:nvSpPr>
            <p:spPr bwMode="auto">
              <a:xfrm>
                <a:off x="1607323" y="1728747"/>
                <a:ext cx="428628" cy="338554"/>
              </a:xfrm>
              <a:prstGeom prst="rect">
                <a:avLst/>
              </a:prstGeom>
              <a:noFill/>
              <a:ln w="9525">
                <a:noFill/>
                <a:miter lim="800000"/>
                <a:headEnd/>
                <a:tailEnd/>
              </a:ln>
            </p:spPr>
            <p:txBody>
              <a:bodyPr>
                <a:spAutoFit/>
              </a:bodyPr>
              <a:lstStyle/>
              <a:p>
                <a:pPr algn="ctr"/>
                <a:r>
                  <a:rPr lang="en-GB" sz="1600"/>
                  <a:t>1</a:t>
                </a:r>
              </a:p>
            </p:txBody>
          </p:sp>
        </p:grpSp>
        <p:grpSp>
          <p:nvGrpSpPr>
            <p:cNvPr id="5" name="11 Grupo"/>
            <p:cNvGrpSpPr>
              <a:grpSpLocks/>
            </p:cNvGrpSpPr>
            <p:nvPr/>
          </p:nvGrpSpPr>
          <p:grpSpPr bwMode="auto">
            <a:xfrm>
              <a:off x="2536017" y="1555728"/>
              <a:ext cx="500066" cy="842997"/>
              <a:chOff x="1571604" y="1728747"/>
              <a:chExt cx="500066" cy="842997"/>
            </a:xfrm>
          </p:grpSpPr>
          <p:sp>
            <p:nvSpPr>
              <p:cNvPr id="16522" name="12 Rectángulo"/>
              <p:cNvSpPr>
                <a:spLocks noChangeArrowheads="1"/>
              </p:cNvSpPr>
              <p:nvPr/>
            </p:nvSpPr>
            <p:spPr bwMode="auto">
              <a:xfrm>
                <a:off x="1571604" y="2143116"/>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523" name="13 CuadroTexto"/>
              <p:cNvSpPr txBox="1">
                <a:spLocks noChangeArrowheads="1"/>
              </p:cNvSpPr>
              <p:nvPr/>
            </p:nvSpPr>
            <p:spPr bwMode="auto">
              <a:xfrm>
                <a:off x="1607323" y="1728747"/>
                <a:ext cx="428628" cy="338554"/>
              </a:xfrm>
              <a:prstGeom prst="rect">
                <a:avLst/>
              </a:prstGeom>
              <a:noFill/>
              <a:ln w="9525">
                <a:noFill/>
                <a:miter lim="800000"/>
                <a:headEnd/>
                <a:tailEnd/>
              </a:ln>
            </p:spPr>
            <p:txBody>
              <a:bodyPr>
                <a:spAutoFit/>
              </a:bodyPr>
              <a:lstStyle/>
              <a:p>
                <a:pPr algn="ctr"/>
                <a:r>
                  <a:rPr lang="en-GB" sz="1600"/>
                  <a:t>2</a:t>
                </a:r>
              </a:p>
            </p:txBody>
          </p:sp>
        </p:grpSp>
        <p:grpSp>
          <p:nvGrpSpPr>
            <p:cNvPr id="6" name="14 Grupo"/>
            <p:cNvGrpSpPr>
              <a:grpSpLocks/>
            </p:cNvGrpSpPr>
            <p:nvPr/>
          </p:nvGrpSpPr>
          <p:grpSpPr bwMode="auto">
            <a:xfrm>
              <a:off x="3036083" y="1555728"/>
              <a:ext cx="500066" cy="842997"/>
              <a:chOff x="1571604" y="1728747"/>
              <a:chExt cx="500066" cy="842997"/>
            </a:xfrm>
          </p:grpSpPr>
          <p:sp>
            <p:nvSpPr>
              <p:cNvPr id="16520" name="15 Rectángulo"/>
              <p:cNvSpPr>
                <a:spLocks noChangeArrowheads="1"/>
              </p:cNvSpPr>
              <p:nvPr/>
            </p:nvSpPr>
            <p:spPr bwMode="auto">
              <a:xfrm>
                <a:off x="1571604" y="2143116"/>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521" name="16 CuadroTexto"/>
              <p:cNvSpPr txBox="1">
                <a:spLocks noChangeArrowheads="1"/>
              </p:cNvSpPr>
              <p:nvPr/>
            </p:nvSpPr>
            <p:spPr bwMode="auto">
              <a:xfrm>
                <a:off x="1607323" y="1728747"/>
                <a:ext cx="428628" cy="338554"/>
              </a:xfrm>
              <a:prstGeom prst="rect">
                <a:avLst/>
              </a:prstGeom>
              <a:noFill/>
              <a:ln w="9525">
                <a:noFill/>
                <a:miter lim="800000"/>
                <a:headEnd/>
                <a:tailEnd/>
              </a:ln>
            </p:spPr>
            <p:txBody>
              <a:bodyPr>
                <a:spAutoFit/>
              </a:bodyPr>
              <a:lstStyle/>
              <a:p>
                <a:pPr algn="ctr"/>
                <a:r>
                  <a:rPr lang="en-GB" sz="1600"/>
                  <a:t>3</a:t>
                </a:r>
              </a:p>
            </p:txBody>
          </p:sp>
        </p:grpSp>
        <p:grpSp>
          <p:nvGrpSpPr>
            <p:cNvPr id="7" name="17 Grupo"/>
            <p:cNvGrpSpPr>
              <a:grpSpLocks/>
            </p:cNvGrpSpPr>
            <p:nvPr/>
          </p:nvGrpSpPr>
          <p:grpSpPr bwMode="auto">
            <a:xfrm>
              <a:off x="3536149" y="1555728"/>
              <a:ext cx="500066" cy="842997"/>
              <a:chOff x="1571604" y="1728747"/>
              <a:chExt cx="500066" cy="842997"/>
            </a:xfrm>
          </p:grpSpPr>
          <p:sp>
            <p:nvSpPr>
              <p:cNvPr id="16518" name="18 Rectángulo"/>
              <p:cNvSpPr>
                <a:spLocks noChangeArrowheads="1"/>
              </p:cNvSpPr>
              <p:nvPr/>
            </p:nvSpPr>
            <p:spPr bwMode="auto">
              <a:xfrm>
                <a:off x="1571604" y="2143116"/>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519" name="19 CuadroTexto"/>
              <p:cNvSpPr txBox="1">
                <a:spLocks noChangeArrowheads="1"/>
              </p:cNvSpPr>
              <p:nvPr/>
            </p:nvSpPr>
            <p:spPr bwMode="auto">
              <a:xfrm>
                <a:off x="1607323" y="1728747"/>
                <a:ext cx="428628" cy="338554"/>
              </a:xfrm>
              <a:prstGeom prst="rect">
                <a:avLst/>
              </a:prstGeom>
              <a:noFill/>
              <a:ln w="9525">
                <a:noFill/>
                <a:miter lim="800000"/>
                <a:headEnd/>
                <a:tailEnd/>
              </a:ln>
            </p:spPr>
            <p:txBody>
              <a:bodyPr>
                <a:spAutoFit/>
              </a:bodyPr>
              <a:lstStyle/>
              <a:p>
                <a:pPr algn="ctr"/>
                <a:r>
                  <a:rPr lang="en-GB" sz="1600"/>
                  <a:t>4</a:t>
                </a:r>
              </a:p>
            </p:txBody>
          </p:sp>
        </p:grpSp>
        <p:grpSp>
          <p:nvGrpSpPr>
            <p:cNvPr id="8" name="32 Grupo"/>
            <p:cNvGrpSpPr>
              <a:grpSpLocks/>
            </p:cNvGrpSpPr>
            <p:nvPr/>
          </p:nvGrpSpPr>
          <p:grpSpPr bwMode="auto">
            <a:xfrm>
              <a:off x="4036215" y="1555728"/>
              <a:ext cx="500066" cy="842997"/>
              <a:chOff x="1571604" y="1728747"/>
              <a:chExt cx="500066" cy="842997"/>
            </a:xfrm>
          </p:grpSpPr>
          <p:sp>
            <p:nvSpPr>
              <p:cNvPr id="16516" name="33 Rectángulo"/>
              <p:cNvSpPr>
                <a:spLocks noChangeArrowheads="1"/>
              </p:cNvSpPr>
              <p:nvPr/>
            </p:nvSpPr>
            <p:spPr bwMode="auto">
              <a:xfrm>
                <a:off x="1571604" y="2143116"/>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517" name="34 CuadroTexto"/>
              <p:cNvSpPr txBox="1">
                <a:spLocks noChangeArrowheads="1"/>
              </p:cNvSpPr>
              <p:nvPr/>
            </p:nvSpPr>
            <p:spPr bwMode="auto">
              <a:xfrm>
                <a:off x="1607323" y="1728747"/>
                <a:ext cx="428628" cy="338554"/>
              </a:xfrm>
              <a:prstGeom prst="rect">
                <a:avLst/>
              </a:prstGeom>
              <a:noFill/>
              <a:ln w="9525">
                <a:noFill/>
                <a:miter lim="800000"/>
                <a:headEnd/>
                <a:tailEnd/>
              </a:ln>
            </p:spPr>
            <p:txBody>
              <a:bodyPr>
                <a:spAutoFit/>
              </a:bodyPr>
              <a:lstStyle/>
              <a:p>
                <a:pPr algn="ctr"/>
                <a:r>
                  <a:rPr lang="en-GB" sz="1600"/>
                  <a:t>5</a:t>
                </a:r>
              </a:p>
            </p:txBody>
          </p:sp>
        </p:grpSp>
        <p:grpSp>
          <p:nvGrpSpPr>
            <p:cNvPr id="9" name="35 Grupo"/>
            <p:cNvGrpSpPr>
              <a:grpSpLocks/>
            </p:cNvGrpSpPr>
            <p:nvPr/>
          </p:nvGrpSpPr>
          <p:grpSpPr bwMode="auto">
            <a:xfrm>
              <a:off x="4536281" y="1555728"/>
              <a:ext cx="500066" cy="842997"/>
              <a:chOff x="1571604" y="1728747"/>
              <a:chExt cx="500066" cy="842997"/>
            </a:xfrm>
          </p:grpSpPr>
          <p:sp>
            <p:nvSpPr>
              <p:cNvPr id="16514" name="36 Rectángulo"/>
              <p:cNvSpPr>
                <a:spLocks noChangeArrowheads="1"/>
              </p:cNvSpPr>
              <p:nvPr/>
            </p:nvSpPr>
            <p:spPr bwMode="auto">
              <a:xfrm>
                <a:off x="1571604" y="2143116"/>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515" name="37 CuadroTexto"/>
              <p:cNvSpPr txBox="1">
                <a:spLocks noChangeArrowheads="1"/>
              </p:cNvSpPr>
              <p:nvPr/>
            </p:nvSpPr>
            <p:spPr bwMode="auto">
              <a:xfrm>
                <a:off x="1607323" y="1728747"/>
                <a:ext cx="428628" cy="338554"/>
              </a:xfrm>
              <a:prstGeom prst="rect">
                <a:avLst/>
              </a:prstGeom>
              <a:noFill/>
              <a:ln w="9525">
                <a:noFill/>
                <a:miter lim="800000"/>
                <a:headEnd/>
                <a:tailEnd/>
              </a:ln>
            </p:spPr>
            <p:txBody>
              <a:bodyPr>
                <a:spAutoFit/>
              </a:bodyPr>
              <a:lstStyle/>
              <a:p>
                <a:pPr algn="ctr"/>
                <a:r>
                  <a:rPr lang="en-GB" sz="1600"/>
                  <a:t>6</a:t>
                </a:r>
              </a:p>
            </p:txBody>
          </p:sp>
        </p:grpSp>
        <p:grpSp>
          <p:nvGrpSpPr>
            <p:cNvPr id="10" name="38 Grupo"/>
            <p:cNvGrpSpPr>
              <a:grpSpLocks/>
            </p:cNvGrpSpPr>
            <p:nvPr/>
          </p:nvGrpSpPr>
          <p:grpSpPr bwMode="auto">
            <a:xfrm>
              <a:off x="5036347" y="1555728"/>
              <a:ext cx="500066" cy="842997"/>
              <a:chOff x="1571604" y="1728747"/>
              <a:chExt cx="500066" cy="842997"/>
            </a:xfrm>
          </p:grpSpPr>
          <p:sp>
            <p:nvSpPr>
              <p:cNvPr id="16512" name="39 Rectángulo"/>
              <p:cNvSpPr>
                <a:spLocks noChangeArrowheads="1"/>
              </p:cNvSpPr>
              <p:nvPr/>
            </p:nvSpPr>
            <p:spPr bwMode="auto">
              <a:xfrm>
                <a:off x="1571604" y="2143116"/>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513" name="40 CuadroTexto"/>
              <p:cNvSpPr txBox="1">
                <a:spLocks noChangeArrowheads="1"/>
              </p:cNvSpPr>
              <p:nvPr/>
            </p:nvSpPr>
            <p:spPr bwMode="auto">
              <a:xfrm>
                <a:off x="1607323" y="1728747"/>
                <a:ext cx="428628" cy="338554"/>
              </a:xfrm>
              <a:prstGeom prst="rect">
                <a:avLst/>
              </a:prstGeom>
              <a:noFill/>
              <a:ln w="9525">
                <a:noFill/>
                <a:miter lim="800000"/>
                <a:headEnd/>
                <a:tailEnd/>
              </a:ln>
            </p:spPr>
            <p:txBody>
              <a:bodyPr>
                <a:spAutoFit/>
              </a:bodyPr>
              <a:lstStyle/>
              <a:p>
                <a:pPr algn="ctr"/>
                <a:r>
                  <a:rPr lang="en-GB" sz="1600"/>
                  <a:t>7</a:t>
                </a:r>
              </a:p>
            </p:txBody>
          </p:sp>
        </p:grpSp>
        <p:grpSp>
          <p:nvGrpSpPr>
            <p:cNvPr id="11" name="41 Grupo"/>
            <p:cNvGrpSpPr>
              <a:grpSpLocks/>
            </p:cNvGrpSpPr>
            <p:nvPr/>
          </p:nvGrpSpPr>
          <p:grpSpPr bwMode="auto">
            <a:xfrm>
              <a:off x="5536413" y="1555728"/>
              <a:ext cx="500066" cy="842997"/>
              <a:chOff x="1571604" y="1728747"/>
              <a:chExt cx="500066" cy="842997"/>
            </a:xfrm>
          </p:grpSpPr>
          <p:sp>
            <p:nvSpPr>
              <p:cNvPr id="16510" name="42 Rectángulo"/>
              <p:cNvSpPr>
                <a:spLocks noChangeArrowheads="1"/>
              </p:cNvSpPr>
              <p:nvPr/>
            </p:nvSpPr>
            <p:spPr bwMode="auto">
              <a:xfrm>
                <a:off x="1571604" y="2143116"/>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511" name="43 CuadroTexto"/>
              <p:cNvSpPr txBox="1">
                <a:spLocks noChangeArrowheads="1"/>
              </p:cNvSpPr>
              <p:nvPr/>
            </p:nvSpPr>
            <p:spPr bwMode="auto">
              <a:xfrm>
                <a:off x="1607323" y="1728747"/>
                <a:ext cx="428628" cy="338554"/>
              </a:xfrm>
              <a:prstGeom prst="rect">
                <a:avLst/>
              </a:prstGeom>
              <a:noFill/>
              <a:ln w="9525">
                <a:noFill/>
                <a:miter lim="800000"/>
                <a:headEnd/>
                <a:tailEnd/>
              </a:ln>
            </p:spPr>
            <p:txBody>
              <a:bodyPr>
                <a:spAutoFit/>
              </a:bodyPr>
              <a:lstStyle/>
              <a:p>
                <a:pPr algn="ctr"/>
                <a:r>
                  <a:rPr lang="en-GB" sz="1600"/>
                  <a:t>8</a:t>
                </a:r>
              </a:p>
            </p:txBody>
          </p:sp>
        </p:grpSp>
        <p:grpSp>
          <p:nvGrpSpPr>
            <p:cNvPr id="12" name="44 Grupo"/>
            <p:cNvGrpSpPr>
              <a:grpSpLocks/>
            </p:cNvGrpSpPr>
            <p:nvPr/>
          </p:nvGrpSpPr>
          <p:grpSpPr bwMode="auto">
            <a:xfrm>
              <a:off x="6000760" y="1555728"/>
              <a:ext cx="500066" cy="842997"/>
              <a:chOff x="1571604" y="1728747"/>
              <a:chExt cx="500066" cy="842997"/>
            </a:xfrm>
          </p:grpSpPr>
          <p:sp>
            <p:nvSpPr>
              <p:cNvPr id="16508" name="45 Rectángulo"/>
              <p:cNvSpPr>
                <a:spLocks noChangeArrowheads="1"/>
              </p:cNvSpPr>
              <p:nvPr/>
            </p:nvSpPr>
            <p:spPr bwMode="auto">
              <a:xfrm>
                <a:off x="1571604" y="2143116"/>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509" name="46 CuadroTexto"/>
              <p:cNvSpPr txBox="1">
                <a:spLocks noChangeArrowheads="1"/>
              </p:cNvSpPr>
              <p:nvPr/>
            </p:nvSpPr>
            <p:spPr bwMode="auto">
              <a:xfrm>
                <a:off x="1607323" y="1728747"/>
                <a:ext cx="428628" cy="338554"/>
              </a:xfrm>
              <a:prstGeom prst="rect">
                <a:avLst/>
              </a:prstGeom>
              <a:noFill/>
              <a:ln w="9525">
                <a:noFill/>
                <a:miter lim="800000"/>
                <a:headEnd/>
                <a:tailEnd/>
              </a:ln>
            </p:spPr>
            <p:txBody>
              <a:bodyPr>
                <a:spAutoFit/>
              </a:bodyPr>
              <a:lstStyle/>
              <a:p>
                <a:pPr algn="ctr"/>
                <a:r>
                  <a:rPr lang="en-GB" sz="1600"/>
                  <a:t>9</a:t>
                </a:r>
              </a:p>
            </p:txBody>
          </p:sp>
        </p:grpSp>
        <p:grpSp>
          <p:nvGrpSpPr>
            <p:cNvPr id="13" name="87 Grupo"/>
            <p:cNvGrpSpPr>
              <a:grpSpLocks/>
            </p:cNvGrpSpPr>
            <p:nvPr/>
          </p:nvGrpSpPr>
          <p:grpSpPr bwMode="auto">
            <a:xfrm>
              <a:off x="1035819" y="2398725"/>
              <a:ext cx="5465007" cy="428628"/>
              <a:chOff x="1000100" y="4271997"/>
              <a:chExt cx="5465007" cy="428628"/>
            </a:xfrm>
          </p:grpSpPr>
          <p:grpSp>
            <p:nvGrpSpPr>
              <p:cNvPr id="14" name="85 Grupo"/>
              <p:cNvGrpSpPr>
                <a:grpSpLocks/>
              </p:cNvGrpSpPr>
              <p:nvPr/>
            </p:nvGrpSpPr>
            <p:grpSpPr bwMode="auto">
              <a:xfrm>
                <a:off x="2000232" y="4271997"/>
                <a:ext cx="4464875" cy="428628"/>
                <a:chOff x="2000232" y="4271997"/>
                <a:chExt cx="4464875" cy="428628"/>
              </a:xfrm>
            </p:grpSpPr>
            <p:sp>
              <p:nvSpPr>
                <p:cNvPr id="16499" name="59 Rectángulo"/>
                <p:cNvSpPr>
                  <a:spLocks noChangeArrowheads="1"/>
                </p:cNvSpPr>
                <p:nvPr/>
              </p:nvSpPr>
              <p:spPr bwMode="auto">
                <a:xfrm>
                  <a:off x="2000232"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500" name="62 Rectángulo"/>
                <p:cNvSpPr>
                  <a:spLocks noChangeArrowheads="1"/>
                </p:cNvSpPr>
                <p:nvPr/>
              </p:nvSpPr>
              <p:spPr bwMode="auto">
                <a:xfrm>
                  <a:off x="2500298"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501" name="65 Rectángulo"/>
                <p:cNvSpPr>
                  <a:spLocks noChangeArrowheads="1"/>
                </p:cNvSpPr>
                <p:nvPr/>
              </p:nvSpPr>
              <p:spPr bwMode="auto">
                <a:xfrm>
                  <a:off x="3000364"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502" name="68 Rectángulo"/>
                <p:cNvSpPr>
                  <a:spLocks noChangeArrowheads="1"/>
                </p:cNvSpPr>
                <p:nvPr/>
              </p:nvSpPr>
              <p:spPr bwMode="auto">
                <a:xfrm>
                  <a:off x="3500430"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503" name="71 Rectángulo"/>
                <p:cNvSpPr>
                  <a:spLocks noChangeArrowheads="1"/>
                </p:cNvSpPr>
                <p:nvPr/>
              </p:nvSpPr>
              <p:spPr bwMode="auto">
                <a:xfrm>
                  <a:off x="4000496"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504" name="74 Rectángulo"/>
                <p:cNvSpPr>
                  <a:spLocks noChangeArrowheads="1"/>
                </p:cNvSpPr>
                <p:nvPr/>
              </p:nvSpPr>
              <p:spPr bwMode="auto">
                <a:xfrm>
                  <a:off x="4500562"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505" name="77 Rectángulo"/>
                <p:cNvSpPr>
                  <a:spLocks noChangeArrowheads="1"/>
                </p:cNvSpPr>
                <p:nvPr/>
              </p:nvSpPr>
              <p:spPr bwMode="auto">
                <a:xfrm>
                  <a:off x="5000628"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506" name="80 Rectángulo"/>
                <p:cNvSpPr>
                  <a:spLocks noChangeArrowheads="1"/>
                </p:cNvSpPr>
                <p:nvPr/>
              </p:nvSpPr>
              <p:spPr bwMode="auto">
                <a:xfrm>
                  <a:off x="5500694"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507" name="83 Rectángulo"/>
                <p:cNvSpPr>
                  <a:spLocks noChangeArrowheads="1"/>
                </p:cNvSpPr>
                <p:nvPr/>
              </p:nvSpPr>
              <p:spPr bwMode="auto">
                <a:xfrm>
                  <a:off x="5965041"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grpSp>
          <p:sp>
            <p:nvSpPr>
              <p:cNvPr id="16498" name="86 CuadroTexto"/>
              <p:cNvSpPr txBox="1">
                <a:spLocks noChangeArrowheads="1"/>
              </p:cNvSpPr>
              <p:nvPr/>
            </p:nvSpPr>
            <p:spPr bwMode="auto">
              <a:xfrm>
                <a:off x="1000100" y="4300515"/>
                <a:ext cx="939681" cy="400110"/>
              </a:xfrm>
              <a:prstGeom prst="rect">
                <a:avLst/>
              </a:prstGeom>
              <a:noFill/>
              <a:ln w="9525">
                <a:noFill/>
                <a:miter lim="800000"/>
                <a:headEnd/>
                <a:tailEnd/>
              </a:ln>
            </p:spPr>
            <p:txBody>
              <a:bodyPr wrap="none">
                <a:spAutoFit/>
              </a:bodyPr>
              <a:lstStyle/>
              <a:p>
                <a:r>
                  <a:rPr lang="en-GB"/>
                  <a:t>Row 2</a:t>
                </a:r>
              </a:p>
            </p:txBody>
          </p:sp>
        </p:grpSp>
        <p:grpSp>
          <p:nvGrpSpPr>
            <p:cNvPr id="15" name="88 Grupo"/>
            <p:cNvGrpSpPr>
              <a:grpSpLocks/>
            </p:cNvGrpSpPr>
            <p:nvPr/>
          </p:nvGrpSpPr>
          <p:grpSpPr bwMode="auto">
            <a:xfrm>
              <a:off x="1035819" y="2827353"/>
              <a:ext cx="5465007" cy="428628"/>
              <a:chOff x="1000100" y="4271997"/>
              <a:chExt cx="5465007" cy="428628"/>
            </a:xfrm>
          </p:grpSpPr>
          <p:grpSp>
            <p:nvGrpSpPr>
              <p:cNvPr id="16" name="85 Grupo"/>
              <p:cNvGrpSpPr>
                <a:grpSpLocks/>
              </p:cNvGrpSpPr>
              <p:nvPr/>
            </p:nvGrpSpPr>
            <p:grpSpPr bwMode="auto">
              <a:xfrm>
                <a:off x="2000232" y="4271997"/>
                <a:ext cx="4464875" cy="428628"/>
                <a:chOff x="2000232" y="4271997"/>
                <a:chExt cx="4464875" cy="428628"/>
              </a:xfrm>
            </p:grpSpPr>
            <p:sp>
              <p:nvSpPr>
                <p:cNvPr id="16488" name="91 Rectángulo"/>
                <p:cNvSpPr>
                  <a:spLocks noChangeArrowheads="1"/>
                </p:cNvSpPr>
                <p:nvPr/>
              </p:nvSpPr>
              <p:spPr bwMode="auto">
                <a:xfrm>
                  <a:off x="2000232"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89" name="92 Rectángulo"/>
                <p:cNvSpPr>
                  <a:spLocks noChangeArrowheads="1"/>
                </p:cNvSpPr>
                <p:nvPr/>
              </p:nvSpPr>
              <p:spPr bwMode="auto">
                <a:xfrm>
                  <a:off x="2500298"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90" name="93 Rectángulo"/>
                <p:cNvSpPr>
                  <a:spLocks noChangeArrowheads="1"/>
                </p:cNvSpPr>
                <p:nvPr/>
              </p:nvSpPr>
              <p:spPr bwMode="auto">
                <a:xfrm>
                  <a:off x="3000364"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91" name="94 Rectángulo"/>
                <p:cNvSpPr>
                  <a:spLocks noChangeArrowheads="1"/>
                </p:cNvSpPr>
                <p:nvPr/>
              </p:nvSpPr>
              <p:spPr bwMode="auto">
                <a:xfrm>
                  <a:off x="3500430"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92" name="95 Rectángulo"/>
                <p:cNvSpPr>
                  <a:spLocks noChangeArrowheads="1"/>
                </p:cNvSpPr>
                <p:nvPr/>
              </p:nvSpPr>
              <p:spPr bwMode="auto">
                <a:xfrm>
                  <a:off x="4000496"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93" name="96 Rectángulo"/>
                <p:cNvSpPr>
                  <a:spLocks noChangeArrowheads="1"/>
                </p:cNvSpPr>
                <p:nvPr/>
              </p:nvSpPr>
              <p:spPr bwMode="auto">
                <a:xfrm>
                  <a:off x="4500562"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94" name="97 Rectángulo"/>
                <p:cNvSpPr>
                  <a:spLocks noChangeArrowheads="1"/>
                </p:cNvSpPr>
                <p:nvPr/>
              </p:nvSpPr>
              <p:spPr bwMode="auto">
                <a:xfrm>
                  <a:off x="5000628"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95" name="98 Rectángulo"/>
                <p:cNvSpPr>
                  <a:spLocks noChangeArrowheads="1"/>
                </p:cNvSpPr>
                <p:nvPr/>
              </p:nvSpPr>
              <p:spPr bwMode="auto">
                <a:xfrm>
                  <a:off x="5500694"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96" name="99 Rectángulo"/>
                <p:cNvSpPr>
                  <a:spLocks noChangeArrowheads="1"/>
                </p:cNvSpPr>
                <p:nvPr/>
              </p:nvSpPr>
              <p:spPr bwMode="auto">
                <a:xfrm>
                  <a:off x="5965041"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grpSp>
          <p:sp>
            <p:nvSpPr>
              <p:cNvPr id="16487" name="90 CuadroTexto"/>
              <p:cNvSpPr txBox="1">
                <a:spLocks noChangeArrowheads="1"/>
              </p:cNvSpPr>
              <p:nvPr/>
            </p:nvSpPr>
            <p:spPr bwMode="auto">
              <a:xfrm>
                <a:off x="1000100" y="4300515"/>
                <a:ext cx="939681" cy="400110"/>
              </a:xfrm>
              <a:prstGeom prst="rect">
                <a:avLst/>
              </a:prstGeom>
              <a:noFill/>
              <a:ln w="9525">
                <a:noFill/>
                <a:miter lim="800000"/>
                <a:headEnd/>
                <a:tailEnd/>
              </a:ln>
            </p:spPr>
            <p:txBody>
              <a:bodyPr wrap="none">
                <a:spAutoFit/>
              </a:bodyPr>
              <a:lstStyle/>
              <a:p>
                <a:r>
                  <a:rPr lang="en-GB"/>
                  <a:t>Row 3</a:t>
                </a:r>
              </a:p>
            </p:txBody>
          </p:sp>
        </p:grpSp>
        <p:grpSp>
          <p:nvGrpSpPr>
            <p:cNvPr id="17" name="100 Grupo"/>
            <p:cNvGrpSpPr>
              <a:grpSpLocks/>
            </p:cNvGrpSpPr>
            <p:nvPr/>
          </p:nvGrpSpPr>
          <p:grpSpPr bwMode="auto">
            <a:xfrm>
              <a:off x="1035819" y="3255981"/>
              <a:ext cx="5465007" cy="428628"/>
              <a:chOff x="1000100" y="4271997"/>
              <a:chExt cx="5465007" cy="428628"/>
            </a:xfrm>
          </p:grpSpPr>
          <p:grpSp>
            <p:nvGrpSpPr>
              <p:cNvPr id="18" name="85 Grupo"/>
              <p:cNvGrpSpPr>
                <a:grpSpLocks/>
              </p:cNvGrpSpPr>
              <p:nvPr/>
            </p:nvGrpSpPr>
            <p:grpSpPr bwMode="auto">
              <a:xfrm>
                <a:off x="2000232" y="4271997"/>
                <a:ext cx="4464875" cy="428628"/>
                <a:chOff x="2000232" y="4271997"/>
                <a:chExt cx="4464875" cy="428628"/>
              </a:xfrm>
            </p:grpSpPr>
            <p:sp>
              <p:nvSpPr>
                <p:cNvPr id="16477" name="103 Rectángulo"/>
                <p:cNvSpPr>
                  <a:spLocks noChangeArrowheads="1"/>
                </p:cNvSpPr>
                <p:nvPr/>
              </p:nvSpPr>
              <p:spPr bwMode="auto">
                <a:xfrm>
                  <a:off x="2000232"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78" name="104 Rectángulo"/>
                <p:cNvSpPr>
                  <a:spLocks noChangeArrowheads="1"/>
                </p:cNvSpPr>
                <p:nvPr/>
              </p:nvSpPr>
              <p:spPr bwMode="auto">
                <a:xfrm>
                  <a:off x="2500298"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79" name="105 Rectángulo"/>
                <p:cNvSpPr>
                  <a:spLocks noChangeArrowheads="1"/>
                </p:cNvSpPr>
                <p:nvPr/>
              </p:nvSpPr>
              <p:spPr bwMode="auto">
                <a:xfrm>
                  <a:off x="3000364"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80" name="106 Rectángulo"/>
                <p:cNvSpPr>
                  <a:spLocks noChangeArrowheads="1"/>
                </p:cNvSpPr>
                <p:nvPr/>
              </p:nvSpPr>
              <p:spPr bwMode="auto">
                <a:xfrm>
                  <a:off x="3500430"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81" name="107 Rectángulo"/>
                <p:cNvSpPr>
                  <a:spLocks noChangeArrowheads="1"/>
                </p:cNvSpPr>
                <p:nvPr/>
              </p:nvSpPr>
              <p:spPr bwMode="auto">
                <a:xfrm>
                  <a:off x="4000496"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82" name="108 Rectángulo"/>
                <p:cNvSpPr>
                  <a:spLocks noChangeArrowheads="1"/>
                </p:cNvSpPr>
                <p:nvPr/>
              </p:nvSpPr>
              <p:spPr bwMode="auto">
                <a:xfrm>
                  <a:off x="4500562"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83" name="109 Rectángulo"/>
                <p:cNvSpPr>
                  <a:spLocks noChangeArrowheads="1"/>
                </p:cNvSpPr>
                <p:nvPr/>
              </p:nvSpPr>
              <p:spPr bwMode="auto">
                <a:xfrm>
                  <a:off x="5000628"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84" name="110 Rectángulo"/>
                <p:cNvSpPr>
                  <a:spLocks noChangeArrowheads="1"/>
                </p:cNvSpPr>
                <p:nvPr/>
              </p:nvSpPr>
              <p:spPr bwMode="auto">
                <a:xfrm>
                  <a:off x="5500694"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85" name="111 Rectángulo"/>
                <p:cNvSpPr>
                  <a:spLocks noChangeArrowheads="1"/>
                </p:cNvSpPr>
                <p:nvPr/>
              </p:nvSpPr>
              <p:spPr bwMode="auto">
                <a:xfrm>
                  <a:off x="5965041"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grpSp>
          <p:sp>
            <p:nvSpPr>
              <p:cNvPr id="16476" name="102 CuadroTexto"/>
              <p:cNvSpPr txBox="1">
                <a:spLocks noChangeArrowheads="1"/>
              </p:cNvSpPr>
              <p:nvPr/>
            </p:nvSpPr>
            <p:spPr bwMode="auto">
              <a:xfrm>
                <a:off x="1000100" y="4300515"/>
                <a:ext cx="939681" cy="400110"/>
              </a:xfrm>
              <a:prstGeom prst="rect">
                <a:avLst/>
              </a:prstGeom>
              <a:noFill/>
              <a:ln w="9525">
                <a:noFill/>
                <a:miter lim="800000"/>
                <a:headEnd/>
                <a:tailEnd/>
              </a:ln>
            </p:spPr>
            <p:txBody>
              <a:bodyPr wrap="none">
                <a:spAutoFit/>
              </a:bodyPr>
              <a:lstStyle/>
              <a:p>
                <a:r>
                  <a:rPr lang="en-GB"/>
                  <a:t>Row 4</a:t>
                </a:r>
              </a:p>
            </p:txBody>
          </p:sp>
        </p:grpSp>
        <p:grpSp>
          <p:nvGrpSpPr>
            <p:cNvPr id="19" name="112 Grupo"/>
            <p:cNvGrpSpPr>
              <a:grpSpLocks/>
            </p:cNvGrpSpPr>
            <p:nvPr/>
          </p:nvGrpSpPr>
          <p:grpSpPr bwMode="auto">
            <a:xfrm>
              <a:off x="1035819" y="3684609"/>
              <a:ext cx="5465007" cy="428628"/>
              <a:chOff x="1000100" y="4271997"/>
              <a:chExt cx="5465007" cy="428628"/>
            </a:xfrm>
          </p:grpSpPr>
          <p:grpSp>
            <p:nvGrpSpPr>
              <p:cNvPr id="20" name="85 Grupo"/>
              <p:cNvGrpSpPr>
                <a:grpSpLocks/>
              </p:cNvGrpSpPr>
              <p:nvPr/>
            </p:nvGrpSpPr>
            <p:grpSpPr bwMode="auto">
              <a:xfrm>
                <a:off x="2000232" y="4271997"/>
                <a:ext cx="4464875" cy="428628"/>
                <a:chOff x="2000232" y="4271997"/>
                <a:chExt cx="4464875" cy="428628"/>
              </a:xfrm>
            </p:grpSpPr>
            <p:sp>
              <p:nvSpPr>
                <p:cNvPr id="16466" name="115 Rectángulo"/>
                <p:cNvSpPr>
                  <a:spLocks noChangeArrowheads="1"/>
                </p:cNvSpPr>
                <p:nvPr/>
              </p:nvSpPr>
              <p:spPr bwMode="auto">
                <a:xfrm>
                  <a:off x="2000232"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67" name="116 Rectángulo"/>
                <p:cNvSpPr>
                  <a:spLocks noChangeArrowheads="1"/>
                </p:cNvSpPr>
                <p:nvPr/>
              </p:nvSpPr>
              <p:spPr bwMode="auto">
                <a:xfrm>
                  <a:off x="2500298"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68" name="117 Rectángulo"/>
                <p:cNvSpPr>
                  <a:spLocks noChangeArrowheads="1"/>
                </p:cNvSpPr>
                <p:nvPr/>
              </p:nvSpPr>
              <p:spPr bwMode="auto">
                <a:xfrm>
                  <a:off x="3000364"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69" name="118 Rectángulo"/>
                <p:cNvSpPr>
                  <a:spLocks noChangeArrowheads="1"/>
                </p:cNvSpPr>
                <p:nvPr/>
              </p:nvSpPr>
              <p:spPr bwMode="auto">
                <a:xfrm>
                  <a:off x="3500430"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70" name="119 Rectángulo"/>
                <p:cNvSpPr>
                  <a:spLocks noChangeArrowheads="1"/>
                </p:cNvSpPr>
                <p:nvPr/>
              </p:nvSpPr>
              <p:spPr bwMode="auto">
                <a:xfrm>
                  <a:off x="4000496"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71" name="120 Rectángulo"/>
                <p:cNvSpPr>
                  <a:spLocks noChangeArrowheads="1"/>
                </p:cNvSpPr>
                <p:nvPr/>
              </p:nvSpPr>
              <p:spPr bwMode="auto">
                <a:xfrm>
                  <a:off x="4500562"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72" name="121 Rectángulo"/>
                <p:cNvSpPr>
                  <a:spLocks noChangeArrowheads="1"/>
                </p:cNvSpPr>
                <p:nvPr/>
              </p:nvSpPr>
              <p:spPr bwMode="auto">
                <a:xfrm>
                  <a:off x="5000628"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73" name="122 Rectángulo"/>
                <p:cNvSpPr>
                  <a:spLocks noChangeArrowheads="1"/>
                </p:cNvSpPr>
                <p:nvPr/>
              </p:nvSpPr>
              <p:spPr bwMode="auto">
                <a:xfrm>
                  <a:off x="5500694"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74" name="123 Rectángulo"/>
                <p:cNvSpPr>
                  <a:spLocks noChangeArrowheads="1"/>
                </p:cNvSpPr>
                <p:nvPr/>
              </p:nvSpPr>
              <p:spPr bwMode="auto">
                <a:xfrm>
                  <a:off x="5965041"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grpSp>
          <p:sp>
            <p:nvSpPr>
              <p:cNvPr id="16465" name="114 CuadroTexto"/>
              <p:cNvSpPr txBox="1">
                <a:spLocks noChangeArrowheads="1"/>
              </p:cNvSpPr>
              <p:nvPr/>
            </p:nvSpPr>
            <p:spPr bwMode="auto">
              <a:xfrm>
                <a:off x="1000100" y="4300515"/>
                <a:ext cx="939681" cy="400110"/>
              </a:xfrm>
              <a:prstGeom prst="rect">
                <a:avLst/>
              </a:prstGeom>
              <a:noFill/>
              <a:ln w="9525">
                <a:noFill/>
                <a:miter lim="800000"/>
                <a:headEnd/>
                <a:tailEnd/>
              </a:ln>
            </p:spPr>
            <p:txBody>
              <a:bodyPr wrap="none">
                <a:spAutoFit/>
              </a:bodyPr>
              <a:lstStyle/>
              <a:p>
                <a:r>
                  <a:rPr lang="en-GB"/>
                  <a:t>Row 5</a:t>
                </a:r>
              </a:p>
            </p:txBody>
          </p:sp>
        </p:grpSp>
        <p:grpSp>
          <p:nvGrpSpPr>
            <p:cNvPr id="21" name="124 Grupo"/>
            <p:cNvGrpSpPr>
              <a:grpSpLocks/>
            </p:cNvGrpSpPr>
            <p:nvPr/>
          </p:nvGrpSpPr>
          <p:grpSpPr bwMode="auto">
            <a:xfrm>
              <a:off x="1035819" y="4113237"/>
              <a:ext cx="5465007" cy="428628"/>
              <a:chOff x="1000100" y="4271997"/>
              <a:chExt cx="5465007" cy="428628"/>
            </a:xfrm>
          </p:grpSpPr>
          <p:grpSp>
            <p:nvGrpSpPr>
              <p:cNvPr id="22" name="85 Grupo"/>
              <p:cNvGrpSpPr>
                <a:grpSpLocks/>
              </p:cNvGrpSpPr>
              <p:nvPr/>
            </p:nvGrpSpPr>
            <p:grpSpPr bwMode="auto">
              <a:xfrm>
                <a:off x="2000232" y="4271997"/>
                <a:ext cx="4464875" cy="428628"/>
                <a:chOff x="2000232" y="4271997"/>
                <a:chExt cx="4464875" cy="428628"/>
              </a:xfrm>
            </p:grpSpPr>
            <p:sp>
              <p:nvSpPr>
                <p:cNvPr id="16455" name="127 Rectángulo"/>
                <p:cNvSpPr>
                  <a:spLocks noChangeArrowheads="1"/>
                </p:cNvSpPr>
                <p:nvPr/>
              </p:nvSpPr>
              <p:spPr bwMode="auto">
                <a:xfrm>
                  <a:off x="2000232"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56" name="128 Rectángulo"/>
                <p:cNvSpPr>
                  <a:spLocks noChangeArrowheads="1"/>
                </p:cNvSpPr>
                <p:nvPr/>
              </p:nvSpPr>
              <p:spPr bwMode="auto">
                <a:xfrm>
                  <a:off x="2500298"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57" name="129 Rectángulo"/>
                <p:cNvSpPr>
                  <a:spLocks noChangeArrowheads="1"/>
                </p:cNvSpPr>
                <p:nvPr/>
              </p:nvSpPr>
              <p:spPr bwMode="auto">
                <a:xfrm>
                  <a:off x="3000364"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58" name="130 Rectángulo"/>
                <p:cNvSpPr>
                  <a:spLocks noChangeArrowheads="1"/>
                </p:cNvSpPr>
                <p:nvPr/>
              </p:nvSpPr>
              <p:spPr bwMode="auto">
                <a:xfrm>
                  <a:off x="3500430"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59" name="131 Rectángulo"/>
                <p:cNvSpPr>
                  <a:spLocks noChangeArrowheads="1"/>
                </p:cNvSpPr>
                <p:nvPr/>
              </p:nvSpPr>
              <p:spPr bwMode="auto">
                <a:xfrm>
                  <a:off x="4000496"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60" name="132 Rectángulo"/>
                <p:cNvSpPr>
                  <a:spLocks noChangeArrowheads="1"/>
                </p:cNvSpPr>
                <p:nvPr/>
              </p:nvSpPr>
              <p:spPr bwMode="auto">
                <a:xfrm>
                  <a:off x="4500562"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61" name="133 Rectángulo"/>
                <p:cNvSpPr>
                  <a:spLocks noChangeArrowheads="1"/>
                </p:cNvSpPr>
                <p:nvPr/>
              </p:nvSpPr>
              <p:spPr bwMode="auto">
                <a:xfrm>
                  <a:off x="5000628"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62" name="134 Rectángulo"/>
                <p:cNvSpPr>
                  <a:spLocks noChangeArrowheads="1"/>
                </p:cNvSpPr>
                <p:nvPr/>
              </p:nvSpPr>
              <p:spPr bwMode="auto">
                <a:xfrm>
                  <a:off x="5500694"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63" name="135 Rectángulo"/>
                <p:cNvSpPr>
                  <a:spLocks noChangeArrowheads="1"/>
                </p:cNvSpPr>
                <p:nvPr/>
              </p:nvSpPr>
              <p:spPr bwMode="auto">
                <a:xfrm>
                  <a:off x="5965041"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grpSp>
          <p:sp>
            <p:nvSpPr>
              <p:cNvPr id="16454" name="126 CuadroTexto"/>
              <p:cNvSpPr txBox="1">
                <a:spLocks noChangeArrowheads="1"/>
              </p:cNvSpPr>
              <p:nvPr/>
            </p:nvSpPr>
            <p:spPr bwMode="auto">
              <a:xfrm>
                <a:off x="1000100" y="4300515"/>
                <a:ext cx="939681" cy="400110"/>
              </a:xfrm>
              <a:prstGeom prst="rect">
                <a:avLst/>
              </a:prstGeom>
              <a:noFill/>
              <a:ln w="9525">
                <a:noFill/>
                <a:miter lim="800000"/>
                <a:headEnd/>
                <a:tailEnd/>
              </a:ln>
            </p:spPr>
            <p:txBody>
              <a:bodyPr wrap="none">
                <a:spAutoFit/>
              </a:bodyPr>
              <a:lstStyle/>
              <a:p>
                <a:r>
                  <a:rPr lang="en-GB"/>
                  <a:t>Row 6</a:t>
                </a:r>
              </a:p>
            </p:txBody>
          </p:sp>
        </p:grpSp>
        <p:grpSp>
          <p:nvGrpSpPr>
            <p:cNvPr id="23" name="136 Grupo"/>
            <p:cNvGrpSpPr>
              <a:grpSpLocks/>
            </p:cNvGrpSpPr>
            <p:nvPr/>
          </p:nvGrpSpPr>
          <p:grpSpPr bwMode="auto">
            <a:xfrm>
              <a:off x="1035819" y="4541865"/>
              <a:ext cx="5465007" cy="428628"/>
              <a:chOff x="1000100" y="4271997"/>
              <a:chExt cx="5465007" cy="428628"/>
            </a:xfrm>
          </p:grpSpPr>
          <p:grpSp>
            <p:nvGrpSpPr>
              <p:cNvPr id="24" name="85 Grupo"/>
              <p:cNvGrpSpPr>
                <a:grpSpLocks/>
              </p:cNvGrpSpPr>
              <p:nvPr/>
            </p:nvGrpSpPr>
            <p:grpSpPr bwMode="auto">
              <a:xfrm>
                <a:off x="2000232" y="4271997"/>
                <a:ext cx="4464875" cy="428628"/>
                <a:chOff x="2000232" y="4271997"/>
                <a:chExt cx="4464875" cy="428628"/>
              </a:xfrm>
            </p:grpSpPr>
            <p:sp>
              <p:nvSpPr>
                <p:cNvPr id="16444" name="139 Rectángulo"/>
                <p:cNvSpPr>
                  <a:spLocks noChangeArrowheads="1"/>
                </p:cNvSpPr>
                <p:nvPr/>
              </p:nvSpPr>
              <p:spPr bwMode="auto">
                <a:xfrm>
                  <a:off x="2000232"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45" name="140 Rectángulo"/>
                <p:cNvSpPr>
                  <a:spLocks noChangeArrowheads="1"/>
                </p:cNvSpPr>
                <p:nvPr/>
              </p:nvSpPr>
              <p:spPr bwMode="auto">
                <a:xfrm>
                  <a:off x="2500298"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46" name="141 Rectángulo"/>
                <p:cNvSpPr>
                  <a:spLocks noChangeArrowheads="1"/>
                </p:cNvSpPr>
                <p:nvPr/>
              </p:nvSpPr>
              <p:spPr bwMode="auto">
                <a:xfrm>
                  <a:off x="3000364"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47" name="142 Rectángulo"/>
                <p:cNvSpPr>
                  <a:spLocks noChangeArrowheads="1"/>
                </p:cNvSpPr>
                <p:nvPr/>
              </p:nvSpPr>
              <p:spPr bwMode="auto">
                <a:xfrm>
                  <a:off x="3500430"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48" name="143 Rectángulo"/>
                <p:cNvSpPr>
                  <a:spLocks noChangeArrowheads="1"/>
                </p:cNvSpPr>
                <p:nvPr/>
              </p:nvSpPr>
              <p:spPr bwMode="auto">
                <a:xfrm>
                  <a:off x="4000496"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49" name="144 Rectángulo"/>
                <p:cNvSpPr>
                  <a:spLocks noChangeArrowheads="1"/>
                </p:cNvSpPr>
                <p:nvPr/>
              </p:nvSpPr>
              <p:spPr bwMode="auto">
                <a:xfrm>
                  <a:off x="4500562"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50" name="145 Rectángulo"/>
                <p:cNvSpPr>
                  <a:spLocks noChangeArrowheads="1"/>
                </p:cNvSpPr>
                <p:nvPr/>
              </p:nvSpPr>
              <p:spPr bwMode="auto">
                <a:xfrm>
                  <a:off x="5000628"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51" name="146 Rectángulo"/>
                <p:cNvSpPr>
                  <a:spLocks noChangeArrowheads="1"/>
                </p:cNvSpPr>
                <p:nvPr/>
              </p:nvSpPr>
              <p:spPr bwMode="auto">
                <a:xfrm>
                  <a:off x="5500694"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52" name="147 Rectángulo"/>
                <p:cNvSpPr>
                  <a:spLocks noChangeArrowheads="1"/>
                </p:cNvSpPr>
                <p:nvPr/>
              </p:nvSpPr>
              <p:spPr bwMode="auto">
                <a:xfrm>
                  <a:off x="5965041"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grpSp>
          <p:sp>
            <p:nvSpPr>
              <p:cNvPr id="16443" name="138 CuadroTexto"/>
              <p:cNvSpPr txBox="1">
                <a:spLocks noChangeArrowheads="1"/>
              </p:cNvSpPr>
              <p:nvPr/>
            </p:nvSpPr>
            <p:spPr bwMode="auto">
              <a:xfrm>
                <a:off x="1000100" y="4300515"/>
                <a:ext cx="939681" cy="400110"/>
              </a:xfrm>
              <a:prstGeom prst="rect">
                <a:avLst/>
              </a:prstGeom>
              <a:noFill/>
              <a:ln w="9525">
                <a:noFill/>
                <a:miter lim="800000"/>
                <a:headEnd/>
                <a:tailEnd/>
              </a:ln>
            </p:spPr>
            <p:txBody>
              <a:bodyPr wrap="none">
                <a:spAutoFit/>
              </a:bodyPr>
              <a:lstStyle/>
              <a:p>
                <a:r>
                  <a:rPr lang="en-GB"/>
                  <a:t>Row 7</a:t>
                </a:r>
              </a:p>
            </p:txBody>
          </p:sp>
        </p:grpSp>
        <p:grpSp>
          <p:nvGrpSpPr>
            <p:cNvPr id="25" name="148 Grupo"/>
            <p:cNvGrpSpPr>
              <a:grpSpLocks/>
            </p:cNvGrpSpPr>
            <p:nvPr/>
          </p:nvGrpSpPr>
          <p:grpSpPr bwMode="auto">
            <a:xfrm>
              <a:off x="1035819" y="4970493"/>
              <a:ext cx="5465007" cy="428628"/>
              <a:chOff x="1000100" y="4271997"/>
              <a:chExt cx="5465007" cy="428628"/>
            </a:xfrm>
          </p:grpSpPr>
          <p:grpSp>
            <p:nvGrpSpPr>
              <p:cNvPr id="26" name="85 Grupo"/>
              <p:cNvGrpSpPr>
                <a:grpSpLocks/>
              </p:cNvGrpSpPr>
              <p:nvPr/>
            </p:nvGrpSpPr>
            <p:grpSpPr bwMode="auto">
              <a:xfrm>
                <a:off x="2000232" y="4271997"/>
                <a:ext cx="4464875" cy="428628"/>
                <a:chOff x="2000232" y="4271997"/>
                <a:chExt cx="4464875" cy="428628"/>
              </a:xfrm>
            </p:grpSpPr>
            <p:sp>
              <p:nvSpPr>
                <p:cNvPr id="16433" name="151 Rectángulo"/>
                <p:cNvSpPr>
                  <a:spLocks noChangeArrowheads="1"/>
                </p:cNvSpPr>
                <p:nvPr/>
              </p:nvSpPr>
              <p:spPr bwMode="auto">
                <a:xfrm>
                  <a:off x="2000232"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34" name="152 Rectángulo"/>
                <p:cNvSpPr>
                  <a:spLocks noChangeArrowheads="1"/>
                </p:cNvSpPr>
                <p:nvPr/>
              </p:nvSpPr>
              <p:spPr bwMode="auto">
                <a:xfrm>
                  <a:off x="2500298"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35" name="153 Rectángulo"/>
                <p:cNvSpPr>
                  <a:spLocks noChangeArrowheads="1"/>
                </p:cNvSpPr>
                <p:nvPr/>
              </p:nvSpPr>
              <p:spPr bwMode="auto">
                <a:xfrm>
                  <a:off x="3000364"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36" name="154 Rectángulo"/>
                <p:cNvSpPr>
                  <a:spLocks noChangeArrowheads="1"/>
                </p:cNvSpPr>
                <p:nvPr/>
              </p:nvSpPr>
              <p:spPr bwMode="auto">
                <a:xfrm>
                  <a:off x="3500430"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37" name="155 Rectángulo"/>
                <p:cNvSpPr>
                  <a:spLocks noChangeArrowheads="1"/>
                </p:cNvSpPr>
                <p:nvPr/>
              </p:nvSpPr>
              <p:spPr bwMode="auto">
                <a:xfrm>
                  <a:off x="4000496"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38" name="156 Rectángulo"/>
                <p:cNvSpPr>
                  <a:spLocks noChangeArrowheads="1"/>
                </p:cNvSpPr>
                <p:nvPr/>
              </p:nvSpPr>
              <p:spPr bwMode="auto">
                <a:xfrm>
                  <a:off x="4500562"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39" name="157 Rectángulo"/>
                <p:cNvSpPr>
                  <a:spLocks noChangeArrowheads="1"/>
                </p:cNvSpPr>
                <p:nvPr/>
              </p:nvSpPr>
              <p:spPr bwMode="auto">
                <a:xfrm>
                  <a:off x="5000628"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40" name="158 Rectángulo"/>
                <p:cNvSpPr>
                  <a:spLocks noChangeArrowheads="1"/>
                </p:cNvSpPr>
                <p:nvPr/>
              </p:nvSpPr>
              <p:spPr bwMode="auto">
                <a:xfrm>
                  <a:off x="5500694"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41" name="159 Rectángulo"/>
                <p:cNvSpPr>
                  <a:spLocks noChangeArrowheads="1"/>
                </p:cNvSpPr>
                <p:nvPr/>
              </p:nvSpPr>
              <p:spPr bwMode="auto">
                <a:xfrm>
                  <a:off x="5965041"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grpSp>
          <p:sp>
            <p:nvSpPr>
              <p:cNvPr id="16432" name="150 CuadroTexto"/>
              <p:cNvSpPr txBox="1">
                <a:spLocks noChangeArrowheads="1"/>
              </p:cNvSpPr>
              <p:nvPr/>
            </p:nvSpPr>
            <p:spPr bwMode="auto">
              <a:xfrm>
                <a:off x="1000100" y="4300515"/>
                <a:ext cx="939681" cy="400110"/>
              </a:xfrm>
              <a:prstGeom prst="rect">
                <a:avLst/>
              </a:prstGeom>
              <a:noFill/>
              <a:ln w="9525">
                <a:noFill/>
                <a:miter lim="800000"/>
                <a:headEnd/>
                <a:tailEnd/>
              </a:ln>
            </p:spPr>
            <p:txBody>
              <a:bodyPr wrap="none">
                <a:spAutoFit/>
              </a:bodyPr>
              <a:lstStyle/>
              <a:p>
                <a:r>
                  <a:rPr lang="en-GB"/>
                  <a:t>Row 8</a:t>
                </a:r>
              </a:p>
            </p:txBody>
          </p:sp>
        </p:grpSp>
        <p:grpSp>
          <p:nvGrpSpPr>
            <p:cNvPr id="27" name="160 Grupo"/>
            <p:cNvGrpSpPr>
              <a:grpSpLocks/>
            </p:cNvGrpSpPr>
            <p:nvPr/>
          </p:nvGrpSpPr>
          <p:grpSpPr bwMode="auto">
            <a:xfrm>
              <a:off x="1035819" y="5399121"/>
              <a:ext cx="5465007" cy="428628"/>
              <a:chOff x="1000100" y="4271997"/>
              <a:chExt cx="5465007" cy="428628"/>
            </a:xfrm>
          </p:grpSpPr>
          <p:grpSp>
            <p:nvGrpSpPr>
              <p:cNvPr id="28" name="85 Grupo"/>
              <p:cNvGrpSpPr>
                <a:grpSpLocks/>
              </p:cNvGrpSpPr>
              <p:nvPr/>
            </p:nvGrpSpPr>
            <p:grpSpPr bwMode="auto">
              <a:xfrm>
                <a:off x="2000232" y="4271997"/>
                <a:ext cx="4464875" cy="428628"/>
                <a:chOff x="2000232" y="4271997"/>
                <a:chExt cx="4464875" cy="428628"/>
              </a:xfrm>
            </p:grpSpPr>
            <p:sp>
              <p:nvSpPr>
                <p:cNvPr id="16422" name="163 Rectángulo"/>
                <p:cNvSpPr>
                  <a:spLocks noChangeArrowheads="1"/>
                </p:cNvSpPr>
                <p:nvPr/>
              </p:nvSpPr>
              <p:spPr bwMode="auto">
                <a:xfrm>
                  <a:off x="2000232"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23" name="164 Rectángulo"/>
                <p:cNvSpPr>
                  <a:spLocks noChangeArrowheads="1"/>
                </p:cNvSpPr>
                <p:nvPr/>
              </p:nvSpPr>
              <p:spPr bwMode="auto">
                <a:xfrm>
                  <a:off x="2500298"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24" name="165 Rectángulo"/>
                <p:cNvSpPr>
                  <a:spLocks noChangeArrowheads="1"/>
                </p:cNvSpPr>
                <p:nvPr/>
              </p:nvSpPr>
              <p:spPr bwMode="auto">
                <a:xfrm>
                  <a:off x="3000364"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25" name="166 Rectángulo"/>
                <p:cNvSpPr>
                  <a:spLocks noChangeArrowheads="1"/>
                </p:cNvSpPr>
                <p:nvPr/>
              </p:nvSpPr>
              <p:spPr bwMode="auto">
                <a:xfrm>
                  <a:off x="3500430"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26" name="167 Rectángulo"/>
                <p:cNvSpPr>
                  <a:spLocks noChangeArrowheads="1"/>
                </p:cNvSpPr>
                <p:nvPr/>
              </p:nvSpPr>
              <p:spPr bwMode="auto">
                <a:xfrm>
                  <a:off x="4000496"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27" name="168 Rectángulo"/>
                <p:cNvSpPr>
                  <a:spLocks noChangeArrowheads="1"/>
                </p:cNvSpPr>
                <p:nvPr/>
              </p:nvSpPr>
              <p:spPr bwMode="auto">
                <a:xfrm>
                  <a:off x="4500562"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28" name="169 Rectángulo"/>
                <p:cNvSpPr>
                  <a:spLocks noChangeArrowheads="1"/>
                </p:cNvSpPr>
                <p:nvPr/>
              </p:nvSpPr>
              <p:spPr bwMode="auto">
                <a:xfrm>
                  <a:off x="5000628"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29" name="170 Rectángulo"/>
                <p:cNvSpPr>
                  <a:spLocks noChangeArrowheads="1"/>
                </p:cNvSpPr>
                <p:nvPr/>
              </p:nvSpPr>
              <p:spPr bwMode="auto">
                <a:xfrm>
                  <a:off x="5500694"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sp>
              <p:nvSpPr>
                <p:cNvPr id="16430" name="171 Rectángulo"/>
                <p:cNvSpPr>
                  <a:spLocks noChangeArrowheads="1"/>
                </p:cNvSpPr>
                <p:nvPr/>
              </p:nvSpPr>
              <p:spPr bwMode="auto">
                <a:xfrm>
                  <a:off x="5965041" y="4271997"/>
                  <a:ext cx="500066" cy="428628"/>
                </a:xfrm>
                <a:prstGeom prst="rect">
                  <a:avLst/>
                </a:prstGeom>
                <a:solidFill>
                  <a:schemeClr val="bg1"/>
                </a:solidFill>
                <a:ln w="9525" algn="ctr">
                  <a:solidFill>
                    <a:schemeClr val="tx1"/>
                  </a:solidFill>
                  <a:round/>
                  <a:headEnd/>
                  <a:tailEnd/>
                </a:ln>
              </p:spPr>
              <p:txBody>
                <a:bodyPr/>
                <a:lstStyle/>
                <a:p>
                  <a:endParaRPr lang="en-GB" sz="1600"/>
                </a:p>
              </p:txBody>
            </p:sp>
          </p:grpSp>
          <p:sp>
            <p:nvSpPr>
              <p:cNvPr id="16421" name="162 CuadroTexto"/>
              <p:cNvSpPr txBox="1">
                <a:spLocks noChangeArrowheads="1"/>
              </p:cNvSpPr>
              <p:nvPr/>
            </p:nvSpPr>
            <p:spPr bwMode="auto">
              <a:xfrm>
                <a:off x="1000100" y="4300515"/>
                <a:ext cx="939681" cy="400110"/>
              </a:xfrm>
              <a:prstGeom prst="rect">
                <a:avLst/>
              </a:prstGeom>
              <a:noFill/>
              <a:ln w="9525">
                <a:noFill/>
                <a:miter lim="800000"/>
                <a:headEnd/>
                <a:tailEnd/>
              </a:ln>
            </p:spPr>
            <p:txBody>
              <a:bodyPr wrap="none">
                <a:spAutoFit/>
              </a:bodyPr>
              <a:lstStyle/>
              <a:p>
                <a:r>
                  <a:rPr lang="en-GB"/>
                  <a:t>Row 9</a:t>
                </a:r>
              </a:p>
            </p:txBody>
          </p:sp>
        </p:grpSp>
        <p:sp>
          <p:nvSpPr>
            <p:cNvPr id="16419" name="172 CuadroTexto"/>
            <p:cNvSpPr txBox="1">
              <a:spLocks noChangeArrowheads="1"/>
            </p:cNvSpPr>
            <p:nvPr/>
          </p:nvSpPr>
          <p:spPr bwMode="auto">
            <a:xfrm>
              <a:off x="1035819" y="1998615"/>
              <a:ext cx="939681" cy="400110"/>
            </a:xfrm>
            <a:prstGeom prst="rect">
              <a:avLst/>
            </a:prstGeom>
            <a:noFill/>
            <a:ln w="9525">
              <a:noFill/>
              <a:miter lim="800000"/>
              <a:headEnd/>
              <a:tailEnd/>
            </a:ln>
          </p:spPr>
          <p:txBody>
            <a:bodyPr wrap="none">
              <a:spAutoFit/>
            </a:bodyPr>
            <a:lstStyle/>
            <a:p>
              <a:r>
                <a:rPr lang="en-GB"/>
                <a:t>Row 1</a:t>
              </a:r>
            </a:p>
          </p:txBody>
        </p:sp>
      </p:grpSp>
      <p:grpSp>
        <p:nvGrpSpPr>
          <p:cNvPr id="29" name="188 Grupo"/>
          <p:cNvGrpSpPr>
            <a:grpSpLocks/>
          </p:cNvGrpSpPr>
          <p:nvPr/>
        </p:nvGrpSpPr>
        <p:grpSpPr bwMode="auto">
          <a:xfrm>
            <a:off x="428625" y="2228850"/>
            <a:ext cx="1874838" cy="3857625"/>
            <a:chOff x="428596" y="2228813"/>
            <a:chExt cx="1875247" cy="3857652"/>
          </a:xfrm>
        </p:grpSpPr>
        <p:sp>
          <p:nvSpPr>
            <p:cNvPr id="16396" name="175 Abrir llave"/>
            <p:cNvSpPr>
              <a:spLocks/>
            </p:cNvSpPr>
            <p:nvPr/>
          </p:nvSpPr>
          <p:spPr bwMode="auto">
            <a:xfrm>
              <a:off x="1714480" y="2228813"/>
              <a:ext cx="589363" cy="1285884"/>
            </a:xfrm>
            <a:prstGeom prst="leftBrace">
              <a:avLst>
                <a:gd name="adj1" fmla="val 8333"/>
                <a:gd name="adj2" fmla="val 50000"/>
              </a:avLst>
            </a:prstGeom>
            <a:noFill/>
            <a:ln w="9525" algn="ctr">
              <a:solidFill>
                <a:schemeClr val="tx1"/>
              </a:solidFill>
              <a:round/>
              <a:headEnd/>
              <a:tailEnd/>
            </a:ln>
          </p:spPr>
          <p:txBody>
            <a:bodyPr/>
            <a:lstStyle/>
            <a:p>
              <a:endParaRPr lang="en-GB"/>
            </a:p>
          </p:txBody>
        </p:sp>
        <p:sp>
          <p:nvSpPr>
            <p:cNvPr id="16397" name="176 Abrir llave"/>
            <p:cNvSpPr>
              <a:spLocks/>
            </p:cNvSpPr>
            <p:nvPr/>
          </p:nvSpPr>
          <p:spPr bwMode="auto">
            <a:xfrm>
              <a:off x="1714480" y="3514697"/>
              <a:ext cx="589363" cy="1285884"/>
            </a:xfrm>
            <a:prstGeom prst="leftBrace">
              <a:avLst>
                <a:gd name="adj1" fmla="val 8333"/>
                <a:gd name="adj2" fmla="val 50000"/>
              </a:avLst>
            </a:prstGeom>
            <a:noFill/>
            <a:ln w="9525" algn="ctr">
              <a:solidFill>
                <a:schemeClr val="tx1"/>
              </a:solidFill>
              <a:round/>
              <a:headEnd/>
              <a:tailEnd/>
            </a:ln>
          </p:spPr>
          <p:txBody>
            <a:bodyPr/>
            <a:lstStyle/>
            <a:p>
              <a:endParaRPr lang="en-GB"/>
            </a:p>
          </p:txBody>
        </p:sp>
        <p:sp>
          <p:nvSpPr>
            <p:cNvPr id="16398" name="177 Abrir llave"/>
            <p:cNvSpPr>
              <a:spLocks/>
            </p:cNvSpPr>
            <p:nvPr/>
          </p:nvSpPr>
          <p:spPr bwMode="auto">
            <a:xfrm>
              <a:off x="1714480" y="4800581"/>
              <a:ext cx="589363" cy="1285884"/>
            </a:xfrm>
            <a:prstGeom prst="leftBrace">
              <a:avLst>
                <a:gd name="adj1" fmla="val 8333"/>
                <a:gd name="adj2" fmla="val 50000"/>
              </a:avLst>
            </a:prstGeom>
            <a:noFill/>
            <a:ln w="9525" algn="ctr">
              <a:solidFill>
                <a:schemeClr val="tx1"/>
              </a:solidFill>
              <a:round/>
              <a:headEnd/>
              <a:tailEnd/>
            </a:ln>
          </p:spPr>
          <p:txBody>
            <a:bodyPr/>
            <a:lstStyle/>
            <a:p>
              <a:endParaRPr lang="en-GB"/>
            </a:p>
          </p:txBody>
        </p:sp>
        <p:sp>
          <p:nvSpPr>
            <p:cNvPr id="16399" name="178 CuadroTexto"/>
            <p:cNvSpPr txBox="1">
              <a:spLocks noChangeArrowheads="1"/>
            </p:cNvSpPr>
            <p:nvPr/>
          </p:nvSpPr>
          <p:spPr bwMode="auto">
            <a:xfrm>
              <a:off x="428596" y="2628923"/>
              <a:ext cx="1125629" cy="707886"/>
            </a:xfrm>
            <a:prstGeom prst="rect">
              <a:avLst/>
            </a:prstGeom>
            <a:noFill/>
            <a:ln w="9525">
              <a:noFill/>
              <a:miter lim="800000"/>
              <a:headEnd/>
              <a:tailEnd/>
            </a:ln>
          </p:spPr>
          <p:txBody>
            <a:bodyPr wrap="none">
              <a:spAutoFit/>
            </a:bodyPr>
            <a:lstStyle/>
            <a:p>
              <a:r>
                <a:rPr lang="en-GB"/>
                <a:t>Row</a:t>
              </a:r>
            </a:p>
            <a:p>
              <a:r>
                <a:rPr lang="en-GB"/>
                <a:t>group 1</a:t>
              </a:r>
            </a:p>
          </p:txBody>
        </p:sp>
        <p:sp>
          <p:nvSpPr>
            <p:cNvPr id="16400" name="179 CuadroTexto"/>
            <p:cNvSpPr txBox="1">
              <a:spLocks noChangeArrowheads="1"/>
            </p:cNvSpPr>
            <p:nvPr/>
          </p:nvSpPr>
          <p:spPr bwMode="auto">
            <a:xfrm>
              <a:off x="428596" y="3914807"/>
              <a:ext cx="1125629" cy="707886"/>
            </a:xfrm>
            <a:prstGeom prst="rect">
              <a:avLst/>
            </a:prstGeom>
            <a:noFill/>
            <a:ln w="9525">
              <a:noFill/>
              <a:miter lim="800000"/>
              <a:headEnd/>
              <a:tailEnd/>
            </a:ln>
          </p:spPr>
          <p:txBody>
            <a:bodyPr wrap="none">
              <a:spAutoFit/>
            </a:bodyPr>
            <a:lstStyle/>
            <a:p>
              <a:r>
                <a:rPr lang="en-GB"/>
                <a:t>Row</a:t>
              </a:r>
            </a:p>
            <a:p>
              <a:r>
                <a:rPr lang="en-GB"/>
                <a:t>group 2</a:t>
              </a:r>
            </a:p>
          </p:txBody>
        </p:sp>
        <p:sp>
          <p:nvSpPr>
            <p:cNvPr id="16401" name="180 CuadroTexto"/>
            <p:cNvSpPr txBox="1">
              <a:spLocks noChangeArrowheads="1"/>
            </p:cNvSpPr>
            <p:nvPr/>
          </p:nvSpPr>
          <p:spPr bwMode="auto">
            <a:xfrm>
              <a:off x="428596" y="5200691"/>
              <a:ext cx="1125629" cy="707886"/>
            </a:xfrm>
            <a:prstGeom prst="rect">
              <a:avLst/>
            </a:prstGeom>
            <a:noFill/>
            <a:ln w="9525">
              <a:noFill/>
              <a:miter lim="800000"/>
              <a:headEnd/>
              <a:tailEnd/>
            </a:ln>
          </p:spPr>
          <p:txBody>
            <a:bodyPr wrap="none">
              <a:spAutoFit/>
            </a:bodyPr>
            <a:lstStyle/>
            <a:p>
              <a:r>
                <a:rPr lang="en-GB"/>
                <a:t>Row</a:t>
              </a:r>
            </a:p>
            <a:p>
              <a:r>
                <a:rPr lang="en-GB"/>
                <a:t>group 3</a:t>
              </a:r>
            </a:p>
          </p:txBody>
        </p:sp>
      </p:grpSp>
      <p:grpSp>
        <p:nvGrpSpPr>
          <p:cNvPr id="30" name="189 Grupo"/>
          <p:cNvGrpSpPr>
            <a:grpSpLocks/>
          </p:cNvGrpSpPr>
          <p:nvPr/>
        </p:nvGrpSpPr>
        <p:grpSpPr bwMode="auto">
          <a:xfrm>
            <a:off x="3482975" y="628650"/>
            <a:ext cx="4249738" cy="1317625"/>
            <a:chOff x="3482567" y="628721"/>
            <a:chExt cx="4250564" cy="1317940"/>
          </a:xfrm>
        </p:grpSpPr>
        <p:sp>
          <p:nvSpPr>
            <p:cNvPr id="16390" name="181 Abrir llave"/>
            <p:cNvSpPr>
              <a:spLocks/>
            </p:cNvSpPr>
            <p:nvPr/>
          </p:nvSpPr>
          <p:spPr bwMode="auto">
            <a:xfrm rot="5400000">
              <a:off x="3830828" y="1009038"/>
              <a:ext cx="589363" cy="1285884"/>
            </a:xfrm>
            <a:prstGeom prst="leftBrace">
              <a:avLst>
                <a:gd name="adj1" fmla="val 0"/>
                <a:gd name="adj2" fmla="val 50000"/>
              </a:avLst>
            </a:prstGeom>
            <a:noFill/>
            <a:ln w="9525" algn="ctr">
              <a:solidFill>
                <a:schemeClr val="tx1"/>
              </a:solidFill>
              <a:round/>
              <a:headEnd/>
              <a:tailEnd/>
            </a:ln>
          </p:spPr>
          <p:txBody>
            <a:bodyPr/>
            <a:lstStyle/>
            <a:p>
              <a:endParaRPr lang="en-GB"/>
            </a:p>
          </p:txBody>
        </p:sp>
        <p:sp>
          <p:nvSpPr>
            <p:cNvPr id="16391" name="183 Abrir llave"/>
            <p:cNvSpPr>
              <a:spLocks/>
            </p:cNvSpPr>
            <p:nvPr/>
          </p:nvSpPr>
          <p:spPr bwMode="auto">
            <a:xfrm rot="5400000">
              <a:off x="5269113" y="1009038"/>
              <a:ext cx="589363" cy="1285884"/>
            </a:xfrm>
            <a:prstGeom prst="leftBrace">
              <a:avLst>
                <a:gd name="adj1" fmla="val 0"/>
                <a:gd name="adj2" fmla="val 50000"/>
              </a:avLst>
            </a:prstGeom>
            <a:noFill/>
            <a:ln w="9525" algn="ctr">
              <a:solidFill>
                <a:schemeClr val="tx1"/>
              </a:solidFill>
              <a:round/>
              <a:headEnd/>
              <a:tailEnd/>
            </a:ln>
          </p:spPr>
          <p:txBody>
            <a:bodyPr/>
            <a:lstStyle/>
            <a:p>
              <a:endParaRPr lang="en-GB"/>
            </a:p>
          </p:txBody>
        </p:sp>
        <p:sp>
          <p:nvSpPr>
            <p:cNvPr id="16392" name="184 Abrir llave"/>
            <p:cNvSpPr>
              <a:spLocks/>
            </p:cNvSpPr>
            <p:nvPr/>
          </p:nvSpPr>
          <p:spPr bwMode="auto">
            <a:xfrm rot="5400000">
              <a:off x="6795507" y="1009038"/>
              <a:ext cx="589363" cy="1285884"/>
            </a:xfrm>
            <a:prstGeom prst="leftBrace">
              <a:avLst>
                <a:gd name="adj1" fmla="val 0"/>
                <a:gd name="adj2" fmla="val 50000"/>
              </a:avLst>
            </a:prstGeom>
            <a:noFill/>
            <a:ln w="9525" algn="ctr">
              <a:solidFill>
                <a:schemeClr val="tx1"/>
              </a:solidFill>
              <a:round/>
              <a:headEnd/>
              <a:tailEnd/>
            </a:ln>
          </p:spPr>
          <p:txBody>
            <a:bodyPr/>
            <a:lstStyle/>
            <a:p>
              <a:endParaRPr lang="en-GB"/>
            </a:p>
          </p:txBody>
        </p:sp>
        <p:sp>
          <p:nvSpPr>
            <p:cNvPr id="16393" name="185 CuadroTexto"/>
            <p:cNvSpPr txBox="1">
              <a:spLocks noChangeArrowheads="1"/>
            </p:cNvSpPr>
            <p:nvPr/>
          </p:nvSpPr>
          <p:spPr bwMode="auto">
            <a:xfrm>
              <a:off x="3482567" y="628721"/>
              <a:ext cx="1140056" cy="707886"/>
            </a:xfrm>
            <a:prstGeom prst="rect">
              <a:avLst/>
            </a:prstGeom>
            <a:noFill/>
            <a:ln w="9525">
              <a:noFill/>
              <a:miter lim="800000"/>
              <a:headEnd/>
              <a:tailEnd/>
            </a:ln>
          </p:spPr>
          <p:txBody>
            <a:bodyPr wrap="none">
              <a:spAutoFit/>
            </a:bodyPr>
            <a:lstStyle/>
            <a:p>
              <a:r>
                <a:rPr lang="en-GB"/>
                <a:t>Column</a:t>
              </a:r>
            </a:p>
            <a:p>
              <a:r>
                <a:rPr lang="en-GB"/>
                <a:t>group 1</a:t>
              </a:r>
            </a:p>
          </p:txBody>
        </p:sp>
        <p:sp>
          <p:nvSpPr>
            <p:cNvPr id="16394" name="186 CuadroTexto"/>
            <p:cNvSpPr txBox="1">
              <a:spLocks noChangeArrowheads="1"/>
            </p:cNvSpPr>
            <p:nvPr/>
          </p:nvSpPr>
          <p:spPr bwMode="auto">
            <a:xfrm>
              <a:off x="5019445" y="649412"/>
              <a:ext cx="1140056" cy="707886"/>
            </a:xfrm>
            <a:prstGeom prst="rect">
              <a:avLst/>
            </a:prstGeom>
            <a:noFill/>
            <a:ln w="9525">
              <a:noFill/>
              <a:miter lim="800000"/>
              <a:headEnd/>
              <a:tailEnd/>
            </a:ln>
          </p:spPr>
          <p:txBody>
            <a:bodyPr wrap="none">
              <a:spAutoFit/>
            </a:bodyPr>
            <a:lstStyle/>
            <a:p>
              <a:r>
                <a:rPr lang="en-GB"/>
                <a:t>Column</a:t>
              </a:r>
            </a:p>
            <a:p>
              <a:r>
                <a:rPr lang="en-GB"/>
                <a:t>group 2</a:t>
              </a:r>
            </a:p>
          </p:txBody>
        </p:sp>
        <p:sp>
          <p:nvSpPr>
            <p:cNvPr id="16395" name="187 CuadroTexto"/>
            <p:cNvSpPr txBox="1">
              <a:spLocks noChangeArrowheads="1"/>
            </p:cNvSpPr>
            <p:nvPr/>
          </p:nvSpPr>
          <p:spPr bwMode="auto">
            <a:xfrm>
              <a:off x="6593075" y="649412"/>
              <a:ext cx="1140056" cy="707886"/>
            </a:xfrm>
            <a:prstGeom prst="rect">
              <a:avLst/>
            </a:prstGeom>
            <a:noFill/>
            <a:ln w="9525">
              <a:noFill/>
              <a:miter lim="800000"/>
              <a:headEnd/>
              <a:tailEnd/>
            </a:ln>
          </p:spPr>
          <p:txBody>
            <a:bodyPr wrap="none">
              <a:spAutoFit/>
            </a:bodyPr>
            <a:lstStyle/>
            <a:p>
              <a:r>
                <a:rPr lang="en-GB"/>
                <a:t>Column</a:t>
              </a:r>
            </a:p>
            <a:p>
              <a:r>
                <a:rPr lang="en-GB"/>
                <a:t>group 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buFont typeface="Arial" pitchFamily="34" charset="0"/>
              <a:buNone/>
              <a:defRPr/>
            </a:pPr>
            <a:r>
              <a:rPr lang="en-GB" dirty="0" smtClean="0"/>
              <a:t>Data structures</a:t>
            </a:r>
            <a:endParaRPr lang="en-GB" dirty="0"/>
          </a:p>
        </p:txBody>
      </p:sp>
      <p:sp>
        <p:nvSpPr>
          <p:cNvPr id="17410" name="2 Marcador de contenido"/>
          <p:cNvSpPr>
            <a:spLocks noGrp="1"/>
          </p:cNvSpPr>
          <p:nvPr>
            <p:ph idx="1"/>
          </p:nvPr>
        </p:nvSpPr>
        <p:spPr/>
        <p:txBody>
          <a:bodyPr/>
          <a:lstStyle/>
          <a:p>
            <a:pPr marL="0" indent="0">
              <a:buFontTx/>
              <a:buChar char="-"/>
            </a:pPr>
            <a:r>
              <a:rPr lang="en-GB" smtClean="0"/>
              <a:t>For each row r: evn(r)</a:t>
            </a:r>
          </a:p>
          <a:p>
            <a:pPr marL="0" indent="0">
              <a:buFontTx/>
              <a:buChar char="-"/>
            </a:pPr>
            <a:r>
              <a:rPr lang="en-GB" smtClean="0"/>
              <a:t>For each c: evn(c)</a:t>
            </a:r>
          </a:p>
          <a:p>
            <a:pPr marL="0" indent="0">
              <a:buFontTx/>
              <a:buChar char="-"/>
            </a:pPr>
            <a:r>
              <a:rPr lang="en-GB" smtClean="0"/>
              <a:t>For each column group cg </a:t>
            </a:r>
          </a:p>
          <a:p>
            <a:pPr marL="0" indent="0"/>
            <a:r>
              <a:rPr lang="en-GB" smtClean="0"/>
              <a:t>	and for each row group rg: evn(every cell in cg and rg)</a:t>
            </a:r>
          </a:p>
        </p:txBody>
      </p:sp>
      <p:sp>
        <p:nvSpPr>
          <p:cNvPr id="17411" name="3 Marcador de número de diapositiva"/>
          <p:cNvSpPr>
            <a:spLocks noGrp="1"/>
          </p:cNvSpPr>
          <p:nvPr>
            <p:ph type="sldNum" sz="quarter" idx="10"/>
          </p:nvPr>
        </p:nvSpPr>
        <p:spPr>
          <a:noFill/>
        </p:spPr>
        <p:txBody>
          <a:bodyPr/>
          <a:lstStyle/>
          <a:p>
            <a:fld id="{DF112C5D-DED5-4064-BCDF-0F645621CA59}" type="slidenum">
              <a:rPr lang="es-ES_tradnl">
                <a:latin typeface="BdE Neue Helvetica 55 Roman"/>
              </a:rPr>
              <a:pPr/>
              <a:t>16</a:t>
            </a:fld>
            <a:endParaRPr lang="es-ES_tradnl">
              <a:latin typeface="BdE Neue Helvetica 55 Roma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buFont typeface="Arial" pitchFamily="34" charset="0"/>
              <a:buNone/>
              <a:defRPr/>
            </a:pPr>
            <a:r>
              <a:rPr lang="en-GB" dirty="0" smtClean="0"/>
              <a:t>Data structure of XSLT, </a:t>
            </a:r>
            <a:r>
              <a:rPr lang="en-GB" dirty="0" err="1" smtClean="0"/>
              <a:t>Xquery</a:t>
            </a:r>
            <a:r>
              <a:rPr lang="en-GB" dirty="0" smtClean="0"/>
              <a:t> or </a:t>
            </a:r>
            <a:r>
              <a:rPr lang="en-GB" dirty="0" err="1" smtClean="0"/>
              <a:t>schematron</a:t>
            </a:r>
            <a:endParaRPr lang="en-GB" dirty="0"/>
          </a:p>
        </p:txBody>
      </p:sp>
      <p:sp>
        <p:nvSpPr>
          <p:cNvPr id="18434" name="3 Marcador de número de diapositiva"/>
          <p:cNvSpPr>
            <a:spLocks noGrp="1"/>
          </p:cNvSpPr>
          <p:nvPr>
            <p:ph type="sldNum" sz="quarter" idx="10"/>
          </p:nvPr>
        </p:nvSpPr>
        <p:spPr>
          <a:noFill/>
        </p:spPr>
        <p:txBody>
          <a:bodyPr/>
          <a:lstStyle/>
          <a:p>
            <a:fld id="{94982C8A-E7E0-4B5F-B1CA-F7D77BE786A5}" type="slidenum">
              <a:rPr lang="es-ES_tradnl">
                <a:latin typeface="BdE Neue Helvetica 55 Roman"/>
              </a:rPr>
              <a:pPr/>
              <a:t>17</a:t>
            </a:fld>
            <a:endParaRPr lang="es-ES_tradnl">
              <a:latin typeface="BdE Neue Helvetica 55 Roman"/>
            </a:endParaRPr>
          </a:p>
        </p:txBody>
      </p:sp>
      <p:pic>
        <p:nvPicPr>
          <p:cNvPr id="18435" name="Picture 3"/>
          <p:cNvPicPr>
            <a:picLocks noChangeAspect="1" noChangeArrowheads="1"/>
          </p:cNvPicPr>
          <p:nvPr/>
        </p:nvPicPr>
        <p:blipFill>
          <a:blip r:embed="rId2"/>
          <a:srcRect/>
          <a:stretch>
            <a:fillRect/>
          </a:stretch>
        </p:blipFill>
        <p:spPr bwMode="auto">
          <a:xfrm>
            <a:off x="0" y="941388"/>
            <a:ext cx="8939213" cy="546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buFont typeface="Arial" pitchFamily="34" charset="0"/>
              <a:buNone/>
              <a:defRPr/>
            </a:pPr>
            <a:r>
              <a:rPr lang="en-GB" dirty="0" smtClean="0"/>
              <a:t>Multidimensional view of XBRL facts: the aspect model</a:t>
            </a:r>
          </a:p>
        </p:txBody>
      </p:sp>
      <p:sp>
        <p:nvSpPr>
          <p:cNvPr id="231427" name="Rectangle 3"/>
          <p:cNvSpPr>
            <a:spLocks noGrp="1" noChangeArrowheads="1"/>
          </p:cNvSpPr>
          <p:nvPr>
            <p:ph sz="half" idx="1"/>
          </p:nvPr>
        </p:nvSpPr>
        <p:spPr/>
        <p:txBody>
          <a:bodyPr/>
          <a:lstStyle/>
          <a:p>
            <a:pPr marL="0" indent="0">
              <a:buFont typeface="Wingdings" pitchFamily="2" charset="2"/>
              <a:buChar char="§"/>
            </a:pPr>
            <a:r>
              <a:rPr lang="en-GB" sz="1600" dirty="0" smtClean="0"/>
              <a:t> A value</a:t>
            </a:r>
          </a:p>
          <a:p>
            <a:pPr marL="0" indent="0">
              <a:buFont typeface="Wingdings" pitchFamily="2" charset="2"/>
              <a:buChar char="§"/>
            </a:pPr>
            <a:r>
              <a:rPr lang="en-GB" sz="1600" dirty="0" smtClean="0"/>
              <a:t> A concept: Incomes</a:t>
            </a:r>
          </a:p>
          <a:p>
            <a:pPr marL="0" indent="0">
              <a:buFont typeface="Wingdings" pitchFamily="2" charset="2"/>
              <a:buChar char="§"/>
            </a:pPr>
            <a:r>
              <a:rPr lang="en-GB" sz="1600" dirty="0" smtClean="0"/>
              <a:t> A set of dimensions</a:t>
            </a:r>
          </a:p>
          <a:p>
            <a:pPr marL="534988" lvl="1" indent="0">
              <a:buFont typeface="Arial" charset="0"/>
              <a:buChar char="–"/>
            </a:pPr>
            <a:r>
              <a:rPr lang="en-GB" sz="1600" dirty="0" smtClean="0"/>
              <a:t> Standard</a:t>
            </a:r>
          </a:p>
          <a:p>
            <a:pPr lvl="2">
              <a:buFontTx/>
              <a:buChar char="•"/>
            </a:pPr>
            <a:r>
              <a:rPr lang="en-GB" sz="1600" dirty="0" smtClean="0"/>
              <a:t> Entity</a:t>
            </a:r>
          </a:p>
          <a:p>
            <a:pPr lvl="2">
              <a:buFontTx/>
              <a:buChar char="•"/>
            </a:pPr>
            <a:r>
              <a:rPr lang="en-GB" sz="1600" dirty="0" smtClean="0"/>
              <a:t> Time</a:t>
            </a:r>
          </a:p>
          <a:p>
            <a:pPr marL="534988" lvl="1" indent="0">
              <a:buFont typeface="Arial" charset="0"/>
              <a:buChar char="–"/>
            </a:pPr>
            <a:r>
              <a:rPr lang="en-GB" sz="1600" dirty="0" smtClean="0"/>
              <a:t> User defined (can be arranged in a hierarchical way)</a:t>
            </a:r>
          </a:p>
          <a:p>
            <a:pPr lvl="2">
              <a:buFontTx/>
              <a:buChar char="•"/>
            </a:pPr>
            <a:r>
              <a:rPr lang="en-GB" sz="1600" dirty="0" smtClean="0"/>
              <a:t> Country</a:t>
            </a:r>
          </a:p>
          <a:p>
            <a:pPr lvl="2">
              <a:buFontTx/>
              <a:buChar char="•"/>
            </a:pPr>
            <a:r>
              <a:rPr lang="en-GB" sz="1600" dirty="0" smtClean="0"/>
              <a:t> Market segment</a:t>
            </a:r>
          </a:p>
          <a:p>
            <a:pPr marL="0" indent="0">
              <a:buFont typeface="Wingdings" pitchFamily="2" charset="2"/>
              <a:buChar char="§"/>
            </a:pPr>
            <a:r>
              <a:rPr lang="en-GB" sz="1600" dirty="0" smtClean="0"/>
              <a:t> Additional properties: unit and precision</a:t>
            </a:r>
          </a:p>
          <a:p>
            <a:pPr marL="0" indent="0">
              <a:buFont typeface="Wingdings" pitchFamily="2" charset="2"/>
              <a:buChar char="§"/>
            </a:pPr>
            <a:endParaRPr lang="en-GB" sz="1600" dirty="0" smtClean="0"/>
          </a:p>
        </p:txBody>
      </p:sp>
      <p:sp>
        <p:nvSpPr>
          <p:cNvPr id="20483" name="4 Marcador de número de diapositiva"/>
          <p:cNvSpPr>
            <a:spLocks noGrp="1"/>
          </p:cNvSpPr>
          <p:nvPr>
            <p:ph type="sldNum" sz="quarter" idx="10"/>
          </p:nvPr>
        </p:nvSpPr>
        <p:spPr>
          <a:noFill/>
        </p:spPr>
        <p:txBody>
          <a:bodyPr/>
          <a:lstStyle/>
          <a:p>
            <a:fld id="{16BE2891-F625-4E6E-8B9A-D9D132430017}" type="slidenum">
              <a:rPr lang="en-GB" smtClean="0">
                <a:latin typeface="BdE Neue Helvetica 55 Roman"/>
              </a:rPr>
              <a:pPr/>
              <a:t>18</a:t>
            </a:fld>
            <a:endParaRPr lang="en-GB" smtClean="0">
              <a:latin typeface="BdE Neue Helvetica 55 Roman"/>
            </a:endParaRPr>
          </a:p>
        </p:txBody>
      </p:sp>
      <p:grpSp>
        <p:nvGrpSpPr>
          <p:cNvPr id="2" name="Group 25"/>
          <p:cNvGrpSpPr>
            <a:grpSpLocks/>
          </p:cNvGrpSpPr>
          <p:nvPr/>
        </p:nvGrpSpPr>
        <p:grpSpPr bwMode="auto">
          <a:xfrm>
            <a:off x="4948238" y="1439863"/>
            <a:ext cx="3687762" cy="3803650"/>
            <a:chOff x="3117" y="453"/>
            <a:chExt cx="2323" cy="2396"/>
          </a:xfrm>
        </p:grpSpPr>
        <p:sp>
          <p:nvSpPr>
            <p:cNvPr id="20485" name="Line 5"/>
            <p:cNvSpPr>
              <a:spLocks noChangeShapeType="1"/>
            </p:cNvSpPr>
            <p:nvPr/>
          </p:nvSpPr>
          <p:spPr bwMode="auto">
            <a:xfrm flipV="1">
              <a:off x="3880" y="627"/>
              <a:ext cx="0" cy="1315"/>
            </a:xfrm>
            <a:prstGeom prst="line">
              <a:avLst/>
            </a:prstGeom>
            <a:noFill/>
            <a:ln w="38100">
              <a:solidFill>
                <a:schemeClr val="tx1"/>
              </a:solidFill>
              <a:round/>
              <a:headEnd/>
              <a:tailEnd type="arrow" w="lg" len="med"/>
            </a:ln>
          </p:spPr>
          <p:txBody>
            <a:bodyPr/>
            <a:lstStyle/>
            <a:p>
              <a:endParaRPr lang="es-ES"/>
            </a:p>
          </p:txBody>
        </p:sp>
        <p:sp>
          <p:nvSpPr>
            <p:cNvPr id="20486" name="Line 7"/>
            <p:cNvSpPr>
              <a:spLocks noChangeShapeType="1"/>
            </p:cNvSpPr>
            <p:nvPr/>
          </p:nvSpPr>
          <p:spPr bwMode="auto">
            <a:xfrm rot="5400000" flipV="1">
              <a:off x="4556" y="1266"/>
              <a:ext cx="8" cy="1359"/>
            </a:xfrm>
            <a:prstGeom prst="line">
              <a:avLst/>
            </a:prstGeom>
            <a:noFill/>
            <a:ln w="38100">
              <a:solidFill>
                <a:schemeClr val="tx1"/>
              </a:solidFill>
              <a:round/>
              <a:headEnd/>
              <a:tailEnd type="arrow" w="lg" len="med"/>
            </a:ln>
          </p:spPr>
          <p:txBody>
            <a:bodyPr/>
            <a:lstStyle/>
            <a:p>
              <a:endParaRPr lang="es-ES"/>
            </a:p>
          </p:txBody>
        </p:sp>
        <p:sp>
          <p:nvSpPr>
            <p:cNvPr id="20487" name="Line 8"/>
            <p:cNvSpPr>
              <a:spLocks noChangeShapeType="1"/>
            </p:cNvSpPr>
            <p:nvPr/>
          </p:nvSpPr>
          <p:spPr bwMode="auto">
            <a:xfrm rot="-5400000" flipH="1" flipV="1">
              <a:off x="3298" y="2031"/>
              <a:ext cx="664" cy="501"/>
            </a:xfrm>
            <a:prstGeom prst="line">
              <a:avLst/>
            </a:prstGeom>
            <a:noFill/>
            <a:ln w="38100">
              <a:solidFill>
                <a:schemeClr val="tx1"/>
              </a:solidFill>
              <a:round/>
              <a:headEnd/>
              <a:tailEnd type="arrow" w="lg" len="med"/>
            </a:ln>
          </p:spPr>
          <p:txBody>
            <a:bodyPr/>
            <a:lstStyle/>
            <a:p>
              <a:endParaRPr lang="es-ES"/>
            </a:p>
          </p:txBody>
        </p:sp>
        <p:sp>
          <p:nvSpPr>
            <p:cNvPr id="20488" name="Text Box 9"/>
            <p:cNvSpPr txBox="1">
              <a:spLocks noChangeArrowheads="1"/>
            </p:cNvSpPr>
            <p:nvPr/>
          </p:nvSpPr>
          <p:spPr bwMode="auto">
            <a:xfrm>
              <a:off x="5239" y="1872"/>
              <a:ext cx="148" cy="194"/>
            </a:xfrm>
            <a:prstGeom prst="rect">
              <a:avLst/>
            </a:prstGeom>
            <a:noFill/>
            <a:ln w="9525">
              <a:noFill/>
              <a:miter lim="800000"/>
              <a:headEnd/>
              <a:tailEnd/>
            </a:ln>
          </p:spPr>
          <p:txBody>
            <a:bodyPr wrap="none">
              <a:spAutoFit/>
            </a:bodyPr>
            <a:lstStyle/>
            <a:p>
              <a:r>
                <a:rPr lang="en-GB" sz="1400"/>
                <a:t>t</a:t>
              </a:r>
            </a:p>
          </p:txBody>
        </p:sp>
        <p:sp>
          <p:nvSpPr>
            <p:cNvPr id="20489" name="Text Box 10"/>
            <p:cNvSpPr txBox="1">
              <a:spLocks noChangeArrowheads="1"/>
            </p:cNvSpPr>
            <p:nvPr/>
          </p:nvSpPr>
          <p:spPr bwMode="auto">
            <a:xfrm>
              <a:off x="3117" y="2655"/>
              <a:ext cx="925" cy="194"/>
            </a:xfrm>
            <a:prstGeom prst="rect">
              <a:avLst/>
            </a:prstGeom>
            <a:noFill/>
            <a:ln w="9525">
              <a:noFill/>
              <a:miter lim="800000"/>
              <a:headEnd/>
              <a:tailEnd/>
            </a:ln>
          </p:spPr>
          <p:txBody>
            <a:bodyPr wrap="none">
              <a:spAutoFit/>
            </a:bodyPr>
            <a:lstStyle/>
            <a:p>
              <a:r>
                <a:rPr lang="en-GB" sz="1400" dirty="0"/>
                <a:t>Credit institution</a:t>
              </a:r>
            </a:p>
          </p:txBody>
        </p:sp>
        <p:sp>
          <p:nvSpPr>
            <p:cNvPr id="20490" name="Text Box 11"/>
            <p:cNvSpPr txBox="1">
              <a:spLocks noChangeArrowheads="1"/>
            </p:cNvSpPr>
            <p:nvPr/>
          </p:nvSpPr>
          <p:spPr bwMode="auto">
            <a:xfrm>
              <a:off x="3880" y="453"/>
              <a:ext cx="536" cy="194"/>
            </a:xfrm>
            <a:prstGeom prst="rect">
              <a:avLst/>
            </a:prstGeom>
            <a:noFill/>
            <a:ln w="9525">
              <a:noFill/>
              <a:miter lim="800000"/>
              <a:headEnd/>
              <a:tailEnd/>
            </a:ln>
          </p:spPr>
          <p:txBody>
            <a:bodyPr wrap="none">
              <a:spAutoFit/>
            </a:bodyPr>
            <a:lstStyle/>
            <a:p>
              <a:r>
                <a:rPr lang="en-GB" sz="1400"/>
                <a:t>Concept</a:t>
              </a:r>
            </a:p>
          </p:txBody>
        </p:sp>
        <p:sp>
          <p:nvSpPr>
            <p:cNvPr id="20491" name="Line 12"/>
            <p:cNvSpPr>
              <a:spLocks noChangeShapeType="1"/>
            </p:cNvSpPr>
            <p:nvPr/>
          </p:nvSpPr>
          <p:spPr bwMode="auto">
            <a:xfrm flipV="1">
              <a:off x="3640" y="2296"/>
              <a:ext cx="876" cy="0"/>
            </a:xfrm>
            <a:prstGeom prst="line">
              <a:avLst/>
            </a:prstGeom>
            <a:noFill/>
            <a:ln w="9525">
              <a:solidFill>
                <a:schemeClr val="tx1"/>
              </a:solidFill>
              <a:prstDash val="dash"/>
              <a:round/>
              <a:headEnd/>
              <a:tailEnd/>
            </a:ln>
          </p:spPr>
          <p:txBody>
            <a:bodyPr/>
            <a:lstStyle/>
            <a:p>
              <a:endParaRPr lang="es-ES"/>
            </a:p>
          </p:txBody>
        </p:sp>
        <p:sp>
          <p:nvSpPr>
            <p:cNvPr id="20492" name="Line 13"/>
            <p:cNvSpPr>
              <a:spLocks noChangeShapeType="1"/>
            </p:cNvSpPr>
            <p:nvPr/>
          </p:nvSpPr>
          <p:spPr bwMode="auto">
            <a:xfrm flipV="1">
              <a:off x="4516" y="1942"/>
              <a:ext cx="269" cy="354"/>
            </a:xfrm>
            <a:prstGeom prst="line">
              <a:avLst/>
            </a:prstGeom>
            <a:noFill/>
            <a:ln w="9525">
              <a:solidFill>
                <a:schemeClr val="tx1"/>
              </a:solidFill>
              <a:prstDash val="dash"/>
              <a:round/>
              <a:headEnd/>
              <a:tailEnd/>
            </a:ln>
          </p:spPr>
          <p:txBody>
            <a:bodyPr/>
            <a:lstStyle/>
            <a:p>
              <a:endParaRPr lang="es-ES"/>
            </a:p>
          </p:txBody>
        </p:sp>
        <p:sp>
          <p:nvSpPr>
            <p:cNvPr id="20493" name="Line 14"/>
            <p:cNvSpPr>
              <a:spLocks noChangeShapeType="1"/>
            </p:cNvSpPr>
            <p:nvPr/>
          </p:nvSpPr>
          <p:spPr bwMode="auto">
            <a:xfrm>
              <a:off x="3880" y="935"/>
              <a:ext cx="905" cy="0"/>
            </a:xfrm>
            <a:prstGeom prst="line">
              <a:avLst/>
            </a:prstGeom>
            <a:noFill/>
            <a:ln w="9525">
              <a:solidFill>
                <a:schemeClr val="tx1"/>
              </a:solidFill>
              <a:prstDash val="dash"/>
              <a:round/>
              <a:headEnd/>
              <a:tailEnd/>
            </a:ln>
          </p:spPr>
          <p:txBody>
            <a:bodyPr/>
            <a:lstStyle/>
            <a:p>
              <a:endParaRPr lang="es-ES"/>
            </a:p>
          </p:txBody>
        </p:sp>
        <p:sp>
          <p:nvSpPr>
            <p:cNvPr id="20494" name="Line 15"/>
            <p:cNvSpPr>
              <a:spLocks noChangeShapeType="1"/>
            </p:cNvSpPr>
            <p:nvPr/>
          </p:nvSpPr>
          <p:spPr bwMode="auto">
            <a:xfrm flipV="1">
              <a:off x="4785" y="935"/>
              <a:ext cx="0" cy="1015"/>
            </a:xfrm>
            <a:prstGeom prst="line">
              <a:avLst/>
            </a:prstGeom>
            <a:noFill/>
            <a:ln w="9525">
              <a:solidFill>
                <a:schemeClr val="tx1"/>
              </a:solidFill>
              <a:prstDash val="dash"/>
              <a:round/>
              <a:headEnd/>
              <a:tailEnd/>
            </a:ln>
          </p:spPr>
          <p:txBody>
            <a:bodyPr/>
            <a:lstStyle/>
            <a:p>
              <a:endParaRPr lang="es-ES"/>
            </a:p>
          </p:txBody>
        </p:sp>
        <p:sp>
          <p:nvSpPr>
            <p:cNvPr id="20495" name="Line 16"/>
            <p:cNvSpPr>
              <a:spLocks noChangeShapeType="1"/>
            </p:cNvSpPr>
            <p:nvPr/>
          </p:nvSpPr>
          <p:spPr bwMode="auto">
            <a:xfrm flipV="1">
              <a:off x="4517" y="935"/>
              <a:ext cx="269" cy="354"/>
            </a:xfrm>
            <a:prstGeom prst="line">
              <a:avLst/>
            </a:prstGeom>
            <a:noFill/>
            <a:ln w="9525">
              <a:solidFill>
                <a:schemeClr val="tx1"/>
              </a:solidFill>
              <a:prstDash val="dash"/>
              <a:round/>
              <a:headEnd/>
              <a:tailEnd/>
            </a:ln>
          </p:spPr>
          <p:txBody>
            <a:bodyPr/>
            <a:lstStyle/>
            <a:p>
              <a:endParaRPr lang="es-ES"/>
            </a:p>
          </p:txBody>
        </p:sp>
        <p:sp>
          <p:nvSpPr>
            <p:cNvPr id="20496" name="Line 17"/>
            <p:cNvSpPr>
              <a:spLocks noChangeShapeType="1"/>
            </p:cNvSpPr>
            <p:nvPr/>
          </p:nvSpPr>
          <p:spPr bwMode="auto">
            <a:xfrm flipV="1">
              <a:off x="4516" y="1281"/>
              <a:ext cx="0" cy="1015"/>
            </a:xfrm>
            <a:prstGeom prst="line">
              <a:avLst/>
            </a:prstGeom>
            <a:noFill/>
            <a:ln w="9525">
              <a:solidFill>
                <a:schemeClr val="tx1"/>
              </a:solidFill>
              <a:prstDash val="dash"/>
              <a:round/>
              <a:headEnd/>
              <a:tailEnd/>
            </a:ln>
          </p:spPr>
          <p:txBody>
            <a:bodyPr/>
            <a:lstStyle/>
            <a:p>
              <a:endParaRPr lang="es-ES"/>
            </a:p>
          </p:txBody>
        </p:sp>
        <p:grpSp>
          <p:nvGrpSpPr>
            <p:cNvPr id="3" name="Group 20"/>
            <p:cNvGrpSpPr>
              <a:grpSpLocks/>
            </p:cNvGrpSpPr>
            <p:nvPr/>
          </p:nvGrpSpPr>
          <p:grpSpPr bwMode="auto">
            <a:xfrm>
              <a:off x="4449" y="1235"/>
              <a:ext cx="133" cy="91"/>
              <a:chOff x="4516" y="3022"/>
              <a:chExt cx="133" cy="91"/>
            </a:xfrm>
          </p:grpSpPr>
          <p:sp>
            <p:nvSpPr>
              <p:cNvPr id="20502" name="Line 18"/>
              <p:cNvSpPr>
                <a:spLocks noChangeShapeType="1"/>
              </p:cNvSpPr>
              <p:nvPr/>
            </p:nvSpPr>
            <p:spPr bwMode="auto">
              <a:xfrm>
                <a:off x="4517" y="3022"/>
                <a:ext cx="132" cy="91"/>
              </a:xfrm>
              <a:prstGeom prst="line">
                <a:avLst/>
              </a:prstGeom>
              <a:noFill/>
              <a:ln w="9525">
                <a:solidFill>
                  <a:schemeClr val="tx1"/>
                </a:solidFill>
                <a:round/>
                <a:headEnd/>
                <a:tailEnd/>
              </a:ln>
            </p:spPr>
            <p:txBody>
              <a:bodyPr/>
              <a:lstStyle/>
              <a:p>
                <a:endParaRPr lang="es-ES"/>
              </a:p>
            </p:txBody>
          </p:sp>
          <p:sp>
            <p:nvSpPr>
              <p:cNvPr id="20503" name="Line 19"/>
              <p:cNvSpPr>
                <a:spLocks noChangeShapeType="1"/>
              </p:cNvSpPr>
              <p:nvPr/>
            </p:nvSpPr>
            <p:spPr bwMode="auto">
              <a:xfrm flipV="1">
                <a:off x="4516" y="3022"/>
                <a:ext cx="132" cy="91"/>
              </a:xfrm>
              <a:prstGeom prst="line">
                <a:avLst/>
              </a:prstGeom>
              <a:noFill/>
              <a:ln w="9525">
                <a:solidFill>
                  <a:schemeClr val="tx1"/>
                </a:solidFill>
                <a:round/>
                <a:headEnd/>
                <a:tailEnd/>
              </a:ln>
            </p:spPr>
            <p:txBody>
              <a:bodyPr/>
              <a:lstStyle/>
              <a:p>
                <a:endParaRPr lang="es-ES"/>
              </a:p>
            </p:txBody>
          </p:sp>
        </p:grpSp>
        <p:sp>
          <p:nvSpPr>
            <p:cNvPr id="20498" name="Text Box 21"/>
            <p:cNvSpPr txBox="1">
              <a:spLocks noChangeArrowheads="1"/>
            </p:cNvSpPr>
            <p:nvPr/>
          </p:nvSpPr>
          <p:spPr bwMode="auto">
            <a:xfrm>
              <a:off x="4582" y="1179"/>
              <a:ext cx="858" cy="231"/>
            </a:xfrm>
            <a:prstGeom prst="rect">
              <a:avLst/>
            </a:prstGeom>
            <a:noFill/>
            <a:ln w="9525">
              <a:noFill/>
              <a:miter lim="800000"/>
              <a:headEnd/>
              <a:tailEnd/>
            </a:ln>
          </p:spPr>
          <p:txBody>
            <a:bodyPr wrap="none">
              <a:spAutoFit/>
            </a:bodyPr>
            <a:lstStyle/>
            <a:p>
              <a:r>
                <a:rPr lang="en-GB"/>
                <a:t>100 € </a:t>
              </a:r>
              <a:r>
                <a:rPr lang="en-GB" sz="1200"/>
                <a:t>(prec 3)</a:t>
              </a:r>
            </a:p>
          </p:txBody>
        </p:sp>
        <p:sp>
          <p:nvSpPr>
            <p:cNvPr id="20499" name="Text Box 22"/>
            <p:cNvSpPr txBox="1">
              <a:spLocks noChangeArrowheads="1"/>
            </p:cNvSpPr>
            <p:nvPr/>
          </p:nvSpPr>
          <p:spPr bwMode="auto">
            <a:xfrm>
              <a:off x="3173" y="2104"/>
              <a:ext cx="405" cy="194"/>
            </a:xfrm>
            <a:prstGeom prst="rect">
              <a:avLst/>
            </a:prstGeom>
            <a:noFill/>
            <a:ln w="9525">
              <a:noFill/>
              <a:miter lim="800000"/>
              <a:headEnd/>
              <a:tailEnd/>
            </a:ln>
          </p:spPr>
          <p:txBody>
            <a:bodyPr wrap="none">
              <a:spAutoFit/>
            </a:bodyPr>
            <a:lstStyle/>
            <a:p>
              <a:r>
                <a:rPr lang="en-GB" sz="1400"/>
                <a:t>Dexia</a:t>
              </a:r>
            </a:p>
          </p:txBody>
        </p:sp>
        <p:sp>
          <p:nvSpPr>
            <p:cNvPr id="20500" name="Text Box 23"/>
            <p:cNvSpPr txBox="1">
              <a:spLocks noChangeArrowheads="1"/>
            </p:cNvSpPr>
            <p:nvPr/>
          </p:nvSpPr>
          <p:spPr bwMode="auto">
            <a:xfrm>
              <a:off x="4772" y="2008"/>
              <a:ext cx="599" cy="194"/>
            </a:xfrm>
            <a:prstGeom prst="rect">
              <a:avLst/>
            </a:prstGeom>
            <a:noFill/>
            <a:ln w="9525">
              <a:noFill/>
              <a:miter lim="800000"/>
              <a:headEnd/>
              <a:tailEnd/>
            </a:ln>
          </p:spPr>
          <p:txBody>
            <a:bodyPr wrap="none">
              <a:spAutoFit/>
            </a:bodyPr>
            <a:lstStyle/>
            <a:p>
              <a:r>
                <a:rPr lang="en-GB" sz="1400"/>
                <a:t>Dec 2007</a:t>
              </a:r>
            </a:p>
          </p:txBody>
        </p:sp>
        <p:sp>
          <p:nvSpPr>
            <p:cNvPr id="20501" name="Text Box 24"/>
            <p:cNvSpPr txBox="1">
              <a:spLocks noChangeArrowheads="1"/>
            </p:cNvSpPr>
            <p:nvPr/>
          </p:nvSpPr>
          <p:spPr bwMode="auto">
            <a:xfrm>
              <a:off x="3251" y="839"/>
              <a:ext cx="542" cy="194"/>
            </a:xfrm>
            <a:prstGeom prst="rect">
              <a:avLst/>
            </a:prstGeom>
            <a:noFill/>
            <a:ln w="9525">
              <a:noFill/>
              <a:miter lim="800000"/>
              <a:headEnd/>
              <a:tailEnd/>
            </a:ln>
          </p:spPr>
          <p:txBody>
            <a:bodyPr wrap="none">
              <a:spAutoFit/>
            </a:bodyPr>
            <a:lstStyle/>
            <a:p>
              <a:r>
                <a:rPr lang="en-GB" sz="1400"/>
                <a:t>Incomes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14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14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14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142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142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142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142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142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142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randombar(horizont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5" name="4 Marcador de número de diapositiva"/>
          <p:cNvSpPr>
            <a:spLocks noGrp="1"/>
          </p:cNvSpPr>
          <p:nvPr>
            <p:ph type="sldNum" idx="10"/>
          </p:nvPr>
        </p:nvSpPr>
        <p:spPr/>
        <p:txBody>
          <a:bodyPr/>
          <a:lstStyle/>
          <a:p>
            <a:pPr>
              <a:defRPr/>
            </a:pPr>
            <a:fld id="{B09CA470-9320-427A-BB8C-76840996C0B1}" type="slidenum">
              <a:rPr lang="en-GB" smtClean="0"/>
              <a:pPr>
                <a:defRPr/>
              </a:pPr>
              <a:t>19</a:t>
            </a:fld>
            <a:endParaRPr lang="en-GB"/>
          </a:p>
        </p:txBody>
      </p:sp>
      <p:pic>
        <p:nvPicPr>
          <p:cNvPr id="1027" name="Picture 3" descr="C:\Documents and Settings\Administrador\Configuración local\Archivos temporales de Internet\Content.IE5\1ZOEJ28P\MCj03392220000[1].wmf"/>
          <p:cNvPicPr>
            <a:picLocks noChangeAspect="1" noChangeArrowheads="1"/>
          </p:cNvPicPr>
          <p:nvPr/>
        </p:nvPicPr>
        <p:blipFill>
          <a:blip r:embed="rId2"/>
          <a:srcRect/>
          <a:stretch>
            <a:fillRect/>
          </a:stretch>
        </p:blipFill>
        <p:spPr bwMode="auto">
          <a:xfrm flipH="1">
            <a:off x="571472" y="1879595"/>
            <a:ext cx="1500198" cy="1266846"/>
          </a:xfrm>
          <a:prstGeom prst="rect">
            <a:avLst/>
          </a:prstGeom>
          <a:noFill/>
        </p:spPr>
      </p:pic>
      <p:grpSp>
        <p:nvGrpSpPr>
          <p:cNvPr id="1035" name="Group 11"/>
          <p:cNvGrpSpPr>
            <a:grpSpLocks noChangeAspect="1"/>
          </p:cNvGrpSpPr>
          <p:nvPr/>
        </p:nvGrpSpPr>
        <p:grpSpPr bwMode="auto">
          <a:xfrm>
            <a:off x="6840537" y="1879595"/>
            <a:ext cx="1592263" cy="1320800"/>
            <a:chOff x="3641" y="2237"/>
            <a:chExt cx="1003" cy="832"/>
          </a:xfrm>
        </p:grpSpPr>
        <p:sp>
          <p:nvSpPr>
            <p:cNvPr id="1036" name="Freeform 12"/>
            <p:cNvSpPr>
              <a:spLocks/>
            </p:cNvSpPr>
            <p:nvPr/>
          </p:nvSpPr>
          <p:spPr bwMode="auto">
            <a:xfrm>
              <a:off x="3641" y="2237"/>
              <a:ext cx="1003" cy="832"/>
            </a:xfrm>
            <a:custGeom>
              <a:avLst/>
              <a:gdLst/>
              <a:ahLst/>
              <a:cxnLst>
                <a:cxn ang="0">
                  <a:pos x="392" y="971"/>
                </a:cxn>
                <a:cxn ang="0">
                  <a:pos x="482" y="13"/>
                </a:cxn>
                <a:cxn ang="0">
                  <a:pos x="1609" y="0"/>
                </a:cxn>
                <a:cxn ang="0">
                  <a:pos x="1666" y="973"/>
                </a:cxn>
                <a:cxn ang="0">
                  <a:pos x="1942" y="988"/>
                </a:cxn>
                <a:cxn ang="0">
                  <a:pos x="2006" y="1648"/>
                </a:cxn>
                <a:cxn ang="0">
                  <a:pos x="0" y="1663"/>
                </a:cxn>
                <a:cxn ang="0">
                  <a:pos x="107" y="982"/>
                </a:cxn>
                <a:cxn ang="0">
                  <a:pos x="392" y="971"/>
                </a:cxn>
                <a:cxn ang="0">
                  <a:pos x="392" y="971"/>
                </a:cxn>
              </a:cxnLst>
              <a:rect l="0" t="0" r="r" b="b"/>
              <a:pathLst>
                <a:path w="2006" h="1663">
                  <a:moveTo>
                    <a:pt x="392" y="971"/>
                  </a:moveTo>
                  <a:lnTo>
                    <a:pt x="482" y="13"/>
                  </a:lnTo>
                  <a:lnTo>
                    <a:pt x="1609" y="0"/>
                  </a:lnTo>
                  <a:lnTo>
                    <a:pt x="1666" y="973"/>
                  </a:lnTo>
                  <a:lnTo>
                    <a:pt x="1942" y="988"/>
                  </a:lnTo>
                  <a:lnTo>
                    <a:pt x="2006" y="1648"/>
                  </a:lnTo>
                  <a:lnTo>
                    <a:pt x="0" y="1663"/>
                  </a:lnTo>
                  <a:lnTo>
                    <a:pt x="107" y="982"/>
                  </a:lnTo>
                  <a:lnTo>
                    <a:pt x="392" y="971"/>
                  </a:lnTo>
                  <a:lnTo>
                    <a:pt x="392" y="9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45" name="Freeform 21"/>
            <p:cNvSpPr>
              <a:spLocks/>
            </p:cNvSpPr>
            <p:nvPr/>
          </p:nvSpPr>
          <p:spPr bwMode="auto">
            <a:xfrm>
              <a:off x="3952" y="2310"/>
              <a:ext cx="414" cy="340"/>
            </a:xfrm>
            <a:custGeom>
              <a:avLst/>
              <a:gdLst/>
              <a:ahLst/>
              <a:cxnLst>
                <a:cxn ang="0">
                  <a:pos x="679" y="671"/>
                </a:cxn>
                <a:cxn ang="0">
                  <a:pos x="477" y="673"/>
                </a:cxn>
                <a:cxn ang="0">
                  <a:pos x="249" y="679"/>
                </a:cxn>
                <a:cxn ang="0">
                  <a:pos x="69" y="675"/>
                </a:cxn>
                <a:cxn ang="0">
                  <a:pos x="2" y="641"/>
                </a:cxn>
                <a:cxn ang="0">
                  <a:pos x="0" y="519"/>
                </a:cxn>
                <a:cxn ang="0">
                  <a:pos x="6" y="344"/>
                </a:cxn>
                <a:cxn ang="0">
                  <a:pos x="17" y="167"/>
                </a:cxn>
                <a:cxn ang="0">
                  <a:pos x="38" y="44"/>
                </a:cxn>
                <a:cxn ang="0">
                  <a:pos x="109" y="11"/>
                </a:cxn>
                <a:cxn ang="0">
                  <a:pos x="278" y="4"/>
                </a:cxn>
                <a:cxn ang="0">
                  <a:pos x="487" y="0"/>
                </a:cxn>
                <a:cxn ang="0">
                  <a:pos x="675" y="2"/>
                </a:cxn>
                <a:cxn ang="0">
                  <a:pos x="778" y="11"/>
                </a:cxn>
                <a:cxn ang="0">
                  <a:pos x="797" y="103"/>
                </a:cxn>
                <a:cxn ang="0">
                  <a:pos x="806" y="230"/>
                </a:cxn>
                <a:cxn ang="0">
                  <a:pos x="810" y="361"/>
                </a:cxn>
                <a:cxn ang="0">
                  <a:pos x="803" y="458"/>
                </a:cxn>
                <a:cxn ang="0">
                  <a:pos x="732" y="477"/>
                </a:cxn>
                <a:cxn ang="0">
                  <a:pos x="576" y="483"/>
                </a:cxn>
                <a:cxn ang="0">
                  <a:pos x="390" y="487"/>
                </a:cxn>
                <a:cxn ang="0">
                  <a:pos x="232" y="483"/>
                </a:cxn>
                <a:cxn ang="0">
                  <a:pos x="164" y="470"/>
                </a:cxn>
                <a:cxn ang="0">
                  <a:pos x="164" y="376"/>
                </a:cxn>
                <a:cxn ang="0">
                  <a:pos x="169" y="300"/>
                </a:cxn>
                <a:cxn ang="0">
                  <a:pos x="194" y="211"/>
                </a:cxn>
                <a:cxn ang="0">
                  <a:pos x="274" y="203"/>
                </a:cxn>
                <a:cxn ang="0">
                  <a:pos x="373" y="201"/>
                </a:cxn>
                <a:cxn ang="0">
                  <a:pos x="481" y="200"/>
                </a:cxn>
                <a:cxn ang="0">
                  <a:pos x="567" y="205"/>
                </a:cxn>
                <a:cxn ang="0">
                  <a:pos x="584" y="268"/>
                </a:cxn>
                <a:cxn ang="0">
                  <a:pos x="489" y="268"/>
                </a:cxn>
                <a:cxn ang="0">
                  <a:pos x="411" y="268"/>
                </a:cxn>
                <a:cxn ang="0">
                  <a:pos x="331" y="270"/>
                </a:cxn>
                <a:cxn ang="0">
                  <a:pos x="268" y="298"/>
                </a:cxn>
                <a:cxn ang="0">
                  <a:pos x="272" y="399"/>
                </a:cxn>
                <a:cxn ang="0">
                  <a:pos x="356" y="401"/>
                </a:cxn>
                <a:cxn ang="0">
                  <a:pos x="481" y="399"/>
                </a:cxn>
                <a:cxn ang="0">
                  <a:pos x="605" y="392"/>
                </a:cxn>
                <a:cxn ang="0">
                  <a:pos x="704" y="384"/>
                </a:cxn>
                <a:cxn ang="0">
                  <a:pos x="715" y="319"/>
                </a:cxn>
                <a:cxn ang="0">
                  <a:pos x="711" y="238"/>
                </a:cxn>
                <a:cxn ang="0">
                  <a:pos x="704" y="154"/>
                </a:cxn>
                <a:cxn ang="0">
                  <a:pos x="683" y="86"/>
                </a:cxn>
                <a:cxn ang="0">
                  <a:pos x="588" y="84"/>
                </a:cxn>
                <a:cxn ang="0">
                  <a:pos x="436" y="84"/>
                </a:cxn>
                <a:cxn ang="0">
                  <a:pos x="274" y="86"/>
                </a:cxn>
                <a:cxn ang="0">
                  <a:pos x="158" y="89"/>
                </a:cxn>
                <a:cxn ang="0">
                  <a:pos x="118" y="127"/>
                </a:cxn>
                <a:cxn ang="0">
                  <a:pos x="105" y="243"/>
                </a:cxn>
                <a:cxn ang="0">
                  <a:pos x="97" y="388"/>
                </a:cxn>
                <a:cxn ang="0">
                  <a:pos x="93" y="519"/>
                </a:cxn>
                <a:cxn ang="0">
                  <a:pos x="101" y="595"/>
                </a:cxn>
                <a:cxn ang="0">
                  <a:pos x="190" y="605"/>
                </a:cxn>
                <a:cxn ang="0">
                  <a:pos x="342" y="605"/>
                </a:cxn>
                <a:cxn ang="0">
                  <a:pos x="521" y="597"/>
                </a:cxn>
                <a:cxn ang="0">
                  <a:pos x="679" y="589"/>
                </a:cxn>
                <a:cxn ang="0">
                  <a:pos x="795" y="584"/>
                </a:cxn>
                <a:cxn ang="0">
                  <a:pos x="803" y="658"/>
                </a:cxn>
              </a:cxnLst>
              <a:rect l="0" t="0" r="r" b="b"/>
              <a:pathLst>
                <a:path w="827" h="679">
                  <a:moveTo>
                    <a:pt x="786" y="669"/>
                  </a:moveTo>
                  <a:lnTo>
                    <a:pt x="780" y="669"/>
                  </a:lnTo>
                  <a:lnTo>
                    <a:pt x="772" y="669"/>
                  </a:lnTo>
                  <a:lnTo>
                    <a:pt x="766" y="669"/>
                  </a:lnTo>
                  <a:lnTo>
                    <a:pt x="759" y="669"/>
                  </a:lnTo>
                  <a:lnTo>
                    <a:pt x="751" y="669"/>
                  </a:lnTo>
                  <a:lnTo>
                    <a:pt x="746" y="669"/>
                  </a:lnTo>
                  <a:lnTo>
                    <a:pt x="734" y="669"/>
                  </a:lnTo>
                  <a:lnTo>
                    <a:pt x="725" y="669"/>
                  </a:lnTo>
                  <a:lnTo>
                    <a:pt x="713" y="669"/>
                  </a:lnTo>
                  <a:lnTo>
                    <a:pt x="704" y="669"/>
                  </a:lnTo>
                  <a:lnTo>
                    <a:pt x="690" y="669"/>
                  </a:lnTo>
                  <a:lnTo>
                    <a:pt x="679" y="671"/>
                  </a:lnTo>
                  <a:lnTo>
                    <a:pt x="666" y="671"/>
                  </a:lnTo>
                  <a:lnTo>
                    <a:pt x="654" y="671"/>
                  </a:lnTo>
                  <a:lnTo>
                    <a:pt x="639" y="671"/>
                  </a:lnTo>
                  <a:lnTo>
                    <a:pt x="624" y="671"/>
                  </a:lnTo>
                  <a:lnTo>
                    <a:pt x="609" y="671"/>
                  </a:lnTo>
                  <a:lnTo>
                    <a:pt x="593" y="673"/>
                  </a:lnTo>
                  <a:lnTo>
                    <a:pt x="576" y="673"/>
                  </a:lnTo>
                  <a:lnTo>
                    <a:pt x="561" y="673"/>
                  </a:lnTo>
                  <a:lnTo>
                    <a:pt x="546" y="673"/>
                  </a:lnTo>
                  <a:lnTo>
                    <a:pt x="529" y="673"/>
                  </a:lnTo>
                  <a:lnTo>
                    <a:pt x="512" y="673"/>
                  </a:lnTo>
                  <a:lnTo>
                    <a:pt x="495" y="673"/>
                  </a:lnTo>
                  <a:lnTo>
                    <a:pt x="477" y="673"/>
                  </a:lnTo>
                  <a:lnTo>
                    <a:pt x="460" y="675"/>
                  </a:lnTo>
                  <a:lnTo>
                    <a:pt x="441" y="675"/>
                  </a:lnTo>
                  <a:lnTo>
                    <a:pt x="424" y="677"/>
                  </a:lnTo>
                  <a:lnTo>
                    <a:pt x="407" y="677"/>
                  </a:lnTo>
                  <a:lnTo>
                    <a:pt x="390" y="677"/>
                  </a:lnTo>
                  <a:lnTo>
                    <a:pt x="371" y="677"/>
                  </a:lnTo>
                  <a:lnTo>
                    <a:pt x="354" y="677"/>
                  </a:lnTo>
                  <a:lnTo>
                    <a:pt x="335" y="677"/>
                  </a:lnTo>
                  <a:lnTo>
                    <a:pt x="318" y="677"/>
                  </a:lnTo>
                  <a:lnTo>
                    <a:pt x="301" y="677"/>
                  </a:lnTo>
                  <a:lnTo>
                    <a:pt x="282" y="677"/>
                  </a:lnTo>
                  <a:lnTo>
                    <a:pt x="265" y="677"/>
                  </a:lnTo>
                  <a:lnTo>
                    <a:pt x="249" y="679"/>
                  </a:lnTo>
                  <a:lnTo>
                    <a:pt x="232" y="679"/>
                  </a:lnTo>
                  <a:lnTo>
                    <a:pt x="215" y="679"/>
                  </a:lnTo>
                  <a:lnTo>
                    <a:pt x="200" y="679"/>
                  </a:lnTo>
                  <a:lnTo>
                    <a:pt x="185" y="679"/>
                  </a:lnTo>
                  <a:lnTo>
                    <a:pt x="169" y="679"/>
                  </a:lnTo>
                  <a:lnTo>
                    <a:pt x="154" y="679"/>
                  </a:lnTo>
                  <a:lnTo>
                    <a:pt x="141" y="679"/>
                  </a:lnTo>
                  <a:lnTo>
                    <a:pt x="128" y="679"/>
                  </a:lnTo>
                  <a:lnTo>
                    <a:pt x="114" y="677"/>
                  </a:lnTo>
                  <a:lnTo>
                    <a:pt x="101" y="677"/>
                  </a:lnTo>
                  <a:lnTo>
                    <a:pt x="90" y="677"/>
                  </a:lnTo>
                  <a:lnTo>
                    <a:pt x="78" y="677"/>
                  </a:lnTo>
                  <a:lnTo>
                    <a:pt x="69" y="675"/>
                  </a:lnTo>
                  <a:lnTo>
                    <a:pt x="59" y="673"/>
                  </a:lnTo>
                  <a:lnTo>
                    <a:pt x="50" y="673"/>
                  </a:lnTo>
                  <a:lnTo>
                    <a:pt x="42" y="673"/>
                  </a:lnTo>
                  <a:lnTo>
                    <a:pt x="33" y="673"/>
                  </a:lnTo>
                  <a:lnTo>
                    <a:pt x="27" y="671"/>
                  </a:lnTo>
                  <a:lnTo>
                    <a:pt x="21" y="671"/>
                  </a:lnTo>
                  <a:lnTo>
                    <a:pt x="17" y="669"/>
                  </a:lnTo>
                  <a:lnTo>
                    <a:pt x="10" y="667"/>
                  </a:lnTo>
                  <a:lnTo>
                    <a:pt x="8" y="667"/>
                  </a:lnTo>
                  <a:lnTo>
                    <a:pt x="6" y="662"/>
                  </a:lnTo>
                  <a:lnTo>
                    <a:pt x="4" y="652"/>
                  </a:lnTo>
                  <a:lnTo>
                    <a:pt x="4" y="646"/>
                  </a:lnTo>
                  <a:lnTo>
                    <a:pt x="2" y="641"/>
                  </a:lnTo>
                  <a:lnTo>
                    <a:pt x="2" y="635"/>
                  </a:lnTo>
                  <a:lnTo>
                    <a:pt x="2" y="629"/>
                  </a:lnTo>
                  <a:lnTo>
                    <a:pt x="0" y="620"/>
                  </a:lnTo>
                  <a:lnTo>
                    <a:pt x="0" y="612"/>
                  </a:lnTo>
                  <a:lnTo>
                    <a:pt x="0" y="603"/>
                  </a:lnTo>
                  <a:lnTo>
                    <a:pt x="0" y="595"/>
                  </a:lnTo>
                  <a:lnTo>
                    <a:pt x="0" y="585"/>
                  </a:lnTo>
                  <a:lnTo>
                    <a:pt x="0" y="576"/>
                  </a:lnTo>
                  <a:lnTo>
                    <a:pt x="0" y="565"/>
                  </a:lnTo>
                  <a:lnTo>
                    <a:pt x="0" y="555"/>
                  </a:lnTo>
                  <a:lnTo>
                    <a:pt x="0" y="542"/>
                  </a:lnTo>
                  <a:lnTo>
                    <a:pt x="0" y="530"/>
                  </a:lnTo>
                  <a:lnTo>
                    <a:pt x="0" y="519"/>
                  </a:lnTo>
                  <a:lnTo>
                    <a:pt x="0" y="508"/>
                  </a:lnTo>
                  <a:lnTo>
                    <a:pt x="0" y="494"/>
                  </a:lnTo>
                  <a:lnTo>
                    <a:pt x="0" y="481"/>
                  </a:lnTo>
                  <a:lnTo>
                    <a:pt x="0" y="468"/>
                  </a:lnTo>
                  <a:lnTo>
                    <a:pt x="0" y="454"/>
                  </a:lnTo>
                  <a:lnTo>
                    <a:pt x="0" y="441"/>
                  </a:lnTo>
                  <a:lnTo>
                    <a:pt x="0" y="428"/>
                  </a:lnTo>
                  <a:lnTo>
                    <a:pt x="2" y="414"/>
                  </a:lnTo>
                  <a:lnTo>
                    <a:pt x="4" y="399"/>
                  </a:lnTo>
                  <a:lnTo>
                    <a:pt x="4" y="386"/>
                  </a:lnTo>
                  <a:lnTo>
                    <a:pt x="4" y="373"/>
                  </a:lnTo>
                  <a:lnTo>
                    <a:pt x="6" y="357"/>
                  </a:lnTo>
                  <a:lnTo>
                    <a:pt x="6" y="344"/>
                  </a:lnTo>
                  <a:lnTo>
                    <a:pt x="6" y="329"/>
                  </a:lnTo>
                  <a:lnTo>
                    <a:pt x="8" y="316"/>
                  </a:lnTo>
                  <a:lnTo>
                    <a:pt x="8" y="300"/>
                  </a:lnTo>
                  <a:lnTo>
                    <a:pt x="10" y="287"/>
                  </a:lnTo>
                  <a:lnTo>
                    <a:pt x="10" y="272"/>
                  </a:lnTo>
                  <a:lnTo>
                    <a:pt x="10" y="259"/>
                  </a:lnTo>
                  <a:lnTo>
                    <a:pt x="12" y="245"/>
                  </a:lnTo>
                  <a:lnTo>
                    <a:pt x="14" y="232"/>
                  </a:lnTo>
                  <a:lnTo>
                    <a:pt x="14" y="217"/>
                  </a:lnTo>
                  <a:lnTo>
                    <a:pt x="14" y="205"/>
                  </a:lnTo>
                  <a:lnTo>
                    <a:pt x="15" y="190"/>
                  </a:lnTo>
                  <a:lnTo>
                    <a:pt x="17" y="179"/>
                  </a:lnTo>
                  <a:lnTo>
                    <a:pt x="17" y="167"/>
                  </a:lnTo>
                  <a:lnTo>
                    <a:pt x="19" y="156"/>
                  </a:lnTo>
                  <a:lnTo>
                    <a:pt x="21" y="143"/>
                  </a:lnTo>
                  <a:lnTo>
                    <a:pt x="23" y="133"/>
                  </a:lnTo>
                  <a:lnTo>
                    <a:pt x="23" y="122"/>
                  </a:lnTo>
                  <a:lnTo>
                    <a:pt x="25" y="112"/>
                  </a:lnTo>
                  <a:lnTo>
                    <a:pt x="27" y="101"/>
                  </a:lnTo>
                  <a:lnTo>
                    <a:pt x="29" y="91"/>
                  </a:lnTo>
                  <a:lnTo>
                    <a:pt x="29" y="82"/>
                  </a:lnTo>
                  <a:lnTo>
                    <a:pt x="31" y="72"/>
                  </a:lnTo>
                  <a:lnTo>
                    <a:pt x="33" y="65"/>
                  </a:lnTo>
                  <a:lnTo>
                    <a:pt x="34" y="57"/>
                  </a:lnTo>
                  <a:lnTo>
                    <a:pt x="36" y="49"/>
                  </a:lnTo>
                  <a:lnTo>
                    <a:pt x="38" y="44"/>
                  </a:lnTo>
                  <a:lnTo>
                    <a:pt x="40" y="38"/>
                  </a:lnTo>
                  <a:lnTo>
                    <a:pt x="42" y="34"/>
                  </a:lnTo>
                  <a:lnTo>
                    <a:pt x="46" y="27"/>
                  </a:lnTo>
                  <a:lnTo>
                    <a:pt x="52" y="21"/>
                  </a:lnTo>
                  <a:lnTo>
                    <a:pt x="53" y="19"/>
                  </a:lnTo>
                  <a:lnTo>
                    <a:pt x="61" y="17"/>
                  </a:lnTo>
                  <a:lnTo>
                    <a:pt x="65" y="17"/>
                  </a:lnTo>
                  <a:lnTo>
                    <a:pt x="71" y="15"/>
                  </a:lnTo>
                  <a:lnTo>
                    <a:pt x="76" y="15"/>
                  </a:lnTo>
                  <a:lnTo>
                    <a:pt x="84" y="15"/>
                  </a:lnTo>
                  <a:lnTo>
                    <a:pt x="91" y="13"/>
                  </a:lnTo>
                  <a:lnTo>
                    <a:pt x="101" y="13"/>
                  </a:lnTo>
                  <a:lnTo>
                    <a:pt x="109" y="11"/>
                  </a:lnTo>
                  <a:lnTo>
                    <a:pt x="120" y="11"/>
                  </a:lnTo>
                  <a:lnTo>
                    <a:pt x="130" y="11"/>
                  </a:lnTo>
                  <a:lnTo>
                    <a:pt x="141" y="9"/>
                  </a:lnTo>
                  <a:lnTo>
                    <a:pt x="152" y="9"/>
                  </a:lnTo>
                  <a:lnTo>
                    <a:pt x="166" y="9"/>
                  </a:lnTo>
                  <a:lnTo>
                    <a:pt x="177" y="8"/>
                  </a:lnTo>
                  <a:lnTo>
                    <a:pt x="190" y="8"/>
                  </a:lnTo>
                  <a:lnTo>
                    <a:pt x="204" y="6"/>
                  </a:lnTo>
                  <a:lnTo>
                    <a:pt x="219" y="6"/>
                  </a:lnTo>
                  <a:lnTo>
                    <a:pt x="232" y="6"/>
                  </a:lnTo>
                  <a:lnTo>
                    <a:pt x="247" y="6"/>
                  </a:lnTo>
                  <a:lnTo>
                    <a:pt x="261" y="4"/>
                  </a:lnTo>
                  <a:lnTo>
                    <a:pt x="278" y="4"/>
                  </a:lnTo>
                  <a:lnTo>
                    <a:pt x="293" y="4"/>
                  </a:lnTo>
                  <a:lnTo>
                    <a:pt x="308" y="4"/>
                  </a:lnTo>
                  <a:lnTo>
                    <a:pt x="323" y="2"/>
                  </a:lnTo>
                  <a:lnTo>
                    <a:pt x="341" y="2"/>
                  </a:lnTo>
                  <a:lnTo>
                    <a:pt x="356" y="2"/>
                  </a:lnTo>
                  <a:lnTo>
                    <a:pt x="373" y="2"/>
                  </a:lnTo>
                  <a:lnTo>
                    <a:pt x="390" y="2"/>
                  </a:lnTo>
                  <a:lnTo>
                    <a:pt x="407" y="2"/>
                  </a:lnTo>
                  <a:lnTo>
                    <a:pt x="422" y="2"/>
                  </a:lnTo>
                  <a:lnTo>
                    <a:pt x="439" y="2"/>
                  </a:lnTo>
                  <a:lnTo>
                    <a:pt x="455" y="0"/>
                  </a:lnTo>
                  <a:lnTo>
                    <a:pt x="472" y="0"/>
                  </a:lnTo>
                  <a:lnTo>
                    <a:pt x="487" y="0"/>
                  </a:lnTo>
                  <a:lnTo>
                    <a:pt x="504" y="0"/>
                  </a:lnTo>
                  <a:lnTo>
                    <a:pt x="519" y="0"/>
                  </a:lnTo>
                  <a:lnTo>
                    <a:pt x="536" y="0"/>
                  </a:lnTo>
                  <a:lnTo>
                    <a:pt x="552" y="0"/>
                  </a:lnTo>
                  <a:lnTo>
                    <a:pt x="567" y="0"/>
                  </a:lnTo>
                  <a:lnTo>
                    <a:pt x="580" y="0"/>
                  </a:lnTo>
                  <a:lnTo>
                    <a:pt x="595" y="0"/>
                  </a:lnTo>
                  <a:lnTo>
                    <a:pt x="611" y="0"/>
                  </a:lnTo>
                  <a:lnTo>
                    <a:pt x="624" y="0"/>
                  </a:lnTo>
                  <a:lnTo>
                    <a:pt x="637" y="0"/>
                  </a:lnTo>
                  <a:lnTo>
                    <a:pt x="652" y="2"/>
                  </a:lnTo>
                  <a:lnTo>
                    <a:pt x="664" y="2"/>
                  </a:lnTo>
                  <a:lnTo>
                    <a:pt x="675" y="2"/>
                  </a:lnTo>
                  <a:lnTo>
                    <a:pt x="687" y="2"/>
                  </a:lnTo>
                  <a:lnTo>
                    <a:pt x="698" y="2"/>
                  </a:lnTo>
                  <a:lnTo>
                    <a:pt x="708" y="2"/>
                  </a:lnTo>
                  <a:lnTo>
                    <a:pt x="717" y="2"/>
                  </a:lnTo>
                  <a:lnTo>
                    <a:pt x="727" y="2"/>
                  </a:lnTo>
                  <a:lnTo>
                    <a:pt x="736" y="4"/>
                  </a:lnTo>
                  <a:lnTo>
                    <a:pt x="744" y="4"/>
                  </a:lnTo>
                  <a:lnTo>
                    <a:pt x="751" y="4"/>
                  </a:lnTo>
                  <a:lnTo>
                    <a:pt x="757" y="4"/>
                  </a:lnTo>
                  <a:lnTo>
                    <a:pt x="763" y="6"/>
                  </a:lnTo>
                  <a:lnTo>
                    <a:pt x="770" y="6"/>
                  </a:lnTo>
                  <a:lnTo>
                    <a:pt x="776" y="9"/>
                  </a:lnTo>
                  <a:lnTo>
                    <a:pt x="778" y="11"/>
                  </a:lnTo>
                  <a:lnTo>
                    <a:pt x="782" y="15"/>
                  </a:lnTo>
                  <a:lnTo>
                    <a:pt x="784" y="23"/>
                  </a:lnTo>
                  <a:lnTo>
                    <a:pt x="787" y="32"/>
                  </a:lnTo>
                  <a:lnTo>
                    <a:pt x="787" y="38"/>
                  </a:lnTo>
                  <a:lnTo>
                    <a:pt x="789" y="44"/>
                  </a:lnTo>
                  <a:lnTo>
                    <a:pt x="789" y="49"/>
                  </a:lnTo>
                  <a:lnTo>
                    <a:pt x="791" y="57"/>
                  </a:lnTo>
                  <a:lnTo>
                    <a:pt x="793" y="63"/>
                  </a:lnTo>
                  <a:lnTo>
                    <a:pt x="793" y="70"/>
                  </a:lnTo>
                  <a:lnTo>
                    <a:pt x="795" y="78"/>
                  </a:lnTo>
                  <a:lnTo>
                    <a:pt x="797" y="86"/>
                  </a:lnTo>
                  <a:lnTo>
                    <a:pt x="797" y="95"/>
                  </a:lnTo>
                  <a:lnTo>
                    <a:pt x="797" y="103"/>
                  </a:lnTo>
                  <a:lnTo>
                    <a:pt x="799" y="112"/>
                  </a:lnTo>
                  <a:lnTo>
                    <a:pt x="799" y="122"/>
                  </a:lnTo>
                  <a:lnTo>
                    <a:pt x="801" y="129"/>
                  </a:lnTo>
                  <a:lnTo>
                    <a:pt x="801" y="139"/>
                  </a:lnTo>
                  <a:lnTo>
                    <a:pt x="803" y="148"/>
                  </a:lnTo>
                  <a:lnTo>
                    <a:pt x="803" y="160"/>
                  </a:lnTo>
                  <a:lnTo>
                    <a:pt x="803" y="167"/>
                  </a:lnTo>
                  <a:lnTo>
                    <a:pt x="805" y="179"/>
                  </a:lnTo>
                  <a:lnTo>
                    <a:pt x="805" y="188"/>
                  </a:lnTo>
                  <a:lnTo>
                    <a:pt x="805" y="200"/>
                  </a:lnTo>
                  <a:lnTo>
                    <a:pt x="805" y="209"/>
                  </a:lnTo>
                  <a:lnTo>
                    <a:pt x="806" y="220"/>
                  </a:lnTo>
                  <a:lnTo>
                    <a:pt x="806" y="230"/>
                  </a:lnTo>
                  <a:lnTo>
                    <a:pt x="808" y="243"/>
                  </a:lnTo>
                  <a:lnTo>
                    <a:pt x="808" y="253"/>
                  </a:lnTo>
                  <a:lnTo>
                    <a:pt x="808" y="262"/>
                  </a:lnTo>
                  <a:lnTo>
                    <a:pt x="808" y="272"/>
                  </a:lnTo>
                  <a:lnTo>
                    <a:pt x="810" y="283"/>
                  </a:lnTo>
                  <a:lnTo>
                    <a:pt x="810" y="293"/>
                  </a:lnTo>
                  <a:lnTo>
                    <a:pt x="810" y="302"/>
                  </a:lnTo>
                  <a:lnTo>
                    <a:pt x="810" y="314"/>
                  </a:lnTo>
                  <a:lnTo>
                    <a:pt x="810" y="323"/>
                  </a:lnTo>
                  <a:lnTo>
                    <a:pt x="810" y="333"/>
                  </a:lnTo>
                  <a:lnTo>
                    <a:pt x="810" y="342"/>
                  </a:lnTo>
                  <a:lnTo>
                    <a:pt x="810" y="352"/>
                  </a:lnTo>
                  <a:lnTo>
                    <a:pt x="810" y="361"/>
                  </a:lnTo>
                  <a:lnTo>
                    <a:pt x="810" y="371"/>
                  </a:lnTo>
                  <a:lnTo>
                    <a:pt x="810" y="378"/>
                  </a:lnTo>
                  <a:lnTo>
                    <a:pt x="810" y="388"/>
                  </a:lnTo>
                  <a:lnTo>
                    <a:pt x="810" y="397"/>
                  </a:lnTo>
                  <a:lnTo>
                    <a:pt x="808" y="403"/>
                  </a:lnTo>
                  <a:lnTo>
                    <a:pt x="808" y="411"/>
                  </a:lnTo>
                  <a:lnTo>
                    <a:pt x="806" y="418"/>
                  </a:lnTo>
                  <a:lnTo>
                    <a:pt x="806" y="426"/>
                  </a:lnTo>
                  <a:lnTo>
                    <a:pt x="806" y="432"/>
                  </a:lnTo>
                  <a:lnTo>
                    <a:pt x="806" y="437"/>
                  </a:lnTo>
                  <a:lnTo>
                    <a:pt x="805" y="443"/>
                  </a:lnTo>
                  <a:lnTo>
                    <a:pt x="805" y="449"/>
                  </a:lnTo>
                  <a:lnTo>
                    <a:pt x="803" y="458"/>
                  </a:lnTo>
                  <a:lnTo>
                    <a:pt x="803" y="464"/>
                  </a:lnTo>
                  <a:lnTo>
                    <a:pt x="801" y="470"/>
                  </a:lnTo>
                  <a:lnTo>
                    <a:pt x="799" y="471"/>
                  </a:lnTo>
                  <a:lnTo>
                    <a:pt x="795" y="471"/>
                  </a:lnTo>
                  <a:lnTo>
                    <a:pt x="789" y="473"/>
                  </a:lnTo>
                  <a:lnTo>
                    <a:pt x="782" y="473"/>
                  </a:lnTo>
                  <a:lnTo>
                    <a:pt x="778" y="473"/>
                  </a:lnTo>
                  <a:lnTo>
                    <a:pt x="772" y="475"/>
                  </a:lnTo>
                  <a:lnTo>
                    <a:pt x="766" y="475"/>
                  </a:lnTo>
                  <a:lnTo>
                    <a:pt x="757" y="475"/>
                  </a:lnTo>
                  <a:lnTo>
                    <a:pt x="749" y="475"/>
                  </a:lnTo>
                  <a:lnTo>
                    <a:pt x="742" y="477"/>
                  </a:lnTo>
                  <a:lnTo>
                    <a:pt x="732" y="477"/>
                  </a:lnTo>
                  <a:lnTo>
                    <a:pt x="723" y="477"/>
                  </a:lnTo>
                  <a:lnTo>
                    <a:pt x="711" y="477"/>
                  </a:lnTo>
                  <a:lnTo>
                    <a:pt x="702" y="479"/>
                  </a:lnTo>
                  <a:lnTo>
                    <a:pt x="690" y="479"/>
                  </a:lnTo>
                  <a:lnTo>
                    <a:pt x="679" y="479"/>
                  </a:lnTo>
                  <a:lnTo>
                    <a:pt x="668" y="479"/>
                  </a:lnTo>
                  <a:lnTo>
                    <a:pt x="654" y="479"/>
                  </a:lnTo>
                  <a:lnTo>
                    <a:pt x="643" y="481"/>
                  </a:lnTo>
                  <a:lnTo>
                    <a:pt x="630" y="481"/>
                  </a:lnTo>
                  <a:lnTo>
                    <a:pt x="616" y="483"/>
                  </a:lnTo>
                  <a:lnTo>
                    <a:pt x="603" y="483"/>
                  </a:lnTo>
                  <a:lnTo>
                    <a:pt x="590" y="483"/>
                  </a:lnTo>
                  <a:lnTo>
                    <a:pt x="576" y="483"/>
                  </a:lnTo>
                  <a:lnTo>
                    <a:pt x="561" y="483"/>
                  </a:lnTo>
                  <a:lnTo>
                    <a:pt x="548" y="483"/>
                  </a:lnTo>
                  <a:lnTo>
                    <a:pt x="535" y="485"/>
                  </a:lnTo>
                  <a:lnTo>
                    <a:pt x="519" y="485"/>
                  </a:lnTo>
                  <a:lnTo>
                    <a:pt x="506" y="485"/>
                  </a:lnTo>
                  <a:lnTo>
                    <a:pt x="491" y="485"/>
                  </a:lnTo>
                  <a:lnTo>
                    <a:pt x="477" y="487"/>
                  </a:lnTo>
                  <a:lnTo>
                    <a:pt x="462" y="487"/>
                  </a:lnTo>
                  <a:lnTo>
                    <a:pt x="447" y="487"/>
                  </a:lnTo>
                  <a:lnTo>
                    <a:pt x="432" y="487"/>
                  </a:lnTo>
                  <a:lnTo>
                    <a:pt x="419" y="487"/>
                  </a:lnTo>
                  <a:lnTo>
                    <a:pt x="403" y="487"/>
                  </a:lnTo>
                  <a:lnTo>
                    <a:pt x="390" y="487"/>
                  </a:lnTo>
                  <a:lnTo>
                    <a:pt x="375" y="487"/>
                  </a:lnTo>
                  <a:lnTo>
                    <a:pt x="363" y="487"/>
                  </a:lnTo>
                  <a:lnTo>
                    <a:pt x="348" y="485"/>
                  </a:lnTo>
                  <a:lnTo>
                    <a:pt x="335" y="485"/>
                  </a:lnTo>
                  <a:lnTo>
                    <a:pt x="322" y="485"/>
                  </a:lnTo>
                  <a:lnTo>
                    <a:pt x="310" y="485"/>
                  </a:lnTo>
                  <a:lnTo>
                    <a:pt x="299" y="485"/>
                  </a:lnTo>
                  <a:lnTo>
                    <a:pt x="285" y="485"/>
                  </a:lnTo>
                  <a:lnTo>
                    <a:pt x="274" y="485"/>
                  </a:lnTo>
                  <a:lnTo>
                    <a:pt x="265" y="485"/>
                  </a:lnTo>
                  <a:lnTo>
                    <a:pt x="253" y="485"/>
                  </a:lnTo>
                  <a:lnTo>
                    <a:pt x="242" y="485"/>
                  </a:lnTo>
                  <a:lnTo>
                    <a:pt x="232" y="483"/>
                  </a:lnTo>
                  <a:lnTo>
                    <a:pt x="223" y="483"/>
                  </a:lnTo>
                  <a:lnTo>
                    <a:pt x="215" y="483"/>
                  </a:lnTo>
                  <a:lnTo>
                    <a:pt x="207" y="483"/>
                  </a:lnTo>
                  <a:lnTo>
                    <a:pt x="198" y="483"/>
                  </a:lnTo>
                  <a:lnTo>
                    <a:pt x="192" y="483"/>
                  </a:lnTo>
                  <a:lnTo>
                    <a:pt x="187" y="481"/>
                  </a:lnTo>
                  <a:lnTo>
                    <a:pt x="181" y="479"/>
                  </a:lnTo>
                  <a:lnTo>
                    <a:pt x="175" y="479"/>
                  </a:lnTo>
                  <a:lnTo>
                    <a:pt x="173" y="479"/>
                  </a:lnTo>
                  <a:lnTo>
                    <a:pt x="168" y="477"/>
                  </a:lnTo>
                  <a:lnTo>
                    <a:pt x="166" y="475"/>
                  </a:lnTo>
                  <a:lnTo>
                    <a:pt x="166" y="471"/>
                  </a:lnTo>
                  <a:lnTo>
                    <a:pt x="164" y="470"/>
                  </a:lnTo>
                  <a:lnTo>
                    <a:pt x="164" y="464"/>
                  </a:lnTo>
                  <a:lnTo>
                    <a:pt x="164" y="458"/>
                  </a:lnTo>
                  <a:lnTo>
                    <a:pt x="164" y="451"/>
                  </a:lnTo>
                  <a:lnTo>
                    <a:pt x="164" y="443"/>
                  </a:lnTo>
                  <a:lnTo>
                    <a:pt x="164" y="433"/>
                  </a:lnTo>
                  <a:lnTo>
                    <a:pt x="164" y="426"/>
                  </a:lnTo>
                  <a:lnTo>
                    <a:pt x="164" y="416"/>
                  </a:lnTo>
                  <a:lnTo>
                    <a:pt x="164" y="405"/>
                  </a:lnTo>
                  <a:lnTo>
                    <a:pt x="164" y="399"/>
                  </a:lnTo>
                  <a:lnTo>
                    <a:pt x="164" y="393"/>
                  </a:lnTo>
                  <a:lnTo>
                    <a:pt x="164" y="388"/>
                  </a:lnTo>
                  <a:lnTo>
                    <a:pt x="164" y="382"/>
                  </a:lnTo>
                  <a:lnTo>
                    <a:pt x="164" y="376"/>
                  </a:lnTo>
                  <a:lnTo>
                    <a:pt x="164" y="371"/>
                  </a:lnTo>
                  <a:lnTo>
                    <a:pt x="164" y="365"/>
                  </a:lnTo>
                  <a:lnTo>
                    <a:pt x="164" y="359"/>
                  </a:lnTo>
                  <a:lnTo>
                    <a:pt x="164" y="354"/>
                  </a:lnTo>
                  <a:lnTo>
                    <a:pt x="166" y="346"/>
                  </a:lnTo>
                  <a:lnTo>
                    <a:pt x="166" y="340"/>
                  </a:lnTo>
                  <a:lnTo>
                    <a:pt x="168" y="336"/>
                  </a:lnTo>
                  <a:lnTo>
                    <a:pt x="168" y="331"/>
                  </a:lnTo>
                  <a:lnTo>
                    <a:pt x="168" y="323"/>
                  </a:lnTo>
                  <a:lnTo>
                    <a:pt x="168" y="317"/>
                  </a:lnTo>
                  <a:lnTo>
                    <a:pt x="169" y="312"/>
                  </a:lnTo>
                  <a:lnTo>
                    <a:pt x="169" y="306"/>
                  </a:lnTo>
                  <a:lnTo>
                    <a:pt x="169" y="300"/>
                  </a:lnTo>
                  <a:lnTo>
                    <a:pt x="171" y="295"/>
                  </a:lnTo>
                  <a:lnTo>
                    <a:pt x="171" y="289"/>
                  </a:lnTo>
                  <a:lnTo>
                    <a:pt x="171" y="283"/>
                  </a:lnTo>
                  <a:lnTo>
                    <a:pt x="173" y="278"/>
                  </a:lnTo>
                  <a:lnTo>
                    <a:pt x="173" y="272"/>
                  </a:lnTo>
                  <a:lnTo>
                    <a:pt x="175" y="268"/>
                  </a:lnTo>
                  <a:lnTo>
                    <a:pt x="177" y="257"/>
                  </a:lnTo>
                  <a:lnTo>
                    <a:pt x="181" y="249"/>
                  </a:lnTo>
                  <a:lnTo>
                    <a:pt x="183" y="240"/>
                  </a:lnTo>
                  <a:lnTo>
                    <a:pt x="185" y="232"/>
                  </a:lnTo>
                  <a:lnTo>
                    <a:pt x="187" y="224"/>
                  </a:lnTo>
                  <a:lnTo>
                    <a:pt x="190" y="220"/>
                  </a:lnTo>
                  <a:lnTo>
                    <a:pt x="194" y="211"/>
                  </a:lnTo>
                  <a:lnTo>
                    <a:pt x="204" y="209"/>
                  </a:lnTo>
                  <a:lnTo>
                    <a:pt x="206" y="207"/>
                  </a:lnTo>
                  <a:lnTo>
                    <a:pt x="211" y="207"/>
                  </a:lnTo>
                  <a:lnTo>
                    <a:pt x="219" y="205"/>
                  </a:lnTo>
                  <a:lnTo>
                    <a:pt x="228" y="205"/>
                  </a:lnTo>
                  <a:lnTo>
                    <a:pt x="232" y="205"/>
                  </a:lnTo>
                  <a:lnTo>
                    <a:pt x="236" y="205"/>
                  </a:lnTo>
                  <a:lnTo>
                    <a:pt x="242" y="203"/>
                  </a:lnTo>
                  <a:lnTo>
                    <a:pt x="249" y="203"/>
                  </a:lnTo>
                  <a:lnTo>
                    <a:pt x="255" y="203"/>
                  </a:lnTo>
                  <a:lnTo>
                    <a:pt x="261" y="203"/>
                  </a:lnTo>
                  <a:lnTo>
                    <a:pt x="266" y="203"/>
                  </a:lnTo>
                  <a:lnTo>
                    <a:pt x="274" y="203"/>
                  </a:lnTo>
                  <a:lnTo>
                    <a:pt x="280" y="203"/>
                  </a:lnTo>
                  <a:lnTo>
                    <a:pt x="287" y="203"/>
                  </a:lnTo>
                  <a:lnTo>
                    <a:pt x="295" y="201"/>
                  </a:lnTo>
                  <a:lnTo>
                    <a:pt x="303" y="201"/>
                  </a:lnTo>
                  <a:lnTo>
                    <a:pt x="308" y="201"/>
                  </a:lnTo>
                  <a:lnTo>
                    <a:pt x="318" y="201"/>
                  </a:lnTo>
                  <a:lnTo>
                    <a:pt x="325" y="201"/>
                  </a:lnTo>
                  <a:lnTo>
                    <a:pt x="333" y="201"/>
                  </a:lnTo>
                  <a:lnTo>
                    <a:pt x="341" y="201"/>
                  </a:lnTo>
                  <a:lnTo>
                    <a:pt x="348" y="201"/>
                  </a:lnTo>
                  <a:lnTo>
                    <a:pt x="356" y="201"/>
                  </a:lnTo>
                  <a:lnTo>
                    <a:pt x="365" y="201"/>
                  </a:lnTo>
                  <a:lnTo>
                    <a:pt x="373" y="201"/>
                  </a:lnTo>
                  <a:lnTo>
                    <a:pt x="382" y="201"/>
                  </a:lnTo>
                  <a:lnTo>
                    <a:pt x="392" y="201"/>
                  </a:lnTo>
                  <a:lnTo>
                    <a:pt x="400" y="201"/>
                  </a:lnTo>
                  <a:lnTo>
                    <a:pt x="409" y="200"/>
                  </a:lnTo>
                  <a:lnTo>
                    <a:pt x="417" y="200"/>
                  </a:lnTo>
                  <a:lnTo>
                    <a:pt x="424" y="200"/>
                  </a:lnTo>
                  <a:lnTo>
                    <a:pt x="434" y="200"/>
                  </a:lnTo>
                  <a:lnTo>
                    <a:pt x="441" y="200"/>
                  </a:lnTo>
                  <a:lnTo>
                    <a:pt x="449" y="200"/>
                  </a:lnTo>
                  <a:lnTo>
                    <a:pt x="457" y="200"/>
                  </a:lnTo>
                  <a:lnTo>
                    <a:pt x="466" y="200"/>
                  </a:lnTo>
                  <a:lnTo>
                    <a:pt x="474" y="200"/>
                  </a:lnTo>
                  <a:lnTo>
                    <a:pt x="481" y="200"/>
                  </a:lnTo>
                  <a:lnTo>
                    <a:pt x="489" y="200"/>
                  </a:lnTo>
                  <a:lnTo>
                    <a:pt x="496" y="201"/>
                  </a:lnTo>
                  <a:lnTo>
                    <a:pt x="504" y="201"/>
                  </a:lnTo>
                  <a:lnTo>
                    <a:pt x="512" y="201"/>
                  </a:lnTo>
                  <a:lnTo>
                    <a:pt x="519" y="201"/>
                  </a:lnTo>
                  <a:lnTo>
                    <a:pt x="527" y="203"/>
                  </a:lnTo>
                  <a:lnTo>
                    <a:pt x="533" y="203"/>
                  </a:lnTo>
                  <a:lnTo>
                    <a:pt x="538" y="203"/>
                  </a:lnTo>
                  <a:lnTo>
                    <a:pt x="544" y="203"/>
                  </a:lnTo>
                  <a:lnTo>
                    <a:pt x="550" y="203"/>
                  </a:lnTo>
                  <a:lnTo>
                    <a:pt x="555" y="203"/>
                  </a:lnTo>
                  <a:lnTo>
                    <a:pt x="561" y="205"/>
                  </a:lnTo>
                  <a:lnTo>
                    <a:pt x="567" y="205"/>
                  </a:lnTo>
                  <a:lnTo>
                    <a:pt x="573" y="207"/>
                  </a:lnTo>
                  <a:lnTo>
                    <a:pt x="580" y="207"/>
                  </a:lnTo>
                  <a:lnTo>
                    <a:pt x="588" y="209"/>
                  </a:lnTo>
                  <a:lnTo>
                    <a:pt x="593" y="211"/>
                  </a:lnTo>
                  <a:lnTo>
                    <a:pt x="599" y="213"/>
                  </a:lnTo>
                  <a:lnTo>
                    <a:pt x="603" y="217"/>
                  </a:lnTo>
                  <a:lnTo>
                    <a:pt x="609" y="222"/>
                  </a:lnTo>
                  <a:lnTo>
                    <a:pt x="611" y="226"/>
                  </a:lnTo>
                  <a:lnTo>
                    <a:pt x="611" y="232"/>
                  </a:lnTo>
                  <a:lnTo>
                    <a:pt x="609" y="243"/>
                  </a:lnTo>
                  <a:lnTo>
                    <a:pt x="603" y="253"/>
                  </a:lnTo>
                  <a:lnTo>
                    <a:pt x="593" y="260"/>
                  </a:lnTo>
                  <a:lnTo>
                    <a:pt x="584" y="268"/>
                  </a:lnTo>
                  <a:lnTo>
                    <a:pt x="574" y="272"/>
                  </a:lnTo>
                  <a:lnTo>
                    <a:pt x="569" y="274"/>
                  </a:lnTo>
                  <a:lnTo>
                    <a:pt x="563" y="272"/>
                  </a:lnTo>
                  <a:lnTo>
                    <a:pt x="557" y="272"/>
                  </a:lnTo>
                  <a:lnTo>
                    <a:pt x="552" y="270"/>
                  </a:lnTo>
                  <a:lnTo>
                    <a:pt x="544" y="270"/>
                  </a:lnTo>
                  <a:lnTo>
                    <a:pt x="535" y="270"/>
                  </a:lnTo>
                  <a:lnTo>
                    <a:pt x="527" y="268"/>
                  </a:lnTo>
                  <a:lnTo>
                    <a:pt x="517" y="268"/>
                  </a:lnTo>
                  <a:lnTo>
                    <a:pt x="506" y="268"/>
                  </a:lnTo>
                  <a:lnTo>
                    <a:pt x="500" y="268"/>
                  </a:lnTo>
                  <a:lnTo>
                    <a:pt x="495" y="268"/>
                  </a:lnTo>
                  <a:lnTo>
                    <a:pt x="489" y="268"/>
                  </a:lnTo>
                  <a:lnTo>
                    <a:pt x="483" y="268"/>
                  </a:lnTo>
                  <a:lnTo>
                    <a:pt x="477" y="268"/>
                  </a:lnTo>
                  <a:lnTo>
                    <a:pt x="472" y="268"/>
                  </a:lnTo>
                  <a:lnTo>
                    <a:pt x="464" y="268"/>
                  </a:lnTo>
                  <a:lnTo>
                    <a:pt x="460" y="268"/>
                  </a:lnTo>
                  <a:lnTo>
                    <a:pt x="453" y="268"/>
                  </a:lnTo>
                  <a:lnTo>
                    <a:pt x="447" y="268"/>
                  </a:lnTo>
                  <a:lnTo>
                    <a:pt x="441" y="268"/>
                  </a:lnTo>
                  <a:lnTo>
                    <a:pt x="436" y="268"/>
                  </a:lnTo>
                  <a:lnTo>
                    <a:pt x="430" y="268"/>
                  </a:lnTo>
                  <a:lnTo>
                    <a:pt x="422" y="268"/>
                  </a:lnTo>
                  <a:lnTo>
                    <a:pt x="417" y="268"/>
                  </a:lnTo>
                  <a:lnTo>
                    <a:pt x="411" y="268"/>
                  </a:lnTo>
                  <a:lnTo>
                    <a:pt x="405" y="268"/>
                  </a:lnTo>
                  <a:lnTo>
                    <a:pt x="398" y="268"/>
                  </a:lnTo>
                  <a:lnTo>
                    <a:pt x="392" y="268"/>
                  </a:lnTo>
                  <a:lnTo>
                    <a:pt x="386" y="268"/>
                  </a:lnTo>
                  <a:lnTo>
                    <a:pt x="381" y="268"/>
                  </a:lnTo>
                  <a:lnTo>
                    <a:pt x="375" y="268"/>
                  </a:lnTo>
                  <a:lnTo>
                    <a:pt x="369" y="268"/>
                  </a:lnTo>
                  <a:lnTo>
                    <a:pt x="363" y="268"/>
                  </a:lnTo>
                  <a:lnTo>
                    <a:pt x="358" y="268"/>
                  </a:lnTo>
                  <a:lnTo>
                    <a:pt x="352" y="268"/>
                  </a:lnTo>
                  <a:lnTo>
                    <a:pt x="346" y="268"/>
                  </a:lnTo>
                  <a:lnTo>
                    <a:pt x="341" y="268"/>
                  </a:lnTo>
                  <a:lnTo>
                    <a:pt x="331" y="270"/>
                  </a:lnTo>
                  <a:lnTo>
                    <a:pt x="322" y="270"/>
                  </a:lnTo>
                  <a:lnTo>
                    <a:pt x="312" y="270"/>
                  </a:lnTo>
                  <a:lnTo>
                    <a:pt x="304" y="270"/>
                  </a:lnTo>
                  <a:lnTo>
                    <a:pt x="297" y="272"/>
                  </a:lnTo>
                  <a:lnTo>
                    <a:pt x="293" y="272"/>
                  </a:lnTo>
                  <a:lnTo>
                    <a:pt x="285" y="272"/>
                  </a:lnTo>
                  <a:lnTo>
                    <a:pt x="282" y="274"/>
                  </a:lnTo>
                  <a:lnTo>
                    <a:pt x="280" y="274"/>
                  </a:lnTo>
                  <a:lnTo>
                    <a:pt x="280" y="276"/>
                  </a:lnTo>
                  <a:lnTo>
                    <a:pt x="276" y="279"/>
                  </a:lnTo>
                  <a:lnTo>
                    <a:pt x="272" y="285"/>
                  </a:lnTo>
                  <a:lnTo>
                    <a:pt x="270" y="291"/>
                  </a:lnTo>
                  <a:lnTo>
                    <a:pt x="268" y="298"/>
                  </a:lnTo>
                  <a:lnTo>
                    <a:pt x="266" y="306"/>
                  </a:lnTo>
                  <a:lnTo>
                    <a:pt x="265" y="316"/>
                  </a:lnTo>
                  <a:lnTo>
                    <a:pt x="265" y="325"/>
                  </a:lnTo>
                  <a:lnTo>
                    <a:pt x="265" y="335"/>
                  </a:lnTo>
                  <a:lnTo>
                    <a:pt x="263" y="344"/>
                  </a:lnTo>
                  <a:lnTo>
                    <a:pt x="263" y="354"/>
                  </a:lnTo>
                  <a:lnTo>
                    <a:pt x="263" y="363"/>
                  </a:lnTo>
                  <a:lnTo>
                    <a:pt x="263" y="373"/>
                  </a:lnTo>
                  <a:lnTo>
                    <a:pt x="263" y="378"/>
                  </a:lnTo>
                  <a:lnTo>
                    <a:pt x="265" y="386"/>
                  </a:lnTo>
                  <a:lnTo>
                    <a:pt x="265" y="392"/>
                  </a:lnTo>
                  <a:lnTo>
                    <a:pt x="266" y="397"/>
                  </a:lnTo>
                  <a:lnTo>
                    <a:pt x="272" y="399"/>
                  </a:lnTo>
                  <a:lnTo>
                    <a:pt x="278" y="399"/>
                  </a:lnTo>
                  <a:lnTo>
                    <a:pt x="285" y="401"/>
                  </a:lnTo>
                  <a:lnTo>
                    <a:pt x="289" y="401"/>
                  </a:lnTo>
                  <a:lnTo>
                    <a:pt x="295" y="401"/>
                  </a:lnTo>
                  <a:lnTo>
                    <a:pt x="301" y="401"/>
                  </a:lnTo>
                  <a:lnTo>
                    <a:pt x="306" y="401"/>
                  </a:lnTo>
                  <a:lnTo>
                    <a:pt x="312" y="401"/>
                  </a:lnTo>
                  <a:lnTo>
                    <a:pt x="320" y="401"/>
                  </a:lnTo>
                  <a:lnTo>
                    <a:pt x="325" y="401"/>
                  </a:lnTo>
                  <a:lnTo>
                    <a:pt x="333" y="401"/>
                  </a:lnTo>
                  <a:lnTo>
                    <a:pt x="341" y="401"/>
                  </a:lnTo>
                  <a:lnTo>
                    <a:pt x="348" y="401"/>
                  </a:lnTo>
                  <a:lnTo>
                    <a:pt x="356" y="401"/>
                  </a:lnTo>
                  <a:lnTo>
                    <a:pt x="365" y="401"/>
                  </a:lnTo>
                  <a:lnTo>
                    <a:pt x="375" y="401"/>
                  </a:lnTo>
                  <a:lnTo>
                    <a:pt x="384" y="401"/>
                  </a:lnTo>
                  <a:lnTo>
                    <a:pt x="392" y="401"/>
                  </a:lnTo>
                  <a:lnTo>
                    <a:pt x="401" y="401"/>
                  </a:lnTo>
                  <a:lnTo>
                    <a:pt x="411" y="399"/>
                  </a:lnTo>
                  <a:lnTo>
                    <a:pt x="420" y="399"/>
                  </a:lnTo>
                  <a:lnTo>
                    <a:pt x="430" y="399"/>
                  </a:lnTo>
                  <a:lnTo>
                    <a:pt x="439" y="399"/>
                  </a:lnTo>
                  <a:lnTo>
                    <a:pt x="449" y="399"/>
                  </a:lnTo>
                  <a:lnTo>
                    <a:pt x="460" y="399"/>
                  </a:lnTo>
                  <a:lnTo>
                    <a:pt x="472" y="399"/>
                  </a:lnTo>
                  <a:lnTo>
                    <a:pt x="481" y="399"/>
                  </a:lnTo>
                  <a:lnTo>
                    <a:pt x="491" y="397"/>
                  </a:lnTo>
                  <a:lnTo>
                    <a:pt x="502" y="397"/>
                  </a:lnTo>
                  <a:lnTo>
                    <a:pt x="510" y="397"/>
                  </a:lnTo>
                  <a:lnTo>
                    <a:pt x="521" y="397"/>
                  </a:lnTo>
                  <a:lnTo>
                    <a:pt x="531" y="395"/>
                  </a:lnTo>
                  <a:lnTo>
                    <a:pt x="542" y="395"/>
                  </a:lnTo>
                  <a:lnTo>
                    <a:pt x="550" y="395"/>
                  </a:lnTo>
                  <a:lnTo>
                    <a:pt x="561" y="395"/>
                  </a:lnTo>
                  <a:lnTo>
                    <a:pt x="571" y="393"/>
                  </a:lnTo>
                  <a:lnTo>
                    <a:pt x="578" y="392"/>
                  </a:lnTo>
                  <a:lnTo>
                    <a:pt x="588" y="392"/>
                  </a:lnTo>
                  <a:lnTo>
                    <a:pt x="597" y="392"/>
                  </a:lnTo>
                  <a:lnTo>
                    <a:pt x="605" y="392"/>
                  </a:lnTo>
                  <a:lnTo>
                    <a:pt x="614" y="390"/>
                  </a:lnTo>
                  <a:lnTo>
                    <a:pt x="624" y="390"/>
                  </a:lnTo>
                  <a:lnTo>
                    <a:pt x="633" y="390"/>
                  </a:lnTo>
                  <a:lnTo>
                    <a:pt x="639" y="390"/>
                  </a:lnTo>
                  <a:lnTo>
                    <a:pt x="647" y="388"/>
                  </a:lnTo>
                  <a:lnTo>
                    <a:pt x="654" y="388"/>
                  </a:lnTo>
                  <a:lnTo>
                    <a:pt x="662" y="388"/>
                  </a:lnTo>
                  <a:lnTo>
                    <a:pt x="668" y="386"/>
                  </a:lnTo>
                  <a:lnTo>
                    <a:pt x="673" y="386"/>
                  </a:lnTo>
                  <a:lnTo>
                    <a:pt x="681" y="386"/>
                  </a:lnTo>
                  <a:lnTo>
                    <a:pt x="687" y="386"/>
                  </a:lnTo>
                  <a:lnTo>
                    <a:pt x="696" y="386"/>
                  </a:lnTo>
                  <a:lnTo>
                    <a:pt x="704" y="384"/>
                  </a:lnTo>
                  <a:lnTo>
                    <a:pt x="709" y="384"/>
                  </a:lnTo>
                  <a:lnTo>
                    <a:pt x="713" y="384"/>
                  </a:lnTo>
                  <a:lnTo>
                    <a:pt x="713" y="382"/>
                  </a:lnTo>
                  <a:lnTo>
                    <a:pt x="715" y="378"/>
                  </a:lnTo>
                  <a:lnTo>
                    <a:pt x="715" y="374"/>
                  </a:lnTo>
                  <a:lnTo>
                    <a:pt x="717" y="371"/>
                  </a:lnTo>
                  <a:lnTo>
                    <a:pt x="717" y="363"/>
                  </a:lnTo>
                  <a:lnTo>
                    <a:pt x="717" y="355"/>
                  </a:lnTo>
                  <a:lnTo>
                    <a:pt x="717" y="346"/>
                  </a:lnTo>
                  <a:lnTo>
                    <a:pt x="717" y="336"/>
                  </a:lnTo>
                  <a:lnTo>
                    <a:pt x="715" y="331"/>
                  </a:lnTo>
                  <a:lnTo>
                    <a:pt x="715" y="325"/>
                  </a:lnTo>
                  <a:lnTo>
                    <a:pt x="715" y="319"/>
                  </a:lnTo>
                  <a:lnTo>
                    <a:pt x="715" y="314"/>
                  </a:lnTo>
                  <a:lnTo>
                    <a:pt x="715" y="308"/>
                  </a:lnTo>
                  <a:lnTo>
                    <a:pt x="715" y="302"/>
                  </a:lnTo>
                  <a:lnTo>
                    <a:pt x="715" y="297"/>
                  </a:lnTo>
                  <a:lnTo>
                    <a:pt x="715" y="291"/>
                  </a:lnTo>
                  <a:lnTo>
                    <a:pt x="713" y="283"/>
                  </a:lnTo>
                  <a:lnTo>
                    <a:pt x="713" y="276"/>
                  </a:lnTo>
                  <a:lnTo>
                    <a:pt x="713" y="270"/>
                  </a:lnTo>
                  <a:lnTo>
                    <a:pt x="713" y="264"/>
                  </a:lnTo>
                  <a:lnTo>
                    <a:pt x="711" y="257"/>
                  </a:lnTo>
                  <a:lnTo>
                    <a:pt x="711" y="251"/>
                  </a:lnTo>
                  <a:lnTo>
                    <a:pt x="711" y="243"/>
                  </a:lnTo>
                  <a:lnTo>
                    <a:pt x="711" y="238"/>
                  </a:lnTo>
                  <a:lnTo>
                    <a:pt x="711" y="230"/>
                  </a:lnTo>
                  <a:lnTo>
                    <a:pt x="709" y="224"/>
                  </a:lnTo>
                  <a:lnTo>
                    <a:pt x="709" y="215"/>
                  </a:lnTo>
                  <a:lnTo>
                    <a:pt x="709" y="209"/>
                  </a:lnTo>
                  <a:lnTo>
                    <a:pt x="708" y="203"/>
                  </a:lnTo>
                  <a:lnTo>
                    <a:pt x="708" y="196"/>
                  </a:lnTo>
                  <a:lnTo>
                    <a:pt x="708" y="190"/>
                  </a:lnTo>
                  <a:lnTo>
                    <a:pt x="708" y="184"/>
                  </a:lnTo>
                  <a:lnTo>
                    <a:pt x="706" y="177"/>
                  </a:lnTo>
                  <a:lnTo>
                    <a:pt x="706" y="171"/>
                  </a:lnTo>
                  <a:lnTo>
                    <a:pt x="704" y="165"/>
                  </a:lnTo>
                  <a:lnTo>
                    <a:pt x="704" y="160"/>
                  </a:lnTo>
                  <a:lnTo>
                    <a:pt x="704" y="154"/>
                  </a:lnTo>
                  <a:lnTo>
                    <a:pt x="704" y="146"/>
                  </a:lnTo>
                  <a:lnTo>
                    <a:pt x="702" y="143"/>
                  </a:lnTo>
                  <a:lnTo>
                    <a:pt x="702" y="139"/>
                  </a:lnTo>
                  <a:lnTo>
                    <a:pt x="700" y="127"/>
                  </a:lnTo>
                  <a:lnTo>
                    <a:pt x="700" y="118"/>
                  </a:lnTo>
                  <a:lnTo>
                    <a:pt x="698" y="110"/>
                  </a:lnTo>
                  <a:lnTo>
                    <a:pt x="698" y="103"/>
                  </a:lnTo>
                  <a:lnTo>
                    <a:pt x="696" y="97"/>
                  </a:lnTo>
                  <a:lnTo>
                    <a:pt x="694" y="93"/>
                  </a:lnTo>
                  <a:lnTo>
                    <a:pt x="692" y="91"/>
                  </a:lnTo>
                  <a:lnTo>
                    <a:pt x="692" y="89"/>
                  </a:lnTo>
                  <a:lnTo>
                    <a:pt x="689" y="87"/>
                  </a:lnTo>
                  <a:lnTo>
                    <a:pt x="683" y="86"/>
                  </a:lnTo>
                  <a:lnTo>
                    <a:pt x="677" y="86"/>
                  </a:lnTo>
                  <a:lnTo>
                    <a:pt x="673" y="86"/>
                  </a:lnTo>
                  <a:lnTo>
                    <a:pt x="668" y="86"/>
                  </a:lnTo>
                  <a:lnTo>
                    <a:pt x="664" y="86"/>
                  </a:lnTo>
                  <a:lnTo>
                    <a:pt x="656" y="84"/>
                  </a:lnTo>
                  <a:lnTo>
                    <a:pt x="649" y="84"/>
                  </a:lnTo>
                  <a:lnTo>
                    <a:pt x="641" y="84"/>
                  </a:lnTo>
                  <a:lnTo>
                    <a:pt x="635" y="84"/>
                  </a:lnTo>
                  <a:lnTo>
                    <a:pt x="626" y="84"/>
                  </a:lnTo>
                  <a:lnTo>
                    <a:pt x="616" y="84"/>
                  </a:lnTo>
                  <a:lnTo>
                    <a:pt x="609" y="84"/>
                  </a:lnTo>
                  <a:lnTo>
                    <a:pt x="599" y="84"/>
                  </a:lnTo>
                  <a:lnTo>
                    <a:pt x="588" y="84"/>
                  </a:lnTo>
                  <a:lnTo>
                    <a:pt x="578" y="84"/>
                  </a:lnTo>
                  <a:lnTo>
                    <a:pt x="567" y="84"/>
                  </a:lnTo>
                  <a:lnTo>
                    <a:pt x="555" y="84"/>
                  </a:lnTo>
                  <a:lnTo>
                    <a:pt x="544" y="84"/>
                  </a:lnTo>
                  <a:lnTo>
                    <a:pt x="533" y="84"/>
                  </a:lnTo>
                  <a:lnTo>
                    <a:pt x="521" y="84"/>
                  </a:lnTo>
                  <a:lnTo>
                    <a:pt x="510" y="84"/>
                  </a:lnTo>
                  <a:lnTo>
                    <a:pt x="498" y="84"/>
                  </a:lnTo>
                  <a:lnTo>
                    <a:pt x="485" y="84"/>
                  </a:lnTo>
                  <a:lnTo>
                    <a:pt x="474" y="84"/>
                  </a:lnTo>
                  <a:lnTo>
                    <a:pt x="460" y="84"/>
                  </a:lnTo>
                  <a:lnTo>
                    <a:pt x="447" y="84"/>
                  </a:lnTo>
                  <a:lnTo>
                    <a:pt x="436" y="84"/>
                  </a:lnTo>
                  <a:lnTo>
                    <a:pt x="422" y="84"/>
                  </a:lnTo>
                  <a:lnTo>
                    <a:pt x="411" y="86"/>
                  </a:lnTo>
                  <a:lnTo>
                    <a:pt x="396" y="86"/>
                  </a:lnTo>
                  <a:lnTo>
                    <a:pt x="384" y="86"/>
                  </a:lnTo>
                  <a:lnTo>
                    <a:pt x="371" y="86"/>
                  </a:lnTo>
                  <a:lnTo>
                    <a:pt x="360" y="86"/>
                  </a:lnTo>
                  <a:lnTo>
                    <a:pt x="346" y="86"/>
                  </a:lnTo>
                  <a:lnTo>
                    <a:pt x="333" y="86"/>
                  </a:lnTo>
                  <a:lnTo>
                    <a:pt x="322" y="86"/>
                  </a:lnTo>
                  <a:lnTo>
                    <a:pt x="310" y="86"/>
                  </a:lnTo>
                  <a:lnTo>
                    <a:pt x="297" y="86"/>
                  </a:lnTo>
                  <a:lnTo>
                    <a:pt x="285" y="86"/>
                  </a:lnTo>
                  <a:lnTo>
                    <a:pt x="274" y="86"/>
                  </a:lnTo>
                  <a:lnTo>
                    <a:pt x="263" y="87"/>
                  </a:lnTo>
                  <a:lnTo>
                    <a:pt x="251" y="87"/>
                  </a:lnTo>
                  <a:lnTo>
                    <a:pt x="242" y="87"/>
                  </a:lnTo>
                  <a:lnTo>
                    <a:pt x="230" y="87"/>
                  </a:lnTo>
                  <a:lnTo>
                    <a:pt x="221" y="89"/>
                  </a:lnTo>
                  <a:lnTo>
                    <a:pt x="211" y="89"/>
                  </a:lnTo>
                  <a:lnTo>
                    <a:pt x="204" y="89"/>
                  </a:lnTo>
                  <a:lnTo>
                    <a:pt x="194" y="89"/>
                  </a:lnTo>
                  <a:lnTo>
                    <a:pt x="187" y="89"/>
                  </a:lnTo>
                  <a:lnTo>
                    <a:pt x="177" y="89"/>
                  </a:lnTo>
                  <a:lnTo>
                    <a:pt x="169" y="89"/>
                  </a:lnTo>
                  <a:lnTo>
                    <a:pt x="164" y="89"/>
                  </a:lnTo>
                  <a:lnTo>
                    <a:pt x="158" y="89"/>
                  </a:lnTo>
                  <a:lnTo>
                    <a:pt x="152" y="89"/>
                  </a:lnTo>
                  <a:lnTo>
                    <a:pt x="147" y="89"/>
                  </a:lnTo>
                  <a:lnTo>
                    <a:pt x="143" y="89"/>
                  </a:lnTo>
                  <a:lnTo>
                    <a:pt x="139" y="91"/>
                  </a:lnTo>
                  <a:lnTo>
                    <a:pt x="135" y="91"/>
                  </a:lnTo>
                  <a:lnTo>
                    <a:pt x="131" y="91"/>
                  </a:lnTo>
                  <a:lnTo>
                    <a:pt x="130" y="93"/>
                  </a:lnTo>
                  <a:lnTo>
                    <a:pt x="126" y="97"/>
                  </a:lnTo>
                  <a:lnTo>
                    <a:pt x="124" y="103"/>
                  </a:lnTo>
                  <a:lnTo>
                    <a:pt x="122" y="112"/>
                  </a:lnTo>
                  <a:lnTo>
                    <a:pt x="120" y="116"/>
                  </a:lnTo>
                  <a:lnTo>
                    <a:pt x="120" y="122"/>
                  </a:lnTo>
                  <a:lnTo>
                    <a:pt x="118" y="127"/>
                  </a:lnTo>
                  <a:lnTo>
                    <a:pt x="118" y="135"/>
                  </a:lnTo>
                  <a:lnTo>
                    <a:pt x="116" y="143"/>
                  </a:lnTo>
                  <a:lnTo>
                    <a:pt x="116" y="150"/>
                  </a:lnTo>
                  <a:lnTo>
                    <a:pt x="112" y="158"/>
                  </a:lnTo>
                  <a:lnTo>
                    <a:pt x="112" y="167"/>
                  </a:lnTo>
                  <a:lnTo>
                    <a:pt x="110" y="175"/>
                  </a:lnTo>
                  <a:lnTo>
                    <a:pt x="110" y="184"/>
                  </a:lnTo>
                  <a:lnTo>
                    <a:pt x="109" y="192"/>
                  </a:lnTo>
                  <a:lnTo>
                    <a:pt x="109" y="203"/>
                  </a:lnTo>
                  <a:lnTo>
                    <a:pt x="107" y="211"/>
                  </a:lnTo>
                  <a:lnTo>
                    <a:pt x="107" y="222"/>
                  </a:lnTo>
                  <a:lnTo>
                    <a:pt x="105" y="232"/>
                  </a:lnTo>
                  <a:lnTo>
                    <a:pt x="105" y="243"/>
                  </a:lnTo>
                  <a:lnTo>
                    <a:pt x="105" y="253"/>
                  </a:lnTo>
                  <a:lnTo>
                    <a:pt x="103" y="264"/>
                  </a:lnTo>
                  <a:lnTo>
                    <a:pt x="103" y="276"/>
                  </a:lnTo>
                  <a:lnTo>
                    <a:pt x="103" y="287"/>
                  </a:lnTo>
                  <a:lnTo>
                    <a:pt x="101" y="298"/>
                  </a:lnTo>
                  <a:lnTo>
                    <a:pt x="101" y="310"/>
                  </a:lnTo>
                  <a:lnTo>
                    <a:pt x="101" y="321"/>
                  </a:lnTo>
                  <a:lnTo>
                    <a:pt x="101" y="333"/>
                  </a:lnTo>
                  <a:lnTo>
                    <a:pt x="99" y="344"/>
                  </a:lnTo>
                  <a:lnTo>
                    <a:pt x="99" y="355"/>
                  </a:lnTo>
                  <a:lnTo>
                    <a:pt x="97" y="365"/>
                  </a:lnTo>
                  <a:lnTo>
                    <a:pt x="97" y="378"/>
                  </a:lnTo>
                  <a:lnTo>
                    <a:pt x="97" y="388"/>
                  </a:lnTo>
                  <a:lnTo>
                    <a:pt x="95" y="399"/>
                  </a:lnTo>
                  <a:lnTo>
                    <a:pt x="95" y="411"/>
                  </a:lnTo>
                  <a:lnTo>
                    <a:pt x="95" y="422"/>
                  </a:lnTo>
                  <a:lnTo>
                    <a:pt x="95" y="432"/>
                  </a:lnTo>
                  <a:lnTo>
                    <a:pt x="95" y="443"/>
                  </a:lnTo>
                  <a:lnTo>
                    <a:pt x="93" y="452"/>
                  </a:lnTo>
                  <a:lnTo>
                    <a:pt x="93" y="464"/>
                  </a:lnTo>
                  <a:lnTo>
                    <a:pt x="93" y="473"/>
                  </a:lnTo>
                  <a:lnTo>
                    <a:pt x="93" y="485"/>
                  </a:lnTo>
                  <a:lnTo>
                    <a:pt x="93" y="492"/>
                  </a:lnTo>
                  <a:lnTo>
                    <a:pt x="93" y="504"/>
                  </a:lnTo>
                  <a:lnTo>
                    <a:pt x="93" y="511"/>
                  </a:lnTo>
                  <a:lnTo>
                    <a:pt x="93" y="519"/>
                  </a:lnTo>
                  <a:lnTo>
                    <a:pt x="93" y="528"/>
                  </a:lnTo>
                  <a:lnTo>
                    <a:pt x="93" y="536"/>
                  </a:lnTo>
                  <a:lnTo>
                    <a:pt x="93" y="542"/>
                  </a:lnTo>
                  <a:lnTo>
                    <a:pt x="93" y="549"/>
                  </a:lnTo>
                  <a:lnTo>
                    <a:pt x="93" y="557"/>
                  </a:lnTo>
                  <a:lnTo>
                    <a:pt x="95" y="563"/>
                  </a:lnTo>
                  <a:lnTo>
                    <a:pt x="95" y="568"/>
                  </a:lnTo>
                  <a:lnTo>
                    <a:pt x="95" y="574"/>
                  </a:lnTo>
                  <a:lnTo>
                    <a:pt x="95" y="578"/>
                  </a:lnTo>
                  <a:lnTo>
                    <a:pt x="97" y="582"/>
                  </a:lnTo>
                  <a:lnTo>
                    <a:pt x="97" y="589"/>
                  </a:lnTo>
                  <a:lnTo>
                    <a:pt x="99" y="593"/>
                  </a:lnTo>
                  <a:lnTo>
                    <a:pt x="101" y="595"/>
                  </a:lnTo>
                  <a:lnTo>
                    <a:pt x="107" y="597"/>
                  </a:lnTo>
                  <a:lnTo>
                    <a:pt x="110" y="597"/>
                  </a:lnTo>
                  <a:lnTo>
                    <a:pt x="116" y="599"/>
                  </a:lnTo>
                  <a:lnTo>
                    <a:pt x="120" y="599"/>
                  </a:lnTo>
                  <a:lnTo>
                    <a:pt x="126" y="601"/>
                  </a:lnTo>
                  <a:lnTo>
                    <a:pt x="131" y="601"/>
                  </a:lnTo>
                  <a:lnTo>
                    <a:pt x="139" y="601"/>
                  </a:lnTo>
                  <a:lnTo>
                    <a:pt x="145" y="601"/>
                  </a:lnTo>
                  <a:lnTo>
                    <a:pt x="154" y="603"/>
                  </a:lnTo>
                  <a:lnTo>
                    <a:pt x="162" y="603"/>
                  </a:lnTo>
                  <a:lnTo>
                    <a:pt x="171" y="603"/>
                  </a:lnTo>
                  <a:lnTo>
                    <a:pt x="181" y="603"/>
                  </a:lnTo>
                  <a:lnTo>
                    <a:pt x="190" y="605"/>
                  </a:lnTo>
                  <a:lnTo>
                    <a:pt x="198" y="605"/>
                  </a:lnTo>
                  <a:lnTo>
                    <a:pt x="209" y="605"/>
                  </a:lnTo>
                  <a:lnTo>
                    <a:pt x="219" y="605"/>
                  </a:lnTo>
                  <a:lnTo>
                    <a:pt x="230" y="605"/>
                  </a:lnTo>
                  <a:lnTo>
                    <a:pt x="242" y="605"/>
                  </a:lnTo>
                  <a:lnTo>
                    <a:pt x="253" y="605"/>
                  </a:lnTo>
                  <a:lnTo>
                    <a:pt x="265" y="605"/>
                  </a:lnTo>
                  <a:lnTo>
                    <a:pt x="278" y="605"/>
                  </a:lnTo>
                  <a:lnTo>
                    <a:pt x="289" y="605"/>
                  </a:lnTo>
                  <a:lnTo>
                    <a:pt x="303" y="605"/>
                  </a:lnTo>
                  <a:lnTo>
                    <a:pt x="316" y="605"/>
                  </a:lnTo>
                  <a:lnTo>
                    <a:pt x="329" y="605"/>
                  </a:lnTo>
                  <a:lnTo>
                    <a:pt x="342" y="605"/>
                  </a:lnTo>
                  <a:lnTo>
                    <a:pt x="356" y="605"/>
                  </a:lnTo>
                  <a:lnTo>
                    <a:pt x="369" y="605"/>
                  </a:lnTo>
                  <a:lnTo>
                    <a:pt x="384" y="605"/>
                  </a:lnTo>
                  <a:lnTo>
                    <a:pt x="398" y="603"/>
                  </a:lnTo>
                  <a:lnTo>
                    <a:pt x="411" y="603"/>
                  </a:lnTo>
                  <a:lnTo>
                    <a:pt x="424" y="601"/>
                  </a:lnTo>
                  <a:lnTo>
                    <a:pt x="439" y="601"/>
                  </a:lnTo>
                  <a:lnTo>
                    <a:pt x="453" y="601"/>
                  </a:lnTo>
                  <a:lnTo>
                    <a:pt x="466" y="601"/>
                  </a:lnTo>
                  <a:lnTo>
                    <a:pt x="479" y="599"/>
                  </a:lnTo>
                  <a:lnTo>
                    <a:pt x="493" y="599"/>
                  </a:lnTo>
                  <a:lnTo>
                    <a:pt x="506" y="599"/>
                  </a:lnTo>
                  <a:lnTo>
                    <a:pt x="521" y="597"/>
                  </a:lnTo>
                  <a:lnTo>
                    <a:pt x="533" y="597"/>
                  </a:lnTo>
                  <a:lnTo>
                    <a:pt x="548" y="597"/>
                  </a:lnTo>
                  <a:lnTo>
                    <a:pt x="559" y="597"/>
                  </a:lnTo>
                  <a:lnTo>
                    <a:pt x="573" y="595"/>
                  </a:lnTo>
                  <a:lnTo>
                    <a:pt x="586" y="595"/>
                  </a:lnTo>
                  <a:lnTo>
                    <a:pt x="599" y="595"/>
                  </a:lnTo>
                  <a:lnTo>
                    <a:pt x="611" y="595"/>
                  </a:lnTo>
                  <a:lnTo>
                    <a:pt x="622" y="593"/>
                  </a:lnTo>
                  <a:lnTo>
                    <a:pt x="635" y="593"/>
                  </a:lnTo>
                  <a:lnTo>
                    <a:pt x="647" y="593"/>
                  </a:lnTo>
                  <a:lnTo>
                    <a:pt x="658" y="591"/>
                  </a:lnTo>
                  <a:lnTo>
                    <a:pt x="668" y="591"/>
                  </a:lnTo>
                  <a:lnTo>
                    <a:pt x="679" y="589"/>
                  </a:lnTo>
                  <a:lnTo>
                    <a:pt x="690" y="589"/>
                  </a:lnTo>
                  <a:lnTo>
                    <a:pt x="700" y="589"/>
                  </a:lnTo>
                  <a:lnTo>
                    <a:pt x="709" y="587"/>
                  </a:lnTo>
                  <a:lnTo>
                    <a:pt x="717" y="587"/>
                  </a:lnTo>
                  <a:lnTo>
                    <a:pt x="727" y="587"/>
                  </a:lnTo>
                  <a:lnTo>
                    <a:pt x="734" y="585"/>
                  </a:lnTo>
                  <a:lnTo>
                    <a:pt x="742" y="585"/>
                  </a:lnTo>
                  <a:lnTo>
                    <a:pt x="749" y="585"/>
                  </a:lnTo>
                  <a:lnTo>
                    <a:pt x="757" y="585"/>
                  </a:lnTo>
                  <a:lnTo>
                    <a:pt x="766" y="584"/>
                  </a:lnTo>
                  <a:lnTo>
                    <a:pt x="776" y="584"/>
                  </a:lnTo>
                  <a:lnTo>
                    <a:pt x="786" y="584"/>
                  </a:lnTo>
                  <a:lnTo>
                    <a:pt x="795" y="584"/>
                  </a:lnTo>
                  <a:lnTo>
                    <a:pt x="801" y="584"/>
                  </a:lnTo>
                  <a:lnTo>
                    <a:pt x="806" y="585"/>
                  </a:lnTo>
                  <a:lnTo>
                    <a:pt x="812" y="589"/>
                  </a:lnTo>
                  <a:lnTo>
                    <a:pt x="818" y="593"/>
                  </a:lnTo>
                  <a:lnTo>
                    <a:pt x="824" y="597"/>
                  </a:lnTo>
                  <a:lnTo>
                    <a:pt x="825" y="605"/>
                  </a:lnTo>
                  <a:lnTo>
                    <a:pt x="827" y="612"/>
                  </a:lnTo>
                  <a:lnTo>
                    <a:pt x="827" y="622"/>
                  </a:lnTo>
                  <a:lnTo>
                    <a:pt x="824" y="629"/>
                  </a:lnTo>
                  <a:lnTo>
                    <a:pt x="820" y="637"/>
                  </a:lnTo>
                  <a:lnTo>
                    <a:pt x="814" y="644"/>
                  </a:lnTo>
                  <a:lnTo>
                    <a:pt x="810" y="652"/>
                  </a:lnTo>
                  <a:lnTo>
                    <a:pt x="803" y="658"/>
                  </a:lnTo>
                  <a:lnTo>
                    <a:pt x="797" y="663"/>
                  </a:lnTo>
                  <a:lnTo>
                    <a:pt x="791" y="667"/>
                  </a:lnTo>
                  <a:lnTo>
                    <a:pt x="786" y="669"/>
                  </a:lnTo>
                  <a:lnTo>
                    <a:pt x="786" y="66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46" name="Freeform 22"/>
            <p:cNvSpPr>
              <a:spLocks/>
            </p:cNvSpPr>
            <p:nvPr/>
          </p:nvSpPr>
          <p:spPr bwMode="auto">
            <a:xfrm>
              <a:off x="3878" y="2732"/>
              <a:ext cx="578" cy="44"/>
            </a:xfrm>
            <a:custGeom>
              <a:avLst/>
              <a:gdLst/>
              <a:ahLst/>
              <a:cxnLst>
                <a:cxn ang="0">
                  <a:pos x="59" y="25"/>
                </a:cxn>
                <a:cxn ang="0">
                  <a:pos x="80" y="25"/>
                </a:cxn>
                <a:cxn ang="0">
                  <a:pos x="114" y="23"/>
                </a:cxn>
                <a:cxn ang="0">
                  <a:pos x="156" y="21"/>
                </a:cxn>
                <a:cxn ang="0">
                  <a:pos x="207" y="21"/>
                </a:cxn>
                <a:cxn ang="0">
                  <a:pos x="264" y="19"/>
                </a:cxn>
                <a:cxn ang="0">
                  <a:pos x="327" y="17"/>
                </a:cxn>
                <a:cxn ang="0">
                  <a:pos x="395" y="15"/>
                </a:cxn>
                <a:cxn ang="0">
                  <a:pos x="466" y="13"/>
                </a:cxn>
                <a:cxn ang="0">
                  <a:pos x="540" y="12"/>
                </a:cxn>
                <a:cxn ang="0">
                  <a:pos x="612" y="10"/>
                </a:cxn>
                <a:cxn ang="0">
                  <a:pos x="684" y="8"/>
                </a:cxn>
                <a:cxn ang="0">
                  <a:pos x="757" y="6"/>
                </a:cxn>
                <a:cxn ang="0">
                  <a:pos x="825" y="4"/>
                </a:cxn>
                <a:cxn ang="0">
                  <a:pos x="890" y="2"/>
                </a:cxn>
                <a:cxn ang="0">
                  <a:pos x="947" y="2"/>
                </a:cxn>
                <a:cxn ang="0">
                  <a:pos x="998" y="0"/>
                </a:cxn>
                <a:cxn ang="0">
                  <a:pos x="1042" y="0"/>
                </a:cxn>
                <a:cxn ang="0">
                  <a:pos x="1076" y="0"/>
                </a:cxn>
                <a:cxn ang="0">
                  <a:pos x="1099" y="0"/>
                </a:cxn>
                <a:cxn ang="0">
                  <a:pos x="1114" y="2"/>
                </a:cxn>
                <a:cxn ang="0">
                  <a:pos x="1133" y="10"/>
                </a:cxn>
                <a:cxn ang="0">
                  <a:pos x="1154" y="29"/>
                </a:cxn>
                <a:cxn ang="0">
                  <a:pos x="1150" y="51"/>
                </a:cxn>
                <a:cxn ang="0">
                  <a:pos x="1137" y="65"/>
                </a:cxn>
                <a:cxn ang="0">
                  <a:pos x="1124" y="67"/>
                </a:cxn>
                <a:cxn ang="0">
                  <a:pos x="1101" y="69"/>
                </a:cxn>
                <a:cxn ang="0">
                  <a:pos x="1067" y="70"/>
                </a:cxn>
                <a:cxn ang="0">
                  <a:pos x="1027" y="74"/>
                </a:cxn>
                <a:cxn ang="0">
                  <a:pos x="975" y="78"/>
                </a:cxn>
                <a:cxn ang="0">
                  <a:pos x="918" y="80"/>
                </a:cxn>
                <a:cxn ang="0">
                  <a:pos x="854" y="80"/>
                </a:cxn>
                <a:cxn ang="0">
                  <a:pos x="787" y="84"/>
                </a:cxn>
                <a:cxn ang="0">
                  <a:pos x="715" y="84"/>
                </a:cxn>
                <a:cxn ang="0">
                  <a:pos x="643" y="86"/>
                </a:cxn>
                <a:cxn ang="0">
                  <a:pos x="568" y="88"/>
                </a:cxn>
                <a:cxn ang="0">
                  <a:pos x="494" y="88"/>
                </a:cxn>
                <a:cxn ang="0">
                  <a:pos x="422" y="88"/>
                </a:cxn>
                <a:cxn ang="0">
                  <a:pos x="350" y="89"/>
                </a:cxn>
                <a:cxn ang="0">
                  <a:pos x="285" y="89"/>
                </a:cxn>
                <a:cxn ang="0">
                  <a:pos x="224" y="89"/>
                </a:cxn>
                <a:cxn ang="0">
                  <a:pos x="167" y="89"/>
                </a:cxn>
                <a:cxn ang="0">
                  <a:pos x="120" y="89"/>
                </a:cxn>
                <a:cxn ang="0">
                  <a:pos x="80" y="88"/>
                </a:cxn>
                <a:cxn ang="0">
                  <a:pos x="49" y="88"/>
                </a:cxn>
                <a:cxn ang="0">
                  <a:pos x="30" y="88"/>
                </a:cxn>
                <a:cxn ang="0">
                  <a:pos x="15" y="84"/>
                </a:cxn>
                <a:cxn ang="0">
                  <a:pos x="2" y="76"/>
                </a:cxn>
                <a:cxn ang="0">
                  <a:pos x="11" y="53"/>
                </a:cxn>
                <a:cxn ang="0">
                  <a:pos x="27" y="36"/>
                </a:cxn>
                <a:cxn ang="0">
                  <a:pos x="44" y="29"/>
                </a:cxn>
                <a:cxn ang="0">
                  <a:pos x="47" y="27"/>
                </a:cxn>
              </a:cxnLst>
              <a:rect l="0" t="0" r="r" b="b"/>
              <a:pathLst>
                <a:path w="1156" h="89">
                  <a:moveTo>
                    <a:pt x="47" y="27"/>
                  </a:moveTo>
                  <a:lnTo>
                    <a:pt x="49" y="25"/>
                  </a:lnTo>
                  <a:lnTo>
                    <a:pt x="59" y="25"/>
                  </a:lnTo>
                  <a:lnTo>
                    <a:pt x="65" y="25"/>
                  </a:lnTo>
                  <a:lnTo>
                    <a:pt x="72" y="25"/>
                  </a:lnTo>
                  <a:lnTo>
                    <a:pt x="80" y="25"/>
                  </a:lnTo>
                  <a:lnTo>
                    <a:pt x="91" y="25"/>
                  </a:lnTo>
                  <a:lnTo>
                    <a:pt x="101" y="23"/>
                  </a:lnTo>
                  <a:lnTo>
                    <a:pt x="114" y="23"/>
                  </a:lnTo>
                  <a:lnTo>
                    <a:pt x="125" y="23"/>
                  </a:lnTo>
                  <a:lnTo>
                    <a:pt x="141" y="23"/>
                  </a:lnTo>
                  <a:lnTo>
                    <a:pt x="156" y="21"/>
                  </a:lnTo>
                  <a:lnTo>
                    <a:pt x="171" y="21"/>
                  </a:lnTo>
                  <a:lnTo>
                    <a:pt x="188" y="21"/>
                  </a:lnTo>
                  <a:lnTo>
                    <a:pt x="207" y="21"/>
                  </a:lnTo>
                  <a:lnTo>
                    <a:pt x="224" y="21"/>
                  </a:lnTo>
                  <a:lnTo>
                    <a:pt x="245" y="19"/>
                  </a:lnTo>
                  <a:lnTo>
                    <a:pt x="264" y="19"/>
                  </a:lnTo>
                  <a:lnTo>
                    <a:pt x="285" y="19"/>
                  </a:lnTo>
                  <a:lnTo>
                    <a:pt x="306" y="17"/>
                  </a:lnTo>
                  <a:lnTo>
                    <a:pt x="327" y="17"/>
                  </a:lnTo>
                  <a:lnTo>
                    <a:pt x="348" y="17"/>
                  </a:lnTo>
                  <a:lnTo>
                    <a:pt x="373" y="17"/>
                  </a:lnTo>
                  <a:lnTo>
                    <a:pt x="395" y="15"/>
                  </a:lnTo>
                  <a:lnTo>
                    <a:pt x="418" y="15"/>
                  </a:lnTo>
                  <a:lnTo>
                    <a:pt x="443" y="13"/>
                  </a:lnTo>
                  <a:lnTo>
                    <a:pt x="466" y="13"/>
                  </a:lnTo>
                  <a:lnTo>
                    <a:pt x="490" y="13"/>
                  </a:lnTo>
                  <a:lnTo>
                    <a:pt x="515" y="12"/>
                  </a:lnTo>
                  <a:lnTo>
                    <a:pt x="540" y="12"/>
                  </a:lnTo>
                  <a:lnTo>
                    <a:pt x="565" y="12"/>
                  </a:lnTo>
                  <a:lnTo>
                    <a:pt x="587" y="12"/>
                  </a:lnTo>
                  <a:lnTo>
                    <a:pt x="612" y="10"/>
                  </a:lnTo>
                  <a:lnTo>
                    <a:pt x="637" y="10"/>
                  </a:lnTo>
                  <a:lnTo>
                    <a:pt x="662" y="10"/>
                  </a:lnTo>
                  <a:lnTo>
                    <a:pt x="684" y="8"/>
                  </a:lnTo>
                  <a:lnTo>
                    <a:pt x="709" y="6"/>
                  </a:lnTo>
                  <a:lnTo>
                    <a:pt x="734" y="6"/>
                  </a:lnTo>
                  <a:lnTo>
                    <a:pt x="757" y="6"/>
                  </a:lnTo>
                  <a:lnTo>
                    <a:pt x="779" y="4"/>
                  </a:lnTo>
                  <a:lnTo>
                    <a:pt x="802" y="4"/>
                  </a:lnTo>
                  <a:lnTo>
                    <a:pt x="825" y="4"/>
                  </a:lnTo>
                  <a:lnTo>
                    <a:pt x="848" y="4"/>
                  </a:lnTo>
                  <a:lnTo>
                    <a:pt x="867" y="2"/>
                  </a:lnTo>
                  <a:lnTo>
                    <a:pt x="890" y="2"/>
                  </a:lnTo>
                  <a:lnTo>
                    <a:pt x="909" y="2"/>
                  </a:lnTo>
                  <a:lnTo>
                    <a:pt x="928" y="2"/>
                  </a:lnTo>
                  <a:lnTo>
                    <a:pt x="947" y="2"/>
                  </a:lnTo>
                  <a:lnTo>
                    <a:pt x="964" y="2"/>
                  </a:lnTo>
                  <a:lnTo>
                    <a:pt x="981" y="0"/>
                  </a:lnTo>
                  <a:lnTo>
                    <a:pt x="998" y="0"/>
                  </a:lnTo>
                  <a:lnTo>
                    <a:pt x="1013" y="0"/>
                  </a:lnTo>
                  <a:lnTo>
                    <a:pt x="1029" y="0"/>
                  </a:lnTo>
                  <a:lnTo>
                    <a:pt x="1042" y="0"/>
                  </a:lnTo>
                  <a:lnTo>
                    <a:pt x="1055" y="0"/>
                  </a:lnTo>
                  <a:lnTo>
                    <a:pt x="1065" y="0"/>
                  </a:lnTo>
                  <a:lnTo>
                    <a:pt x="1076" y="0"/>
                  </a:lnTo>
                  <a:lnTo>
                    <a:pt x="1084" y="0"/>
                  </a:lnTo>
                  <a:lnTo>
                    <a:pt x="1093" y="0"/>
                  </a:lnTo>
                  <a:lnTo>
                    <a:pt x="1099" y="0"/>
                  </a:lnTo>
                  <a:lnTo>
                    <a:pt x="1105" y="2"/>
                  </a:lnTo>
                  <a:lnTo>
                    <a:pt x="1108" y="2"/>
                  </a:lnTo>
                  <a:lnTo>
                    <a:pt x="1114" y="2"/>
                  </a:lnTo>
                  <a:lnTo>
                    <a:pt x="1120" y="4"/>
                  </a:lnTo>
                  <a:lnTo>
                    <a:pt x="1127" y="6"/>
                  </a:lnTo>
                  <a:lnTo>
                    <a:pt x="1133" y="10"/>
                  </a:lnTo>
                  <a:lnTo>
                    <a:pt x="1141" y="13"/>
                  </a:lnTo>
                  <a:lnTo>
                    <a:pt x="1148" y="21"/>
                  </a:lnTo>
                  <a:lnTo>
                    <a:pt x="1154" y="29"/>
                  </a:lnTo>
                  <a:lnTo>
                    <a:pt x="1156" y="38"/>
                  </a:lnTo>
                  <a:lnTo>
                    <a:pt x="1154" y="48"/>
                  </a:lnTo>
                  <a:lnTo>
                    <a:pt x="1150" y="51"/>
                  </a:lnTo>
                  <a:lnTo>
                    <a:pt x="1146" y="57"/>
                  </a:lnTo>
                  <a:lnTo>
                    <a:pt x="1143" y="61"/>
                  </a:lnTo>
                  <a:lnTo>
                    <a:pt x="1137" y="65"/>
                  </a:lnTo>
                  <a:lnTo>
                    <a:pt x="1133" y="65"/>
                  </a:lnTo>
                  <a:lnTo>
                    <a:pt x="1129" y="67"/>
                  </a:lnTo>
                  <a:lnTo>
                    <a:pt x="1124" y="67"/>
                  </a:lnTo>
                  <a:lnTo>
                    <a:pt x="1118" y="69"/>
                  </a:lnTo>
                  <a:lnTo>
                    <a:pt x="1110" y="69"/>
                  </a:lnTo>
                  <a:lnTo>
                    <a:pt x="1101" y="69"/>
                  </a:lnTo>
                  <a:lnTo>
                    <a:pt x="1091" y="70"/>
                  </a:lnTo>
                  <a:lnTo>
                    <a:pt x="1080" y="70"/>
                  </a:lnTo>
                  <a:lnTo>
                    <a:pt x="1067" y="70"/>
                  </a:lnTo>
                  <a:lnTo>
                    <a:pt x="1055" y="72"/>
                  </a:lnTo>
                  <a:lnTo>
                    <a:pt x="1040" y="72"/>
                  </a:lnTo>
                  <a:lnTo>
                    <a:pt x="1027" y="74"/>
                  </a:lnTo>
                  <a:lnTo>
                    <a:pt x="1010" y="74"/>
                  </a:lnTo>
                  <a:lnTo>
                    <a:pt x="992" y="76"/>
                  </a:lnTo>
                  <a:lnTo>
                    <a:pt x="975" y="78"/>
                  </a:lnTo>
                  <a:lnTo>
                    <a:pt x="958" y="78"/>
                  </a:lnTo>
                  <a:lnTo>
                    <a:pt x="937" y="78"/>
                  </a:lnTo>
                  <a:lnTo>
                    <a:pt x="918" y="80"/>
                  </a:lnTo>
                  <a:lnTo>
                    <a:pt x="897" y="80"/>
                  </a:lnTo>
                  <a:lnTo>
                    <a:pt x="876" y="80"/>
                  </a:lnTo>
                  <a:lnTo>
                    <a:pt x="854" y="80"/>
                  </a:lnTo>
                  <a:lnTo>
                    <a:pt x="833" y="82"/>
                  </a:lnTo>
                  <a:lnTo>
                    <a:pt x="810" y="82"/>
                  </a:lnTo>
                  <a:lnTo>
                    <a:pt x="787" y="84"/>
                  </a:lnTo>
                  <a:lnTo>
                    <a:pt x="762" y="84"/>
                  </a:lnTo>
                  <a:lnTo>
                    <a:pt x="740" y="84"/>
                  </a:lnTo>
                  <a:lnTo>
                    <a:pt x="715" y="84"/>
                  </a:lnTo>
                  <a:lnTo>
                    <a:pt x="692" y="86"/>
                  </a:lnTo>
                  <a:lnTo>
                    <a:pt x="667" y="86"/>
                  </a:lnTo>
                  <a:lnTo>
                    <a:pt x="643" y="86"/>
                  </a:lnTo>
                  <a:lnTo>
                    <a:pt x="618" y="86"/>
                  </a:lnTo>
                  <a:lnTo>
                    <a:pt x="593" y="88"/>
                  </a:lnTo>
                  <a:lnTo>
                    <a:pt x="568" y="88"/>
                  </a:lnTo>
                  <a:lnTo>
                    <a:pt x="544" y="88"/>
                  </a:lnTo>
                  <a:lnTo>
                    <a:pt x="519" y="88"/>
                  </a:lnTo>
                  <a:lnTo>
                    <a:pt x="494" y="88"/>
                  </a:lnTo>
                  <a:lnTo>
                    <a:pt x="470" y="88"/>
                  </a:lnTo>
                  <a:lnTo>
                    <a:pt x="445" y="88"/>
                  </a:lnTo>
                  <a:lnTo>
                    <a:pt x="422" y="88"/>
                  </a:lnTo>
                  <a:lnTo>
                    <a:pt x="397" y="89"/>
                  </a:lnTo>
                  <a:lnTo>
                    <a:pt x="373" y="89"/>
                  </a:lnTo>
                  <a:lnTo>
                    <a:pt x="350" y="89"/>
                  </a:lnTo>
                  <a:lnTo>
                    <a:pt x="327" y="89"/>
                  </a:lnTo>
                  <a:lnTo>
                    <a:pt x="306" y="89"/>
                  </a:lnTo>
                  <a:lnTo>
                    <a:pt x="285" y="89"/>
                  </a:lnTo>
                  <a:lnTo>
                    <a:pt x="264" y="89"/>
                  </a:lnTo>
                  <a:lnTo>
                    <a:pt x="243" y="89"/>
                  </a:lnTo>
                  <a:lnTo>
                    <a:pt x="224" y="89"/>
                  </a:lnTo>
                  <a:lnTo>
                    <a:pt x="203" y="89"/>
                  </a:lnTo>
                  <a:lnTo>
                    <a:pt x="184" y="89"/>
                  </a:lnTo>
                  <a:lnTo>
                    <a:pt x="167" y="89"/>
                  </a:lnTo>
                  <a:lnTo>
                    <a:pt x="150" y="89"/>
                  </a:lnTo>
                  <a:lnTo>
                    <a:pt x="133" y="89"/>
                  </a:lnTo>
                  <a:lnTo>
                    <a:pt x="120" y="89"/>
                  </a:lnTo>
                  <a:lnTo>
                    <a:pt x="104" y="89"/>
                  </a:lnTo>
                  <a:lnTo>
                    <a:pt x="93" y="89"/>
                  </a:lnTo>
                  <a:lnTo>
                    <a:pt x="80" y="88"/>
                  </a:lnTo>
                  <a:lnTo>
                    <a:pt x="68" y="88"/>
                  </a:lnTo>
                  <a:lnTo>
                    <a:pt x="59" y="88"/>
                  </a:lnTo>
                  <a:lnTo>
                    <a:pt x="49" y="88"/>
                  </a:lnTo>
                  <a:lnTo>
                    <a:pt x="42" y="88"/>
                  </a:lnTo>
                  <a:lnTo>
                    <a:pt x="34" y="88"/>
                  </a:lnTo>
                  <a:lnTo>
                    <a:pt x="30" y="88"/>
                  </a:lnTo>
                  <a:lnTo>
                    <a:pt x="27" y="88"/>
                  </a:lnTo>
                  <a:lnTo>
                    <a:pt x="21" y="86"/>
                  </a:lnTo>
                  <a:lnTo>
                    <a:pt x="15" y="84"/>
                  </a:lnTo>
                  <a:lnTo>
                    <a:pt x="9" y="82"/>
                  </a:lnTo>
                  <a:lnTo>
                    <a:pt x="8" y="82"/>
                  </a:lnTo>
                  <a:lnTo>
                    <a:pt x="2" y="76"/>
                  </a:lnTo>
                  <a:lnTo>
                    <a:pt x="0" y="72"/>
                  </a:lnTo>
                  <a:lnTo>
                    <a:pt x="2" y="63"/>
                  </a:lnTo>
                  <a:lnTo>
                    <a:pt x="11" y="53"/>
                  </a:lnTo>
                  <a:lnTo>
                    <a:pt x="15" y="46"/>
                  </a:lnTo>
                  <a:lnTo>
                    <a:pt x="21" y="42"/>
                  </a:lnTo>
                  <a:lnTo>
                    <a:pt x="27" y="36"/>
                  </a:lnTo>
                  <a:lnTo>
                    <a:pt x="32" y="34"/>
                  </a:lnTo>
                  <a:lnTo>
                    <a:pt x="38" y="31"/>
                  </a:lnTo>
                  <a:lnTo>
                    <a:pt x="44" y="29"/>
                  </a:lnTo>
                  <a:lnTo>
                    <a:pt x="46" y="27"/>
                  </a:lnTo>
                  <a:lnTo>
                    <a:pt x="47" y="27"/>
                  </a:lnTo>
                  <a:lnTo>
                    <a:pt x="47" y="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47" name="Freeform 23"/>
            <p:cNvSpPr>
              <a:spLocks/>
            </p:cNvSpPr>
            <p:nvPr/>
          </p:nvSpPr>
          <p:spPr bwMode="auto">
            <a:xfrm>
              <a:off x="4475" y="2811"/>
              <a:ext cx="89" cy="81"/>
            </a:xfrm>
            <a:custGeom>
              <a:avLst/>
              <a:gdLst/>
              <a:ahLst/>
              <a:cxnLst>
                <a:cxn ang="0">
                  <a:pos x="103" y="159"/>
                </a:cxn>
                <a:cxn ang="0">
                  <a:pos x="120" y="156"/>
                </a:cxn>
                <a:cxn ang="0">
                  <a:pos x="135" y="150"/>
                </a:cxn>
                <a:cxn ang="0">
                  <a:pos x="148" y="140"/>
                </a:cxn>
                <a:cxn ang="0">
                  <a:pos x="160" y="129"/>
                </a:cxn>
                <a:cxn ang="0">
                  <a:pos x="169" y="118"/>
                </a:cxn>
                <a:cxn ang="0">
                  <a:pos x="175" y="102"/>
                </a:cxn>
                <a:cxn ang="0">
                  <a:pos x="179" y="87"/>
                </a:cxn>
                <a:cxn ang="0">
                  <a:pos x="177" y="72"/>
                </a:cxn>
                <a:cxn ang="0">
                  <a:pos x="173" y="55"/>
                </a:cxn>
                <a:cxn ang="0">
                  <a:pos x="165" y="42"/>
                </a:cxn>
                <a:cxn ang="0">
                  <a:pos x="154" y="28"/>
                </a:cxn>
                <a:cxn ang="0">
                  <a:pos x="141" y="17"/>
                </a:cxn>
                <a:cxn ang="0">
                  <a:pos x="127" y="9"/>
                </a:cxn>
                <a:cxn ang="0">
                  <a:pos x="110" y="4"/>
                </a:cxn>
                <a:cxn ang="0">
                  <a:pos x="93" y="0"/>
                </a:cxn>
                <a:cxn ang="0">
                  <a:pos x="74" y="0"/>
                </a:cxn>
                <a:cxn ang="0">
                  <a:pos x="59" y="6"/>
                </a:cxn>
                <a:cxn ang="0">
                  <a:pos x="42" y="11"/>
                </a:cxn>
                <a:cxn ang="0">
                  <a:pos x="29" y="19"/>
                </a:cxn>
                <a:cxn ang="0">
                  <a:pos x="17" y="30"/>
                </a:cxn>
                <a:cxn ang="0">
                  <a:pos x="8" y="44"/>
                </a:cxn>
                <a:cxn ang="0">
                  <a:pos x="4" y="57"/>
                </a:cxn>
                <a:cxn ang="0">
                  <a:pos x="0" y="74"/>
                </a:cxn>
                <a:cxn ang="0">
                  <a:pos x="2" y="89"/>
                </a:cxn>
                <a:cxn ang="0">
                  <a:pos x="6" y="106"/>
                </a:cxn>
                <a:cxn ang="0">
                  <a:pos x="13" y="120"/>
                </a:cxn>
                <a:cxn ang="0">
                  <a:pos x="23" y="133"/>
                </a:cxn>
                <a:cxn ang="0">
                  <a:pos x="36" y="142"/>
                </a:cxn>
                <a:cxn ang="0">
                  <a:pos x="49" y="150"/>
                </a:cxn>
                <a:cxn ang="0">
                  <a:pos x="67" y="158"/>
                </a:cxn>
                <a:cxn ang="0">
                  <a:pos x="86" y="159"/>
                </a:cxn>
                <a:cxn ang="0">
                  <a:pos x="95" y="161"/>
                </a:cxn>
              </a:cxnLst>
              <a:rect l="0" t="0" r="r" b="b"/>
              <a:pathLst>
                <a:path w="179" h="161">
                  <a:moveTo>
                    <a:pt x="95" y="161"/>
                  </a:moveTo>
                  <a:lnTo>
                    <a:pt x="103" y="159"/>
                  </a:lnTo>
                  <a:lnTo>
                    <a:pt x="112" y="159"/>
                  </a:lnTo>
                  <a:lnTo>
                    <a:pt x="120" y="156"/>
                  </a:lnTo>
                  <a:lnTo>
                    <a:pt x="127" y="154"/>
                  </a:lnTo>
                  <a:lnTo>
                    <a:pt x="135" y="150"/>
                  </a:lnTo>
                  <a:lnTo>
                    <a:pt x="143" y="146"/>
                  </a:lnTo>
                  <a:lnTo>
                    <a:pt x="148" y="140"/>
                  </a:lnTo>
                  <a:lnTo>
                    <a:pt x="156" y="137"/>
                  </a:lnTo>
                  <a:lnTo>
                    <a:pt x="160" y="129"/>
                  </a:lnTo>
                  <a:lnTo>
                    <a:pt x="165" y="123"/>
                  </a:lnTo>
                  <a:lnTo>
                    <a:pt x="169" y="118"/>
                  </a:lnTo>
                  <a:lnTo>
                    <a:pt x="173" y="110"/>
                  </a:lnTo>
                  <a:lnTo>
                    <a:pt x="175" y="102"/>
                  </a:lnTo>
                  <a:lnTo>
                    <a:pt x="177" y="97"/>
                  </a:lnTo>
                  <a:lnTo>
                    <a:pt x="179" y="87"/>
                  </a:lnTo>
                  <a:lnTo>
                    <a:pt x="179" y="82"/>
                  </a:lnTo>
                  <a:lnTo>
                    <a:pt x="177" y="72"/>
                  </a:lnTo>
                  <a:lnTo>
                    <a:pt x="177" y="63"/>
                  </a:lnTo>
                  <a:lnTo>
                    <a:pt x="173" y="55"/>
                  </a:lnTo>
                  <a:lnTo>
                    <a:pt x="171" y="49"/>
                  </a:lnTo>
                  <a:lnTo>
                    <a:pt x="165" y="42"/>
                  </a:lnTo>
                  <a:lnTo>
                    <a:pt x="160" y="34"/>
                  </a:lnTo>
                  <a:lnTo>
                    <a:pt x="154" y="28"/>
                  </a:lnTo>
                  <a:lnTo>
                    <a:pt x="150" y="25"/>
                  </a:lnTo>
                  <a:lnTo>
                    <a:pt x="141" y="17"/>
                  </a:lnTo>
                  <a:lnTo>
                    <a:pt x="135" y="13"/>
                  </a:lnTo>
                  <a:lnTo>
                    <a:pt x="127" y="9"/>
                  </a:lnTo>
                  <a:lnTo>
                    <a:pt x="118" y="7"/>
                  </a:lnTo>
                  <a:lnTo>
                    <a:pt x="110" y="4"/>
                  </a:lnTo>
                  <a:lnTo>
                    <a:pt x="103" y="2"/>
                  </a:lnTo>
                  <a:lnTo>
                    <a:pt x="93" y="0"/>
                  </a:lnTo>
                  <a:lnTo>
                    <a:pt x="86" y="0"/>
                  </a:lnTo>
                  <a:lnTo>
                    <a:pt x="74" y="0"/>
                  </a:lnTo>
                  <a:lnTo>
                    <a:pt x="67" y="2"/>
                  </a:lnTo>
                  <a:lnTo>
                    <a:pt x="59" y="6"/>
                  </a:lnTo>
                  <a:lnTo>
                    <a:pt x="49" y="7"/>
                  </a:lnTo>
                  <a:lnTo>
                    <a:pt x="42" y="11"/>
                  </a:lnTo>
                  <a:lnTo>
                    <a:pt x="36" y="15"/>
                  </a:lnTo>
                  <a:lnTo>
                    <a:pt x="29" y="19"/>
                  </a:lnTo>
                  <a:lnTo>
                    <a:pt x="23" y="26"/>
                  </a:lnTo>
                  <a:lnTo>
                    <a:pt x="17" y="30"/>
                  </a:lnTo>
                  <a:lnTo>
                    <a:pt x="13" y="36"/>
                  </a:lnTo>
                  <a:lnTo>
                    <a:pt x="8" y="44"/>
                  </a:lnTo>
                  <a:lnTo>
                    <a:pt x="6" y="51"/>
                  </a:lnTo>
                  <a:lnTo>
                    <a:pt x="4" y="57"/>
                  </a:lnTo>
                  <a:lnTo>
                    <a:pt x="2" y="64"/>
                  </a:lnTo>
                  <a:lnTo>
                    <a:pt x="0" y="74"/>
                  </a:lnTo>
                  <a:lnTo>
                    <a:pt x="2" y="83"/>
                  </a:lnTo>
                  <a:lnTo>
                    <a:pt x="2" y="89"/>
                  </a:lnTo>
                  <a:lnTo>
                    <a:pt x="4" y="99"/>
                  </a:lnTo>
                  <a:lnTo>
                    <a:pt x="6" y="106"/>
                  </a:lnTo>
                  <a:lnTo>
                    <a:pt x="10" y="114"/>
                  </a:lnTo>
                  <a:lnTo>
                    <a:pt x="13" y="120"/>
                  </a:lnTo>
                  <a:lnTo>
                    <a:pt x="17" y="127"/>
                  </a:lnTo>
                  <a:lnTo>
                    <a:pt x="23" y="133"/>
                  </a:lnTo>
                  <a:lnTo>
                    <a:pt x="29" y="139"/>
                  </a:lnTo>
                  <a:lnTo>
                    <a:pt x="36" y="142"/>
                  </a:lnTo>
                  <a:lnTo>
                    <a:pt x="42" y="148"/>
                  </a:lnTo>
                  <a:lnTo>
                    <a:pt x="49" y="150"/>
                  </a:lnTo>
                  <a:lnTo>
                    <a:pt x="59" y="154"/>
                  </a:lnTo>
                  <a:lnTo>
                    <a:pt x="67" y="158"/>
                  </a:lnTo>
                  <a:lnTo>
                    <a:pt x="74" y="159"/>
                  </a:lnTo>
                  <a:lnTo>
                    <a:pt x="86" y="159"/>
                  </a:lnTo>
                  <a:lnTo>
                    <a:pt x="95" y="161"/>
                  </a:lnTo>
                  <a:lnTo>
                    <a:pt x="95" y="16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48" name="Freeform 24"/>
            <p:cNvSpPr>
              <a:spLocks/>
            </p:cNvSpPr>
            <p:nvPr/>
          </p:nvSpPr>
          <p:spPr bwMode="auto">
            <a:xfrm>
              <a:off x="4371" y="2835"/>
              <a:ext cx="48" cy="45"/>
            </a:xfrm>
            <a:custGeom>
              <a:avLst/>
              <a:gdLst/>
              <a:ahLst/>
              <a:cxnLst>
                <a:cxn ang="0">
                  <a:pos x="49" y="90"/>
                </a:cxn>
                <a:cxn ang="0">
                  <a:pos x="57" y="88"/>
                </a:cxn>
                <a:cxn ang="0">
                  <a:pos x="66" y="84"/>
                </a:cxn>
                <a:cxn ang="0">
                  <a:pos x="74" y="80"/>
                </a:cxn>
                <a:cxn ang="0">
                  <a:pos x="83" y="74"/>
                </a:cxn>
                <a:cxn ang="0">
                  <a:pos x="87" y="69"/>
                </a:cxn>
                <a:cxn ang="0">
                  <a:pos x="93" y="61"/>
                </a:cxn>
                <a:cxn ang="0">
                  <a:pos x="95" y="52"/>
                </a:cxn>
                <a:cxn ang="0">
                  <a:pos x="95" y="44"/>
                </a:cxn>
                <a:cxn ang="0">
                  <a:pos x="93" y="35"/>
                </a:cxn>
                <a:cxn ang="0">
                  <a:pos x="91" y="27"/>
                </a:cxn>
                <a:cxn ang="0">
                  <a:pos x="85" y="19"/>
                </a:cxn>
                <a:cxn ang="0">
                  <a:pos x="80" y="14"/>
                </a:cxn>
                <a:cxn ang="0">
                  <a:pos x="72" y="8"/>
                </a:cxn>
                <a:cxn ang="0">
                  <a:pos x="64" y="4"/>
                </a:cxn>
                <a:cxn ang="0">
                  <a:pos x="55" y="0"/>
                </a:cxn>
                <a:cxn ang="0">
                  <a:pos x="47" y="0"/>
                </a:cxn>
                <a:cxn ang="0">
                  <a:pos x="36" y="2"/>
                </a:cxn>
                <a:cxn ang="0">
                  <a:pos x="26" y="4"/>
                </a:cxn>
                <a:cxn ang="0">
                  <a:pos x="19" y="8"/>
                </a:cxn>
                <a:cxn ang="0">
                  <a:pos x="13" y="14"/>
                </a:cxn>
                <a:cxn ang="0">
                  <a:pos x="5" y="21"/>
                </a:cxn>
                <a:cxn ang="0">
                  <a:pos x="4" y="29"/>
                </a:cxn>
                <a:cxn ang="0">
                  <a:pos x="0" y="36"/>
                </a:cxn>
                <a:cxn ang="0">
                  <a:pos x="0" y="46"/>
                </a:cxn>
                <a:cxn ang="0">
                  <a:pos x="0" y="54"/>
                </a:cxn>
                <a:cxn ang="0">
                  <a:pos x="4" y="61"/>
                </a:cxn>
                <a:cxn ang="0">
                  <a:pos x="7" y="69"/>
                </a:cxn>
                <a:cxn ang="0">
                  <a:pos x="15" y="76"/>
                </a:cxn>
                <a:cxn ang="0">
                  <a:pos x="21" y="80"/>
                </a:cxn>
                <a:cxn ang="0">
                  <a:pos x="30" y="84"/>
                </a:cxn>
                <a:cxn ang="0">
                  <a:pos x="40" y="88"/>
                </a:cxn>
                <a:cxn ang="0">
                  <a:pos x="49" y="90"/>
                </a:cxn>
                <a:cxn ang="0">
                  <a:pos x="49" y="90"/>
                </a:cxn>
              </a:cxnLst>
              <a:rect l="0" t="0" r="r" b="b"/>
              <a:pathLst>
                <a:path w="95" h="90">
                  <a:moveTo>
                    <a:pt x="49" y="90"/>
                  </a:moveTo>
                  <a:lnTo>
                    <a:pt x="57" y="88"/>
                  </a:lnTo>
                  <a:lnTo>
                    <a:pt x="66" y="84"/>
                  </a:lnTo>
                  <a:lnTo>
                    <a:pt x="74" y="80"/>
                  </a:lnTo>
                  <a:lnTo>
                    <a:pt x="83" y="74"/>
                  </a:lnTo>
                  <a:lnTo>
                    <a:pt x="87" y="69"/>
                  </a:lnTo>
                  <a:lnTo>
                    <a:pt x="93" y="61"/>
                  </a:lnTo>
                  <a:lnTo>
                    <a:pt x="95" y="52"/>
                  </a:lnTo>
                  <a:lnTo>
                    <a:pt x="95" y="44"/>
                  </a:lnTo>
                  <a:lnTo>
                    <a:pt x="93" y="35"/>
                  </a:lnTo>
                  <a:lnTo>
                    <a:pt x="91" y="27"/>
                  </a:lnTo>
                  <a:lnTo>
                    <a:pt x="85" y="19"/>
                  </a:lnTo>
                  <a:lnTo>
                    <a:pt x="80" y="14"/>
                  </a:lnTo>
                  <a:lnTo>
                    <a:pt x="72" y="8"/>
                  </a:lnTo>
                  <a:lnTo>
                    <a:pt x="64" y="4"/>
                  </a:lnTo>
                  <a:lnTo>
                    <a:pt x="55" y="0"/>
                  </a:lnTo>
                  <a:lnTo>
                    <a:pt x="47" y="0"/>
                  </a:lnTo>
                  <a:lnTo>
                    <a:pt x="36" y="2"/>
                  </a:lnTo>
                  <a:lnTo>
                    <a:pt x="26" y="4"/>
                  </a:lnTo>
                  <a:lnTo>
                    <a:pt x="19" y="8"/>
                  </a:lnTo>
                  <a:lnTo>
                    <a:pt x="13" y="14"/>
                  </a:lnTo>
                  <a:lnTo>
                    <a:pt x="5" y="21"/>
                  </a:lnTo>
                  <a:lnTo>
                    <a:pt x="4" y="29"/>
                  </a:lnTo>
                  <a:lnTo>
                    <a:pt x="0" y="36"/>
                  </a:lnTo>
                  <a:lnTo>
                    <a:pt x="0" y="46"/>
                  </a:lnTo>
                  <a:lnTo>
                    <a:pt x="0" y="54"/>
                  </a:lnTo>
                  <a:lnTo>
                    <a:pt x="4" y="61"/>
                  </a:lnTo>
                  <a:lnTo>
                    <a:pt x="7" y="69"/>
                  </a:lnTo>
                  <a:lnTo>
                    <a:pt x="15" y="76"/>
                  </a:lnTo>
                  <a:lnTo>
                    <a:pt x="21" y="80"/>
                  </a:lnTo>
                  <a:lnTo>
                    <a:pt x="30" y="84"/>
                  </a:lnTo>
                  <a:lnTo>
                    <a:pt x="40" y="88"/>
                  </a:lnTo>
                  <a:lnTo>
                    <a:pt x="49" y="90"/>
                  </a:lnTo>
                  <a:lnTo>
                    <a:pt x="49"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49" name="Freeform 25"/>
            <p:cNvSpPr>
              <a:spLocks/>
            </p:cNvSpPr>
            <p:nvPr/>
          </p:nvSpPr>
          <p:spPr bwMode="auto">
            <a:xfrm>
              <a:off x="3770" y="2851"/>
              <a:ext cx="172" cy="35"/>
            </a:xfrm>
            <a:custGeom>
              <a:avLst/>
              <a:gdLst/>
              <a:ahLst/>
              <a:cxnLst>
                <a:cxn ang="0">
                  <a:pos x="10" y="7"/>
                </a:cxn>
                <a:cxn ang="0">
                  <a:pos x="8" y="17"/>
                </a:cxn>
                <a:cxn ang="0">
                  <a:pos x="4" y="28"/>
                </a:cxn>
                <a:cxn ang="0">
                  <a:pos x="0" y="43"/>
                </a:cxn>
                <a:cxn ang="0">
                  <a:pos x="4" y="60"/>
                </a:cxn>
                <a:cxn ang="0">
                  <a:pos x="12" y="66"/>
                </a:cxn>
                <a:cxn ang="0">
                  <a:pos x="21" y="66"/>
                </a:cxn>
                <a:cxn ang="0">
                  <a:pos x="34" y="66"/>
                </a:cxn>
                <a:cxn ang="0">
                  <a:pos x="48" y="66"/>
                </a:cxn>
                <a:cxn ang="0">
                  <a:pos x="59" y="66"/>
                </a:cxn>
                <a:cxn ang="0">
                  <a:pos x="70" y="68"/>
                </a:cxn>
                <a:cxn ang="0">
                  <a:pos x="82" y="68"/>
                </a:cxn>
                <a:cxn ang="0">
                  <a:pos x="95" y="68"/>
                </a:cxn>
                <a:cxn ang="0">
                  <a:pos x="109" y="68"/>
                </a:cxn>
                <a:cxn ang="0">
                  <a:pos x="124" y="68"/>
                </a:cxn>
                <a:cxn ang="0">
                  <a:pos x="137" y="68"/>
                </a:cxn>
                <a:cxn ang="0">
                  <a:pos x="152" y="68"/>
                </a:cxn>
                <a:cxn ang="0">
                  <a:pos x="167" y="68"/>
                </a:cxn>
                <a:cxn ang="0">
                  <a:pos x="183" y="68"/>
                </a:cxn>
                <a:cxn ang="0">
                  <a:pos x="196" y="68"/>
                </a:cxn>
                <a:cxn ang="0">
                  <a:pos x="211" y="66"/>
                </a:cxn>
                <a:cxn ang="0">
                  <a:pos x="225" y="66"/>
                </a:cxn>
                <a:cxn ang="0">
                  <a:pos x="240" y="66"/>
                </a:cxn>
                <a:cxn ang="0">
                  <a:pos x="251" y="66"/>
                </a:cxn>
                <a:cxn ang="0">
                  <a:pos x="264" y="66"/>
                </a:cxn>
                <a:cxn ang="0">
                  <a:pos x="278" y="66"/>
                </a:cxn>
                <a:cxn ang="0">
                  <a:pos x="293" y="64"/>
                </a:cxn>
                <a:cxn ang="0">
                  <a:pos x="312" y="62"/>
                </a:cxn>
                <a:cxn ang="0">
                  <a:pos x="325" y="62"/>
                </a:cxn>
                <a:cxn ang="0">
                  <a:pos x="333" y="60"/>
                </a:cxn>
                <a:cxn ang="0">
                  <a:pos x="337" y="55"/>
                </a:cxn>
                <a:cxn ang="0">
                  <a:pos x="342" y="38"/>
                </a:cxn>
                <a:cxn ang="0">
                  <a:pos x="344" y="21"/>
                </a:cxn>
                <a:cxn ang="0">
                  <a:pos x="342" y="5"/>
                </a:cxn>
                <a:cxn ang="0">
                  <a:pos x="337" y="2"/>
                </a:cxn>
                <a:cxn ang="0">
                  <a:pos x="327" y="0"/>
                </a:cxn>
                <a:cxn ang="0">
                  <a:pos x="312" y="0"/>
                </a:cxn>
                <a:cxn ang="0">
                  <a:pos x="299" y="0"/>
                </a:cxn>
                <a:cxn ang="0">
                  <a:pos x="287" y="0"/>
                </a:cxn>
                <a:cxn ang="0">
                  <a:pos x="276" y="0"/>
                </a:cxn>
                <a:cxn ang="0">
                  <a:pos x="263" y="0"/>
                </a:cxn>
                <a:cxn ang="0">
                  <a:pos x="247" y="0"/>
                </a:cxn>
                <a:cxn ang="0">
                  <a:pos x="234" y="0"/>
                </a:cxn>
                <a:cxn ang="0">
                  <a:pos x="221" y="0"/>
                </a:cxn>
                <a:cxn ang="0">
                  <a:pos x="205" y="0"/>
                </a:cxn>
                <a:cxn ang="0">
                  <a:pos x="190" y="0"/>
                </a:cxn>
                <a:cxn ang="0">
                  <a:pos x="177" y="0"/>
                </a:cxn>
                <a:cxn ang="0">
                  <a:pos x="162" y="2"/>
                </a:cxn>
                <a:cxn ang="0">
                  <a:pos x="147" y="2"/>
                </a:cxn>
                <a:cxn ang="0">
                  <a:pos x="131" y="2"/>
                </a:cxn>
                <a:cxn ang="0">
                  <a:pos x="118" y="2"/>
                </a:cxn>
                <a:cxn ang="0">
                  <a:pos x="103" y="2"/>
                </a:cxn>
                <a:cxn ang="0">
                  <a:pos x="90" y="2"/>
                </a:cxn>
                <a:cxn ang="0">
                  <a:pos x="78" y="2"/>
                </a:cxn>
                <a:cxn ang="0">
                  <a:pos x="65" y="2"/>
                </a:cxn>
                <a:cxn ang="0">
                  <a:pos x="55" y="3"/>
                </a:cxn>
                <a:cxn ang="0">
                  <a:pos x="44" y="3"/>
                </a:cxn>
                <a:cxn ang="0">
                  <a:pos x="31" y="3"/>
                </a:cxn>
                <a:cxn ang="0">
                  <a:pos x="17" y="3"/>
                </a:cxn>
                <a:cxn ang="0">
                  <a:pos x="12" y="3"/>
                </a:cxn>
                <a:cxn ang="0">
                  <a:pos x="12" y="5"/>
                </a:cxn>
              </a:cxnLst>
              <a:rect l="0" t="0" r="r" b="b"/>
              <a:pathLst>
                <a:path w="344" h="68">
                  <a:moveTo>
                    <a:pt x="12" y="5"/>
                  </a:moveTo>
                  <a:lnTo>
                    <a:pt x="10" y="7"/>
                  </a:lnTo>
                  <a:lnTo>
                    <a:pt x="10" y="13"/>
                  </a:lnTo>
                  <a:lnTo>
                    <a:pt x="8" y="17"/>
                  </a:lnTo>
                  <a:lnTo>
                    <a:pt x="6" y="22"/>
                  </a:lnTo>
                  <a:lnTo>
                    <a:pt x="4" y="28"/>
                  </a:lnTo>
                  <a:lnTo>
                    <a:pt x="4" y="34"/>
                  </a:lnTo>
                  <a:lnTo>
                    <a:pt x="0" y="43"/>
                  </a:lnTo>
                  <a:lnTo>
                    <a:pt x="2" y="55"/>
                  </a:lnTo>
                  <a:lnTo>
                    <a:pt x="4" y="60"/>
                  </a:lnTo>
                  <a:lnTo>
                    <a:pt x="10" y="66"/>
                  </a:lnTo>
                  <a:lnTo>
                    <a:pt x="12" y="66"/>
                  </a:lnTo>
                  <a:lnTo>
                    <a:pt x="15" y="66"/>
                  </a:lnTo>
                  <a:lnTo>
                    <a:pt x="21" y="66"/>
                  </a:lnTo>
                  <a:lnTo>
                    <a:pt x="27" y="66"/>
                  </a:lnTo>
                  <a:lnTo>
                    <a:pt x="34" y="66"/>
                  </a:lnTo>
                  <a:lnTo>
                    <a:pt x="44" y="66"/>
                  </a:lnTo>
                  <a:lnTo>
                    <a:pt x="48" y="66"/>
                  </a:lnTo>
                  <a:lnTo>
                    <a:pt x="53" y="66"/>
                  </a:lnTo>
                  <a:lnTo>
                    <a:pt x="59" y="66"/>
                  </a:lnTo>
                  <a:lnTo>
                    <a:pt x="65" y="68"/>
                  </a:lnTo>
                  <a:lnTo>
                    <a:pt x="70" y="68"/>
                  </a:lnTo>
                  <a:lnTo>
                    <a:pt x="76" y="68"/>
                  </a:lnTo>
                  <a:lnTo>
                    <a:pt x="82" y="68"/>
                  </a:lnTo>
                  <a:lnTo>
                    <a:pt x="90" y="68"/>
                  </a:lnTo>
                  <a:lnTo>
                    <a:pt x="95" y="68"/>
                  </a:lnTo>
                  <a:lnTo>
                    <a:pt x="103" y="68"/>
                  </a:lnTo>
                  <a:lnTo>
                    <a:pt x="109" y="68"/>
                  </a:lnTo>
                  <a:lnTo>
                    <a:pt x="118" y="68"/>
                  </a:lnTo>
                  <a:lnTo>
                    <a:pt x="124" y="68"/>
                  </a:lnTo>
                  <a:lnTo>
                    <a:pt x="131" y="68"/>
                  </a:lnTo>
                  <a:lnTo>
                    <a:pt x="137" y="68"/>
                  </a:lnTo>
                  <a:lnTo>
                    <a:pt x="147" y="68"/>
                  </a:lnTo>
                  <a:lnTo>
                    <a:pt x="152" y="68"/>
                  </a:lnTo>
                  <a:lnTo>
                    <a:pt x="160" y="68"/>
                  </a:lnTo>
                  <a:lnTo>
                    <a:pt x="167" y="68"/>
                  </a:lnTo>
                  <a:lnTo>
                    <a:pt x="175" y="68"/>
                  </a:lnTo>
                  <a:lnTo>
                    <a:pt x="183" y="68"/>
                  </a:lnTo>
                  <a:lnTo>
                    <a:pt x="190" y="68"/>
                  </a:lnTo>
                  <a:lnTo>
                    <a:pt x="196" y="68"/>
                  </a:lnTo>
                  <a:lnTo>
                    <a:pt x="204" y="68"/>
                  </a:lnTo>
                  <a:lnTo>
                    <a:pt x="211" y="66"/>
                  </a:lnTo>
                  <a:lnTo>
                    <a:pt x="219" y="66"/>
                  </a:lnTo>
                  <a:lnTo>
                    <a:pt x="225" y="66"/>
                  </a:lnTo>
                  <a:lnTo>
                    <a:pt x="234" y="66"/>
                  </a:lnTo>
                  <a:lnTo>
                    <a:pt x="240" y="66"/>
                  </a:lnTo>
                  <a:lnTo>
                    <a:pt x="245" y="66"/>
                  </a:lnTo>
                  <a:lnTo>
                    <a:pt x="251" y="66"/>
                  </a:lnTo>
                  <a:lnTo>
                    <a:pt x="259" y="66"/>
                  </a:lnTo>
                  <a:lnTo>
                    <a:pt x="264" y="66"/>
                  </a:lnTo>
                  <a:lnTo>
                    <a:pt x="270" y="66"/>
                  </a:lnTo>
                  <a:lnTo>
                    <a:pt x="278" y="66"/>
                  </a:lnTo>
                  <a:lnTo>
                    <a:pt x="283" y="66"/>
                  </a:lnTo>
                  <a:lnTo>
                    <a:pt x="293" y="64"/>
                  </a:lnTo>
                  <a:lnTo>
                    <a:pt x="304" y="64"/>
                  </a:lnTo>
                  <a:lnTo>
                    <a:pt x="312" y="62"/>
                  </a:lnTo>
                  <a:lnTo>
                    <a:pt x="320" y="62"/>
                  </a:lnTo>
                  <a:lnTo>
                    <a:pt x="325" y="62"/>
                  </a:lnTo>
                  <a:lnTo>
                    <a:pt x="331" y="60"/>
                  </a:lnTo>
                  <a:lnTo>
                    <a:pt x="333" y="60"/>
                  </a:lnTo>
                  <a:lnTo>
                    <a:pt x="335" y="60"/>
                  </a:lnTo>
                  <a:lnTo>
                    <a:pt x="337" y="55"/>
                  </a:lnTo>
                  <a:lnTo>
                    <a:pt x="340" y="45"/>
                  </a:lnTo>
                  <a:lnTo>
                    <a:pt x="342" y="38"/>
                  </a:lnTo>
                  <a:lnTo>
                    <a:pt x="344" y="30"/>
                  </a:lnTo>
                  <a:lnTo>
                    <a:pt x="344" y="21"/>
                  </a:lnTo>
                  <a:lnTo>
                    <a:pt x="344" y="13"/>
                  </a:lnTo>
                  <a:lnTo>
                    <a:pt x="342" y="5"/>
                  </a:lnTo>
                  <a:lnTo>
                    <a:pt x="339" y="3"/>
                  </a:lnTo>
                  <a:lnTo>
                    <a:pt x="337" y="2"/>
                  </a:lnTo>
                  <a:lnTo>
                    <a:pt x="333" y="2"/>
                  </a:lnTo>
                  <a:lnTo>
                    <a:pt x="327" y="0"/>
                  </a:lnTo>
                  <a:lnTo>
                    <a:pt x="320" y="0"/>
                  </a:lnTo>
                  <a:lnTo>
                    <a:pt x="312" y="0"/>
                  </a:lnTo>
                  <a:lnTo>
                    <a:pt x="302" y="0"/>
                  </a:lnTo>
                  <a:lnTo>
                    <a:pt x="299" y="0"/>
                  </a:lnTo>
                  <a:lnTo>
                    <a:pt x="293" y="0"/>
                  </a:lnTo>
                  <a:lnTo>
                    <a:pt x="287" y="0"/>
                  </a:lnTo>
                  <a:lnTo>
                    <a:pt x="282" y="0"/>
                  </a:lnTo>
                  <a:lnTo>
                    <a:pt x="276" y="0"/>
                  </a:lnTo>
                  <a:lnTo>
                    <a:pt x="268" y="0"/>
                  </a:lnTo>
                  <a:lnTo>
                    <a:pt x="263" y="0"/>
                  </a:lnTo>
                  <a:lnTo>
                    <a:pt x="257" y="0"/>
                  </a:lnTo>
                  <a:lnTo>
                    <a:pt x="247" y="0"/>
                  </a:lnTo>
                  <a:lnTo>
                    <a:pt x="242" y="0"/>
                  </a:lnTo>
                  <a:lnTo>
                    <a:pt x="234" y="0"/>
                  </a:lnTo>
                  <a:lnTo>
                    <a:pt x="228" y="0"/>
                  </a:lnTo>
                  <a:lnTo>
                    <a:pt x="221" y="0"/>
                  </a:lnTo>
                  <a:lnTo>
                    <a:pt x="213" y="0"/>
                  </a:lnTo>
                  <a:lnTo>
                    <a:pt x="205" y="0"/>
                  </a:lnTo>
                  <a:lnTo>
                    <a:pt x="198" y="0"/>
                  </a:lnTo>
                  <a:lnTo>
                    <a:pt x="190" y="0"/>
                  </a:lnTo>
                  <a:lnTo>
                    <a:pt x="183" y="0"/>
                  </a:lnTo>
                  <a:lnTo>
                    <a:pt x="177" y="0"/>
                  </a:lnTo>
                  <a:lnTo>
                    <a:pt x="169" y="2"/>
                  </a:lnTo>
                  <a:lnTo>
                    <a:pt x="162" y="2"/>
                  </a:lnTo>
                  <a:lnTo>
                    <a:pt x="154" y="2"/>
                  </a:lnTo>
                  <a:lnTo>
                    <a:pt x="147" y="2"/>
                  </a:lnTo>
                  <a:lnTo>
                    <a:pt x="139" y="2"/>
                  </a:lnTo>
                  <a:lnTo>
                    <a:pt x="131" y="2"/>
                  </a:lnTo>
                  <a:lnTo>
                    <a:pt x="126" y="2"/>
                  </a:lnTo>
                  <a:lnTo>
                    <a:pt x="118" y="2"/>
                  </a:lnTo>
                  <a:lnTo>
                    <a:pt x="110" y="2"/>
                  </a:lnTo>
                  <a:lnTo>
                    <a:pt x="103" y="2"/>
                  </a:lnTo>
                  <a:lnTo>
                    <a:pt x="95" y="2"/>
                  </a:lnTo>
                  <a:lnTo>
                    <a:pt x="90" y="2"/>
                  </a:lnTo>
                  <a:lnTo>
                    <a:pt x="84" y="2"/>
                  </a:lnTo>
                  <a:lnTo>
                    <a:pt x="78" y="2"/>
                  </a:lnTo>
                  <a:lnTo>
                    <a:pt x="70" y="2"/>
                  </a:lnTo>
                  <a:lnTo>
                    <a:pt x="65" y="2"/>
                  </a:lnTo>
                  <a:lnTo>
                    <a:pt x="61" y="3"/>
                  </a:lnTo>
                  <a:lnTo>
                    <a:pt x="55" y="3"/>
                  </a:lnTo>
                  <a:lnTo>
                    <a:pt x="48" y="3"/>
                  </a:lnTo>
                  <a:lnTo>
                    <a:pt x="44" y="3"/>
                  </a:lnTo>
                  <a:lnTo>
                    <a:pt x="40" y="3"/>
                  </a:lnTo>
                  <a:lnTo>
                    <a:pt x="31" y="3"/>
                  </a:lnTo>
                  <a:lnTo>
                    <a:pt x="25" y="3"/>
                  </a:lnTo>
                  <a:lnTo>
                    <a:pt x="17" y="3"/>
                  </a:lnTo>
                  <a:lnTo>
                    <a:pt x="15" y="3"/>
                  </a:lnTo>
                  <a:lnTo>
                    <a:pt x="12" y="3"/>
                  </a:lnTo>
                  <a:lnTo>
                    <a:pt x="12" y="5"/>
                  </a:lnTo>
                  <a:lnTo>
                    <a:pt x="12"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grpSp>
      <p:sp>
        <p:nvSpPr>
          <p:cNvPr id="31" name="30 Flecha derecha"/>
          <p:cNvSpPr/>
          <p:nvPr/>
        </p:nvSpPr>
        <p:spPr bwMode="auto">
          <a:xfrm>
            <a:off x="2643174" y="1962142"/>
            <a:ext cx="3929090" cy="947741"/>
          </a:xfrm>
          <a:prstGeom prst="rightArrow">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000" b="1" i="0" u="none" strike="noStrike" cap="none" normalizeH="0" baseline="0" smtClean="0">
              <a:ln>
                <a:noFill/>
              </a:ln>
              <a:solidFill>
                <a:schemeClr val="tx1"/>
              </a:solidFill>
              <a:effectLst/>
              <a:latin typeface="BdE Neue Helvetica 55 Roman" pitchFamily="34" charset="0"/>
            </a:endParaRPr>
          </a:p>
        </p:txBody>
      </p:sp>
      <p:sp>
        <p:nvSpPr>
          <p:cNvPr id="34" name="33 Rectángulo"/>
          <p:cNvSpPr/>
          <p:nvPr/>
        </p:nvSpPr>
        <p:spPr bwMode="auto">
          <a:xfrm>
            <a:off x="3714743" y="1679540"/>
            <a:ext cx="3330581" cy="1858998"/>
          </a:xfrm>
          <a:prstGeom prst="rect">
            <a:avLst/>
          </a:prstGeom>
          <a:solidFill>
            <a:srgbClr val="00B0F0">
              <a:alpha val="26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BdE Neue Helvetica 55 Roman" pitchFamily="34" charset="0"/>
              </a:rPr>
              <a:t>XBRL Formula Processor</a:t>
            </a:r>
          </a:p>
        </p:txBody>
      </p:sp>
      <p:sp>
        <p:nvSpPr>
          <p:cNvPr id="35" name="34 Rectángulo"/>
          <p:cNvSpPr/>
          <p:nvPr/>
        </p:nvSpPr>
        <p:spPr bwMode="auto">
          <a:xfrm>
            <a:off x="1857355" y="1679540"/>
            <a:ext cx="1857388" cy="1858998"/>
          </a:xfrm>
          <a:prstGeom prst="rect">
            <a:avLst/>
          </a:prstGeom>
          <a:solidFill>
            <a:schemeClr val="accent1">
              <a:alpha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BdE Neue Helvetica 55 Roman" pitchFamily="34" charset="0"/>
              </a:rPr>
              <a:t>Formula Author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trips(down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strips(downLeft)">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231775" y="112713"/>
            <a:ext cx="5927725" cy="871537"/>
          </a:xfrm>
        </p:spPr>
        <p:txBody>
          <a:bodyPr/>
          <a:lstStyle/>
          <a:p>
            <a:pPr>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smtClean="0"/>
              <a:t>INDEX</a:t>
            </a:r>
          </a:p>
        </p:txBody>
      </p:sp>
      <p:sp>
        <p:nvSpPr>
          <p:cNvPr id="12290" name="Rectangle 2"/>
          <p:cNvSpPr>
            <a:spLocks noGrp="1" noChangeArrowheads="1"/>
          </p:cNvSpPr>
          <p:nvPr>
            <p:ph idx="1"/>
          </p:nvPr>
        </p:nvSpPr>
        <p:spPr/>
        <p:txBody>
          <a:bodyPr/>
          <a:lstStyle/>
          <a:p>
            <a:pPr marL="0" indent="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smtClean="0"/>
              <a:t>Motivation</a:t>
            </a:r>
          </a:p>
          <a:p>
            <a:pPr marL="0" indent="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smtClean="0"/>
              <a:t>Brief tutorial</a:t>
            </a:r>
          </a:p>
          <a:p>
            <a:pPr marL="0" indent="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smtClean="0"/>
              <a:t>Bank of Spain project details</a:t>
            </a:r>
          </a:p>
          <a:p>
            <a:pPr marL="0" indent="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smtClean="0"/>
              <a:t>Next steps</a:t>
            </a:r>
          </a:p>
          <a:p>
            <a:pPr marL="0" indent="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smtClean="0"/>
          </a:p>
        </p:txBody>
      </p:sp>
      <p:sp>
        <p:nvSpPr>
          <p:cNvPr id="12291" name="3 Marcador de número de diapositiva"/>
          <p:cNvSpPr>
            <a:spLocks noGrp="1"/>
          </p:cNvSpPr>
          <p:nvPr>
            <p:ph type="sldNum" sz="quarter" idx="10"/>
          </p:nvPr>
        </p:nvSpPr>
        <p:spPr>
          <a:noFill/>
        </p:spPr>
        <p:txBody>
          <a:bodyPr/>
          <a:lstStyle/>
          <a:p>
            <a:fld id="{457DD528-2043-433C-BF87-E338330DA4F0}" type="slidenum">
              <a:rPr lang="en-GB">
                <a:latin typeface="BdE Neue Helvetica 55 Roman" charset="0"/>
              </a:rPr>
              <a:pPr/>
              <a:t>2</a:t>
            </a:fld>
            <a:endParaRPr lang="en-GB" dirty="0">
              <a:latin typeface="BdE Neue Helvetica 55 Roman"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4414" y="2643182"/>
            <a:ext cx="6786610" cy="871538"/>
          </a:xfrm>
        </p:spPr>
        <p:txBody>
          <a:bodyPr/>
          <a:lstStyle/>
          <a:p>
            <a:pPr algn="ctr"/>
            <a:r>
              <a:rPr lang="en-GB" sz="2400" dirty="0" smtClean="0"/>
              <a:t>BRIEF TUTORIAL</a:t>
            </a:r>
            <a:br>
              <a:rPr lang="en-GB" sz="2400" dirty="0" smtClean="0"/>
            </a:br>
            <a:r>
              <a:rPr lang="en-GB" sz="2400" dirty="0" smtClean="0"/>
              <a:t>(LEARN XBRL FORMULA IN 50 MINUTES)</a:t>
            </a:r>
            <a:endParaRPr lang="en-GB" sz="2400" dirty="0"/>
          </a:p>
        </p:txBody>
      </p:sp>
      <p:sp>
        <p:nvSpPr>
          <p:cNvPr id="4" name="3 Marcador de número de diapositiva"/>
          <p:cNvSpPr>
            <a:spLocks noGrp="1"/>
          </p:cNvSpPr>
          <p:nvPr>
            <p:ph type="sldNum" sz="quarter" idx="10"/>
          </p:nvPr>
        </p:nvSpPr>
        <p:spPr/>
        <p:txBody>
          <a:bodyPr/>
          <a:lstStyle/>
          <a:p>
            <a:pPr>
              <a:defRPr/>
            </a:pPr>
            <a:fld id="{2ECB91E4-7DF1-492F-ADF2-9B7C17310A1B}" type="slidenum">
              <a:rPr lang="es-ES_tradnl" smtClean="0"/>
              <a:pPr>
                <a:defRPr/>
              </a:pPr>
              <a:t>20</a:t>
            </a:fld>
            <a:endParaRPr lang="es-ES_tradnl"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dirty="0" smtClean="0"/>
              <a:t>BRIEF HISTORY of THE FORMULAE SPECIFICATION</a:t>
            </a:r>
          </a:p>
        </p:txBody>
      </p:sp>
      <p:sp>
        <p:nvSpPr>
          <p:cNvPr id="8195" name="3 Marcador de número de diapositiva"/>
          <p:cNvSpPr>
            <a:spLocks noGrp="1"/>
          </p:cNvSpPr>
          <p:nvPr>
            <p:ph type="sldNum" sz="quarter" idx="10"/>
          </p:nvPr>
        </p:nvSpPr>
        <p:spPr>
          <a:noFill/>
        </p:spPr>
        <p:txBody>
          <a:bodyPr/>
          <a:lstStyle/>
          <a:p>
            <a:fld id="{AC761EAF-6735-4A90-956A-5A0076B03A83}" type="slidenum">
              <a:rPr lang="en-GB" smtClean="0"/>
              <a:pPr/>
              <a:t>21</a:t>
            </a:fld>
            <a:endParaRPr lang="en-GB" smtClean="0"/>
          </a:p>
        </p:txBody>
      </p:sp>
      <p:sp>
        <p:nvSpPr>
          <p:cNvPr id="8196" name="4 Pentágono"/>
          <p:cNvSpPr>
            <a:spLocks noChangeArrowheads="1"/>
          </p:cNvSpPr>
          <p:nvPr/>
        </p:nvSpPr>
        <p:spPr bwMode="auto">
          <a:xfrm>
            <a:off x="571500" y="1714500"/>
            <a:ext cx="8215313" cy="785813"/>
          </a:xfrm>
          <a:prstGeom prst="homePlate">
            <a:avLst>
              <a:gd name="adj" fmla="val 49998"/>
            </a:avLst>
          </a:prstGeom>
          <a:solidFill>
            <a:srgbClr val="00B8FF"/>
          </a:solidFill>
          <a:ln w="9525" algn="ctr">
            <a:solidFill>
              <a:schemeClr val="tx1"/>
            </a:solidFill>
            <a:round/>
            <a:headEnd/>
            <a:tailEnd/>
          </a:ln>
        </p:spPr>
        <p:txBody>
          <a:bodyPr/>
          <a:lstStyle/>
          <a:p>
            <a:endParaRPr lang="es-ES_tradnl"/>
          </a:p>
        </p:txBody>
      </p:sp>
      <p:cxnSp>
        <p:nvCxnSpPr>
          <p:cNvPr id="8197" name="6 Conector recto"/>
          <p:cNvCxnSpPr>
            <a:cxnSpLocks noChangeShapeType="1"/>
          </p:cNvCxnSpPr>
          <p:nvPr/>
        </p:nvCxnSpPr>
        <p:spPr bwMode="auto">
          <a:xfrm rot="5400000">
            <a:off x="892175" y="2106613"/>
            <a:ext cx="1214437" cy="1588"/>
          </a:xfrm>
          <a:prstGeom prst="line">
            <a:avLst/>
          </a:prstGeom>
          <a:noFill/>
          <a:ln w="9525" algn="ctr">
            <a:solidFill>
              <a:schemeClr val="tx1"/>
            </a:solidFill>
            <a:round/>
            <a:headEnd/>
            <a:tailEnd/>
          </a:ln>
        </p:spPr>
      </p:cxnSp>
      <p:cxnSp>
        <p:nvCxnSpPr>
          <p:cNvPr id="8198" name="7 Conector recto"/>
          <p:cNvCxnSpPr>
            <a:cxnSpLocks noChangeShapeType="1"/>
          </p:cNvCxnSpPr>
          <p:nvPr/>
        </p:nvCxnSpPr>
        <p:spPr bwMode="auto">
          <a:xfrm rot="5400000">
            <a:off x="3384550" y="2116138"/>
            <a:ext cx="1214437" cy="1588"/>
          </a:xfrm>
          <a:prstGeom prst="line">
            <a:avLst/>
          </a:prstGeom>
          <a:noFill/>
          <a:ln w="9525" algn="ctr">
            <a:solidFill>
              <a:schemeClr val="tx1"/>
            </a:solidFill>
            <a:round/>
            <a:headEnd/>
            <a:tailEnd/>
          </a:ln>
        </p:spPr>
      </p:cxnSp>
      <p:sp>
        <p:nvSpPr>
          <p:cNvPr id="8199" name="8 CuadroTexto"/>
          <p:cNvSpPr txBox="1">
            <a:spLocks noChangeArrowheads="1"/>
          </p:cNvSpPr>
          <p:nvPr/>
        </p:nvSpPr>
        <p:spPr bwMode="auto">
          <a:xfrm>
            <a:off x="2281238" y="1908175"/>
            <a:ext cx="755650" cy="400050"/>
          </a:xfrm>
          <a:prstGeom prst="rect">
            <a:avLst/>
          </a:prstGeom>
          <a:noFill/>
          <a:ln w="9525">
            <a:noFill/>
            <a:miter lim="800000"/>
            <a:headEnd/>
            <a:tailEnd/>
          </a:ln>
        </p:spPr>
        <p:txBody>
          <a:bodyPr wrap="none">
            <a:spAutoFit/>
          </a:bodyPr>
          <a:lstStyle/>
          <a:p>
            <a:r>
              <a:rPr lang="es-ES_tradnl"/>
              <a:t>2007</a:t>
            </a:r>
          </a:p>
        </p:txBody>
      </p:sp>
      <p:sp>
        <p:nvSpPr>
          <p:cNvPr id="8200" name="9 CuadroTexto"/>
          <p:cNvSpPr txBox="1">
            <a:spLocks noChangeArrowheads="1"/>
          </p:cNvSpPr>
          <p:nvPr/>
        </p:nvSpPr>
        <p:spPr bwMode="auto">
          <a:xfrm>
            <a:off x="7235825" y="1928813"/>
            <a:ext cx="755650" cy="400050"/>
          </a:xfrm>
          <a:prstGeom prst="rect">
            <a:avLst/>
          </a:prstGeom>
          <a:noFill/>
          <a:ln w="9525">
            <a:noFill/>
            <a:miter lim="800000"/>
            <a:headEnd/>
            <a:tailEnd/>
          </a:ln>
        </p:spPr>
        <p:txBody>
          <a:bodyPr wrap="none">
            <a:spAutoFit/>
          </a:bodyPr>
          <a:lstStyle/>
          <a:p>
            <a:r>
              <a:rPr lang="es-ES_tradnl"/>
              <a:t>2009</a:t>
            </a:r>
          </a:p>
        </p:txBody>
      </p:sp>
      <p:grpSp>
        <p:nvGrpSpPr>
          <p:cNvPr id="2" name="32 Grupo"/>
          <p:cNvGrpSpPr>
            <a:grpSpLocks/>
          </p:cNvGrpSpPr>
          <p:nvPr/>
        </p:nvGrpSpPr>
        <p:grpSpPr bwMode="auto">
          <a:xfrm>
            <a:off x="1071563" y="2562225"/>
            <a:ext cx="1357312" cy="3513274"/>
            <a:chOff x="1071563" y="2561701"/>
            <a:chExt cx="1357297" cy="3514016"/>
          </a:xfrm>
        </p:grpSpPr>
        <p:sp>
          <p:nvSpPr>
            <p:cNvPr id="8231" name="10 CuadroTexto"/>
            <p:cNvSpPr txBox="1">
              <a:spLocks noChangeArrowheads="1"/>
            </p:cNvSpPr>
            <p:nvPr/>
          </p:nvSpPr>
          <p:spPr bwMode="auto">
            <a:xfrm>
              <a:off x="1071563" y="5429249"/>
              <a:ext cx="1357297" cy="646468"/>
            </a:xfrm>
            <a:prstGeom prst="rect">
              <a:avLst/>
            </a:prstGeom>
            <a:noFill/>
            <a:ln w="9525">
              <a:noFill/>
              <a:miter lim="800000"/>
              <a:headEnd/>
              <a:tailEnd/>
            </a:ln>
          </p:spPr>
          <p:txBody>
            <a:bodyPr>
              <a:spAutoFit/>
            </a:bodyPr>
            <a:lstStyle/>
            <a:p>
              <a:r>
                <a:rPr lang="es-ES_tradnl" sz="1200" dirty="0" err="1"/>
                <a:t>Nov</a:t>
              </a:r>
              <a:r>
                <a:rPr lang="es-ES_tradnl" sz="1200" dirty="0"/>
                <a:t> 06</a:t>
              </a:r>
            </a:p>
            <a:p>
              <a:r>
                <a:rPr lang="es-ES_tradnl" sz="1200" dirty="0" smtClean="0"/>
                <a:t>Formula WG</a:t>
              </a:r>
            </a:p>
            <a:p>
              <a:r>
                <a:rPr lang="es-ES_tradnl" sz="1200" dirty="0" smtClean="0"/>
                <a:t>Set up</a:t>
              </a:r>
              <a:endParaRPr lang="es-ES_tradnl" sz="1200" dirty="0"/>
            </a:p>
          </p:txBody>
        </p:sp>
        <p:cxnSp>
          <p:nvCxnSpPr>
            <p:cNvPr id="8232" name="12 Conector recto de flecha"/>
            <p:cNvCxnSpPr>
              <a:cxnSpLocks noChangeShapeType="1"/>
            </p:cNvCxnSpPr>
            <p:nvPr/>
          </p:nvCxnSpPr>
          <p:spPr bwMode="auto">
            <a:xfrm rot="5400000" flipH="1" flipV="1">
              <a:off x="-70417" y="3954733"/>
              <a:ext cx="2786063" cy="0"/>
            </a:xfrm>
            <a:prstGeom prst="straightConnector1">
              <a:avLst/>
            </a:prstGeom>
            <a:noFill/>
            <a:ln w="9525" algn="ctr">
              <a:solidFill>
                <a:schemeClr val="tx1"/>
              </a:solidFill>
              <a:prstDash val="dash"/>
              <a:round/>
              <a:headEnd/>
              <a:tailEnd type="arrow" w="med" len="med"/>
            </a:ln>
          </p:spPr>
        </p:cxnSp>
      </p:grpSp>
      <p:grpSp>
        <p:nvGrpSpPr>
          <p:cNvPr id="3" name="37 Grupo"/>
          <p:cNvGrpSpPr>
            <a:grpSpLocks/>
          </p:cNvGrpSpPr>
          <p:nvPr/>
        </p:nvGrpSpPr>
        <p:grpSpPr bwMode="auto">
          <a:xfrm>
            <a:off x="1411288" y="2555875"/>
            <a:ext cx="731837" cy="2746375"/>
            <a:chOff x="1857375" y="2571750"/>
            <a:chExt cx="731290" cy="2747665"/>
          </a:xfrm>
        </p:grpSpPr>
        <p:cxnSp>
          <p:nvCxnSpPr>
            <p:cNvPr id="8229" name="15 Conector recto de flecha"/>
            <p:cNvCxnSpPr>
              <a:cxnSpLocks noChangeShapeType="1"/>
            </p:cNvCxnSpPr>
            <p:nvPr/>
          </p:nvCxnSpPr>
          <p:spPr bwMode="auto">
            <a:xfrm rot="5400000" flipH="1" flipV="1">
              <a:off x="1035843" y="3679032"/>
              <a:ext cx="2214563" cy="0"/>
            </a:xfrm>
            <a:prstGeom prst="straightConnector1">
              <a:avLst/>
            </a:prstGeom>
            <a:noFill/>
            <a:ln w="9525" algn="ctr">
              <a:solidFill>
                <a:schemeClr val="tx1"/>
              </a:solidFill>
              <a:prstDash val="dash"/>
              <a:round/>
              <a:headEnd/>
              <a:tailEnd type="arrow" w="med" len="med"/>
            </a:ln>
          </p:spPr>
        </p:cxnSp>
        <p:sp>
          <p:nvSpPr>
            <p:cNvPr id="8230" name="17 CuadroTexto"/>
            <p:cNvSpPr txBox="1">
              <a:spLocks noChangeArrowheads="1"/>
            </p:cNvSpPr>
            <p:nvPr/>
          </p:nvSpPr>
          <p:spPr bwMode="auto">
            <a:xfrm>
              <a:off x="1857375" y="4857750"/>
              <a:ext cx="731290" cy="461665"/>
            </a:xfrm>
            <a:prstGeom prst="rect">
              <a:avLst/>
            </a:prstGeom>
            <a:noFill/>
            <a:ln w="9525">
              <a:noFill/>
              <a:miter lim="800000"/>
              <a:headEnd/>
              <a:tailEnd/>
            </a:ln>
          </p:spPr>
          <p:txBody>
            <a:bodyPr wrap="none">
              <a:spAutoFit/>
            </a:bodyPr>
            <a:lstStyle/>
            <a:p>
              <a:pPr algn="ctr"/>
              <a:r>
                <a:rPr lang="es-ES_tradnl" sz="1200" dirty="0" err="1" smtClean="0"/>
                <a:t>Jan</a:t>
              </a:r>
              <a:r>
                <a:rPr lang="es-ES_tradnl" sz="1200" dirty="0" smtClean="0"/>
                <a:t> 07</a:t>
              </a:r>
              <a:endParaRPr lang="es-ES_tradnl" sz="1200" dirty="0"/>
            </a:p>
            <a:p>
              <a:pPr algn="ctr"/>
              <a:r>
                <a:rPr lang="es-ES_tradnl" sz="1200" dirty="0"/>
                <a:t>1º PWD</a:t>
              </a:r>
            </a:p>
          </p:txBody>
        </p:sp>
      </p:grpSp>
      <p:grpSp>
        <p:nvGrpSpPr>
          <p:cNvPr id="4" name="35 Grupo"/>
          <p:cNvGrpSpPr>
            <a:grpSpLocks/>
          </p:cNvGrpSpPr>
          <p:nvPr/>
        </p:nvGrpSpPr>
        <p:grpSpPr bwMode="auto">
          <a:xfrm>
            <a:off x="2286000" y="2562225"/>
            <a:ext cx="857250" cy="2746375"/>
            <a:chOff x="3286126" y="2571750"/>
            <a:chExt cx="857246" cy="2747665"/>
          </a:xfrm>
        </p:grpSpPr>
        <p:cxnSp>
          <p:nvCxnSpPr>
            <p:cNvPr id="8227" name="18 Conector recto de flecha"/>
            <p:cNvCxnSpPr>
              <a:cxnSpLocks noChangeShapeType="1"/>
            </p:cNvCxnSpPr>
            <p:nvPr/>
          </p:nvCxnSpPr>
          <p:spPr bwMode="auto">
            <a:xfrm rot="5400000" flipH="1" flipV="1">
              <a:off x="2607468" y="3679032"/>
              <a:ext cx="2214563" cy="0"/>
            </a:xfrm>
            <a:prstGeom prst="straightConnector1">
              <a:avLst/>
            </a:prstGeom>
            <a:noFill/>
            <a:ln w="9525" algn="ctr">
              <a:solidFill>
                <a:schemeClr val="tx1"/>
              </a:solidFill>
              <a:prstDash val="dash"/>
              <a:round/>
              <a:headEnd/>
              <a:tailEnd type="arrow" w="med" len="med"/>
            </a:ln>
          </p:spPr>
        </p:cxnSp>
        <p:sp>
          <p:nvSpPr>
            <p:cNvPr id="8228" name="19 CuadroTexto"/>
            <p:cNvSpPr txBox="1">
              <a:spLocks noChangeArrowheads="1"/>
            </p:cNvSpPr>
            <p:nvPr/>
          </p:nvSpPr>
          <p:spPr bwMode="auto">
            <a:xfrm>
              <a:off x="3286126" y="4857750"/>
              <a:ext cx="857246" cy="461665"/>
            </a:xfrm>
            <a:prstGeom prst="rect">
              <a:avLst/>
            </a:prstGeom>
            <a:noFill/>
            <a:ln w="9525">
              <a:noFill/>
              <a:miter lim="800000"/>
              <a:headEnd/>
              <a:tailEnd/>
            </a:ln>
          </p:spPr>
          <p:txBody>
            <a:bodyPr>
              <a:spAutoFit/>
            </a:bodyPr>
            <a:lstStyle/>
            <a:p>
              <a:pPr algn="ctr"/>
              <a:r>
                <a:rPr lang="es-ES_tradnl" sz="1200"/>
                <a:t>Jul 07</a:t>
              </a:r>
            </a:p>
            <a:p>
              <a:pPr algn="ctr"/>
              <a:r>
                <a:rPr lang="es-ES_tradnl" sz="1200"/>
                <a:t>2º PWD</a:t>
              </a:r>
            </a:p>
          </p:txBody>
        </p:sp>
      </p:grpSp>
      <p:grpSp>
        <p:nvGrpSpPr>
          <p:cNvPr id="5" name="36 Grupo"/>
          <p:cNvGrpSpPr>
            <a:grpSpLocks/>
          </p:cNvGrpSpPr>
          <p:nvPr/>
        </p:nvGrpSpPr>
        <p:grpSpPr bwMode="auto">
          <a:xfrm>
            <a:off x="3143250" y="2555875"/>
            <a:ext cx="1357313" cy="2746375"/>
            <a:chOff x="4537869" y="2571750"/>
            <a:chExt cx="1357312" cy="2747665"/>
          </a:xfrm>
        </p:grpSpPr>
        <p:cxnSp>
          <p:nvCxnSpPr>
            <p:cNvPr id="8225" name="24 Conector recto de flecha"/>
            <p:cNvCxnSpPr>
              <a:cxnSpLocks noChangeShapeType="1"/>
            </p:cNvCxnSpPr>
            <p:nvPr/>
          </p:nvCxnSpPr>
          <p:spPr bwMode="auto">
            <a:xfrm rot="5400000" flipH="1" flipV="1">
              <a:off x="4108450" y="3678238"/>
              <a:ext cx="2214563" cy="1587"/>
            </a:xfrm>
            <a:prstGeom prst="straightConnector1">
              <a:avLst/>
            </a:prstGeom>
            <a:noFill/>
            <a:ln w="9525" algn="ctr">
              <a:solidFill>
                <a:schemeClr val="tx1"/>
              </a:solidFill>
              <a:prstDash val="dash"/>
              <a:round/>
              <a:headEnd/>
              <a:tailEnd type="arrow" w="med" len="med"/>
            </a:ln>
          </p:spPr>
        </p:cxnSp>
        <p:sp>
          <p:nvSpPr>
            <p:cNvPr id="8226" name="25 CuadroTexto"/>
            <p:cNvSpPr txBox="1">
              <a:spLocks noChangeArrowheads="1"/>
            </p:cNvSpPr>
            <p:nvPr/>
          </p:nvSpPr>
          <p:spPr bwMode="auto">
            <a:xfrm>
              <a:off x="4537869" y="4857452"/>
              <a:ext cx="1357312" cy="461963"/>
            </a:xfrm>
            <a:prstGeom prst="rect">
              <a:avLst/>
            </a:prstGeom>
            <a:noFill/>
            <a:ln w="9525">
              <a:noFill/>
              <a:miter lim="800000"/>
              <a:headEnd/>
              <a:tailEnd/>
            </a:ln>
          </p:spPr>
          <p:txBody>
            <a:bodyPr>
              <a:spAutoFit/>
            </a:bodyPr>
            <a:lstStyle/>
            <a:p>
              <a:pPr algn="ctr"/>
              <a:r>
                <a:rPr lang="es-ES_tradnl" sz="1200" dirty="0" err="1" smtClean="0"/>
                <a:t>Dec</a:t>
              </a:r>
              <a:r>
                <a:rPr lang="es-ES_tradnl" sz="1200" dirty="0" smtClean="0"/>
                <a:t> </a:t>
              </a:r>
              <a:r>
                <a:rPr lang="es-ES_tradnl" sz="1200" dirty="0"/>
                <a:t>07</a:t>
              </a:r>
            </a:p>
            <a:p>
              <a:pPr algn="ctr"/>
              <a:r>
                <a:rPr lang="es-ES_tradnl" sz="1200" dirty="0"/>
                <a:t>3º PWD</a:t>
              </a:r>
            </a:p>
          </p:txBody>
        </p:sp>
      </p:grpSp>
      <p:sp>
        <p:nvSpPr>
          <p:cNvPr id="8205" name="27 CuadroTexto"/>
          <p:cNvSpPr txBox="1">
            <a:spLocks noChangeArrowheads="1"/>
          </p:cNvSpPr>
          <p:nvPr/>
        </p:nvSpPr>
        <p:spPr bwMode="auto">
          <a:xfrm>
            <a:off x="4643438" y="3929063"/>
            <a:ext cx="1357312" cy="461962"/>
          </a:xfrm>
          <a:prstGeom prst="rect">
            <a:avLst/>
          </a:prstGeom>
          <a:noFill/>
          <a:ln w="9525">
            <a:noFill/>
            <a:miter lim="800000"/>
            <a:headEnd/>
            <a:tailEnd/>
          </a:ln>
        </p:spPr>
        <p:txBody>
          <a:bodyPr>
            <a:spAutoFit/>
          </a:bodyPr>
          <a:lstStyle/>
          <a:p>
            <a:r>
              <a:rPr lang="es-ES_tradnl" sz="1200"/>
              <a:t>Mar  08</a:t>
            </a:r>
          </a:p>
          <a:p>
            <a:r>
              <a:rPr lang="es-ES_tradnl" sz="1200"/>
              <a:t>1º CR</a:t>
            </a:r>
          </a:p>
        </p:txBody>
      </p:sp>
      <p:cxnSp>
        <p:nvCxnSpPr>
          <p:cNvPr id="8206" name="32 Conector recto de flecha"/>
          <p:cNvCxnSpPr>
            <a:cxnSpLocks noChangeShapeType="1"/>
          </p:cNvCxnSpPr>
          <p:nvPr/>
        </p:nvCxnSpPr>
        <p:spPr bwMode="auto">
          <a:xfrm rot="5400000" flipH="1" flipV="1">
            <a:off x="4144169" y="3213894"/>
            <a:ext cx="1285875" cy="1587"/>
          </a:xfrm>
          <a:prstGeom prst="straightConnector1">
            <a:avLst/>
          </a:prstGeom>
          <a:noFill/>
          <a:ln w="9525" algn="ctr">
            <a:solidFill>
              <a:schemeClr val="tx1"/>
            </a:solidFill>
            <a:prstDash val="dash"/>
            <a:round/>
            <a:headEnd/>
            <a:tailEnd type="arrow" w="med" len="med"/>
          </a:ln>
        </p:spPr>
      </p:cxnSp>
      <p:grpSp>
        <p:nvGrpSpPr>
          <p:cNvPr id="6" name="38 Grupo"/>
          <p:cNvGrpSpPr>
            <a:grpSpLocks/>
          </p:cNvGrpSpPr>
          <p:nvPr/>
        </p:nvGrpSpPr>
        <p:grpSpPr bwMode="auto">
          <a:xfrm>
            <a:off x="3990975" y="2571750"/>
            <a:ext cx="1357313" cy="2400300"/>
            <a:chOff x="5510213" y="2571750"/>
            <a:chExt cx="1357312" cy="2400300"/>
          </a:xfrm>
        </p:grpSpPr>
        <p:cxnSp>
          <p:nvCxnSpPr>
            <p:cNvPr id="8223" name="26 Conector recto de flecha"/>
            <p:cNvCxnSpPr>
              <a:cxnSpLocks noChangeShapeType="1"/>
            </p:cNvCxnSpPr>
            <p:nvPr/>
          </p:nvCxnSpPr>
          <p:spPr bwMode="auto">
            <a:xfrm rot="5400000" flipH="1" flipV="1">
              <a:off x="4858544" y="3499644"/>
              <a:ext cx="1857375" cy="1587"/>
            </a:xfrm>
            <a:prstGeom prst="straightConnector1">
              <a:avLst/>
            </a:prstGeom>
            <a:noFill/>
            <a:ln w="9525" algn="ctr">
              <a:solidFill>
                <a:schemeClr val="tx1"/>
              </a:solidFill>
              <a:prstDash val="dash"/>
              <a:round/>
              <a:headEnd/>
              <a:tailEnd type="arrow" w="med" len="med"/>
            </a:ln>
          </p:spPr>
        </p:cxnSp>
        <p:sp>
          <p:nvSpPr>
            <p:cNvPr id="8224" name="33 CuadroTexto"/>
            <p:cNvSpPr txBox="1">
              <a:spLocks noChangeArrowheads="1"/>
            </p:cNvSpPr>
            <p:nvPr/>
          </p:nvSpPr>
          <p:spPr bwMode="auto">
            <a:xfrm>
              <a:off x="5510213" y="4510088"/>
              <a:ext cx="1357312" cy="461962"/>
            </a:xfrm>
            <a:prstGeom prst="rect">
              <a:avLst/>
            </a:prstGeom>
            <a:noFill/>
            <a:ln w="9525">
              <a:noFill/>
              <a:miter lim="800000"/>
              <a:headEnd/>
              <a:tailEnd/>
            </a:ln>
          </p:spPr>
          <p:txBody>
            <a:bodyPr>
              <a:spAutoFit/>
            </a:bodyPr>
            <a:lstStyle/>
            <a:p>
              <a:r>
                <a:rPr lang="es-ES_tradnl" sz="1200"/>
                <a:t>Feb 08</a:t>
              </a:r>
            </a:p>
            <a:p>
              <a:r>
                <a:rPr lang="es-ES_tradnl" sz="1200"/>
                <a:t>4º PWD</a:t>
              </a:r>
            </a:p>
          </p:txBody>
        </p:sp>
      </p:grpSp>
      <p:sp>
        <p:nvSpPr>
          <p:cNvPr id="8208" name="37 CuadroTexto"/>
          <p:cNvSpPr txBox="1">
            <a:spLocks noChangeArrowheads="1"/>
          </p:cNvSpPr>
          <p:nvPr/>
        </p:nvSpPr>
        <p:spPr bwMode="auto">
          <a:xfrm>
            <a:off x="5000625" y="4391025"/>
            <a:ext cx="1617663" cy="646331"/>
          </a:xfrm>
          <a:prstGeom prst="rect">
            <a:avLst/>
          </a:prstGeom>
          <a:noFill/>
          <a:ln w="9525">
            <a:noFill/>
            <a:miter lim="800000"/>
            <a:headEnd/>
            <a:tailEnd/>
          </a:ln>
        </p:spPr>
        <p:txBody>
          <a:bodyPr>
            <a:spAutoFit/>
          </a:bodyPr>
          <a:lstStyle/>
          <a:p>
            <a:r>
              <a:rPr lang="en-GB" sz="1200" dirty="0" smtClean="0"/>
              <a:t>Jun 08</a:t>
            </a:r>
          </a:p>
          <a:p>
            <a:r>
              <a:rPr lang="en-GB" sz="1200" dirty="0" smtClean="0"/>
              <a:t>First implementations</a:t>
            </a:r>
            <a:endParaRPr lang="en-GB" sz="1200" dirty="0"/>
          </a:p>
        </p:txBody>
      </p:sp>
      <p:cxnSp>
        <p:nvCxnSpPr>
          <p:cNvPr id="8209" name="38 Conector recto de flecha"/>
          <p:cNvCxnSpPr>
            <a:cxnSpLocks noChangeShapeType="1"/>
          </p:cNvCxnSpPr>
          <p:nvPr/>
        </p:nvCxnSpPr>
        <p:spPr bwMode="auto">
          <a:xfrm rot="16200000" flipV="1">
            <a:off x="4476750" y="3482975"/>
            <a:ext cx="1816100" cy="0"/>
          </a:xfrm>
          <a:prstGeom prst="straightConnector1">
            <a:avLst/>
          </a:prstGeom>
          <a:noFill/>
          <a:ln w="9525" algn="ctr">
            <a:solidFill>
              <a:schemeClr val="tx1"/>
            </a:solidFill>
            <a:prstDash val="dash"/>
            <a:round/>
            <a:headEnd/>
            <a:tailEnd type="arrow" w="med" len="med"/>
          </a:ln>
        </p:spPr>
      </p:cxnSp>
      <p:sp>
        <p:nvSpPr>
          <p:cNvPr id="8210" name="39 CuadroTexto"/>
          <p:cNvSpPr txBox="1">
            <a:spLocks noChangeArrowheads="1"/>
          </p:cNvSpPr>
          <p:nvPr/>
        </p:nvSpPr>
        <p:spPr bwMode="auto">
          <a:xfrm>
            <a:off x="5487988" y="3217863"/>
            <a:ext cx="1357312" cy="830997"/>
          </a:xfrm>
          <a:prstGeom prst="rect">
            <a:avLst/>
          </a:prstGeom>
          <a:noFill/>
          <a:ln w="9525">
            <a:noFill/>
            <a:miter lim="800000"/>
            <a:headEnd/>
            <a:tailEnd/>
          </a:ln>
        </p:spPr>
        <p:txBody>
          <a:bodyPr>
            <a:spAutoFit/>
          </a:bodyPr>
          <a:lstStyle/>
          <a:p>
            <a:r>
              <a:rPr lang="en-GB" sz="1200" dirty="0" smtClean="0"/>
              <a:t>Sep 08</a:t>
            </a:r>
          </a:p>
          <a:p>
            <a:r>
              <a:rPr lang="en-GB" sz="1200" dirty="0" smtClean="0"/>
              <a:t>BE COREP</a:t>
            </a:r>
          </a:p>
          <a:p>
            <a:r>
              <a:rPr lang="en-GB" sz="1200" dirty="0" smtClean="0"/>
              <a:t>Formulae in production</a:t>
            </a:r>
            <a:endParaRPr lang="en-GB" sz="1200" dirty="0"/>
          </a:p>
        </p:txBody>
      </p:sp>
      <p:cxnSp>
        <p:nvCxnSpPr>
          <p:cNvPr id="8211" name="40 Conector recto de flecha"/>
          <p:cNvCxnSpPr>
            <a:cxnSpLocks noChangeShapeType="1"/>
          </p:cNvCxnSpPr>
          <p:nvPr/>
        </p:nvCxnSpPr>
        <p:spPr bwMode="auto">
          <a:xfrm rot="5400000" flipH="1" flipV="1">
            <a:off x="5430044" y="2859881"/>
            <a:ext cx="571500" cy="1588"/>
          </a:xfrm>
          <a:prstGeom prst="straightConnector1">
            <a:avLst/>
          </a:prstGeom>
          <a:noFill/>
          <a:ln w="9525" algn="ctr">
            <a:solidFill>
              <a:schemeClr val="tx1"/>
            </a:solidFill>
            <a:prstDash val="dash"/>
            <a:round/>
            <a:headEnd/>
            <a:tailEnd type="arrow" w="med" len="med"/>
          </a:ln>
        </p:spPr>
      </p:cxnSp>
      <p:grpSp>
        <p:nvGrpSpPr>
          <p:cNvPr id="7" name="46 Grupo"/>
          <p:cNvGrpSpPr/>
          <p:nvPr/>
        </p:nvGrpSpPr>
        <p:grpSpPr>
          <a:xfrm rot="960000">
            <a:off x="916704" y="1672906"/>
            <a:ext cx="357190" cy="1000132"/>
            <a:chOff x="285720" y="3143248"/>
            <a:chExt cx="285752" cy="857256"/>
          </a:xfrm>
          <a:solidFill>
            <a:schemeClr val="bg1">
              <a:lumMod val="85000"/>
            </a:schemeClr>
          </a:solidFill>
        </p:grpSpPr>
        <p:sp>
          <p:nvSpPr>
            <p:cNvPr id="45" name="44 Rectángulo"/>
            <p:cNvSpPr/>
            <p:nvPr/>
          </p:nvSpPr>
          <p:spPr bwMode="auto">
            <a:xfrm>
              <a:off x="285720" y="3143248"/>
              <a:ext cx="142876" cy="500066"/>
            </a:xfrm>
            <a:prstGeom prst="rect">
              <a:avLst/>
            </a:prstGeom>
            <a:grpFill/>
            <a:ln w="9525" cap="flat" cmpd="sng" algn="ctr">
              <a:solidFill>
                <a:schemeClr val="bg1">
                  <a:lumMod val="85000"/>
                </a:schemeClr>
              </a:solidFill>
              <a:prstDash val="solid"/>
              <a:round/>
              <a:headEnd type="none" w="med" len="med"/>
              <a:tailEnd type="none" w="med" len="med"/>
            </a:ln>
            <a:effectLst/>
          </p:spPr>
          <p:txBody>
            <a:bodyPr/>
            <a:lstStyle/>
            <a:p>
              <a:pPr>
                <a:defRPr/>
              </a:pPr>
              <a:endParaRPr lang="es-ES_tradnl"/>
            </a:p>
          </p:txBody>
        </p:sp>
        <p:sp>
          <p:nvSpPr>
            <p:cNvPr id="46" name="45 Rectángulo"/>
            <p:cNvSpPr/>
            <p:nvPr/>
          </p:nvSpPr>
          <p:spPr bwMode="auto">
            <a:xfrm>
              <a:off x="428596" y="3500438"/>
              <a:ext cx="142876" cy="500066"/>
            </a:xfrm>
            <a:prstGeom prst="rect">
              <a:avLst/>
            </a:prstGeom>
            <a:grpFill/>
            <a:ln w="9525" cap="flat" cmpd="sng" algn="ctr">
              <a:solidFill>
                <a:schemeClr val="bg1">
                  <a:lumMod val="85000"/>
                </a:schemeClr>
              </a:solidFill>
              <a:prstDash val="solid"/>
              <a:round/>
              <a:headEnd type="none" w="med" len="med"/>
              <a:tailEnd type="none" w="med" len="med"/>
            </a:ln>
            <a:effectLst/>
          </p:spPr>
          <p:txBody>
            <a:bodyPr/>
            <a:lstStyle/>
            <a:p>
              <a:pPr>
                <a:defRPr/>
              </a:pPr>
              <a:endParaRPr lang="es-ES_tradnl"/>
            </a:p>
          </p:txBody>
        </p:sp>
      </p:grpSp>
      <p:sp>
        <p:nvSpPr>
          <p:cNvPr id="8213" name="47 CuadroTexto"/>
          <p:cNvSpPr txBox="1">
            <a:spLocks noChangeArrowheads="1"/>
          </p:cNvSpPr>
          <p:nvPr/>
        </p:nvSpPr>
        <p:spPr bwMode="auto">
          <a:xfrm>
            <a:off x="357188" y="3929063"/>
            <a:ext cx="1211262" cy="646112"/>
          </a:xfrm>
          <a:prstGeom prst="rect">
            <a:avLst/>
          </a:prstGeom>
          <a:noFill/>
          <a:ln w="9525">
            <a:noFill/>
            <a:miter lim="800000"/>
            <a:headEnd/>
            <a:tailEnd/>
          </a:ln>
        </p:spPr>
        <p:txBody>
          <a:bodyPr wrap="none">
            <a:spAutoFit/>
          </a:bodyPr>
          <a:lstStyle/>
          <a:p>
            <a:r>
              <a:rPr lang="es-ES_tradnl" sz="1200"/>
              <a:t>Jun 05</a:t>
            </a:r>
          </a:p>
          <a:p>
            <a:r>
              <a:rPr lang="es-ES_tradnl" sz="1200"/>
              <a:t>Formulae</a:t>
            </a:r>
          </a:p>
          <a:p>
            <a:r>
              <a:rPr lang="es-ES_tradnl" sz="1200"/>
              <a:t>Requirements</a:t>
            </a:r>
          </a:p>
        </p:txBody>
      </p:sp>
      <p:cxnSp>
        <p:nvCxnSpPr>
          <p:cNvPr id="8214" name="48 Conector recto de flecha"/>
          <p:cNvCxnSpPr>
            <a:cxnSpLocks noChangeShapeType="1"/>
          </p:cNvCxnSpPr>
          <p:nvPr/>
        </p:nvCxnSpPr>
        <p:spPr bwMode="auto">
          <a:xfrm rot="5400000" flipH="1" flipV="1">
            <a:off x="794" y="3213894"/>
            <a:ext cx="1285875" cy="1587"/>
          </a:xfrm>
          <a:prstGeom prst="straightConnector1">
            <a:avLst/>
          </a:prstGeom>
          <a:noFill/>
          <a:ln w="9525" algn="ctr">
            <a:solidFill>
              <a:schemeClr val="tx1"/>
            </a:solidFill>
            <a:prstDash val="dash"/>
            <a:round/>
            <a:headEnd/>
            <a:tailEnd type="arrow" w="med" len="med"/>
          </a:ln>
        </p:spPr>
      </p:cxnSp>
      <p:cxnSp>
        <p:nvCxnSpPr>
          <p:cNvPr id="8215" name="7 Conector recto"/>
          <p:cNvCxnSpPr>
            <a:cxnSpLocks noChangeShapeType="1"/>
          </p:cNvCxnSpPr>
          <p:nvPr/>
        </p:nvCxnSpPr>
        <p:spPr bwMode="auto">
          <a:xfrm rot="5400000">
            <a:off x="5878513" y="2128838"/>
            <a:ext cx="1214437" cy="1587"/>
          </a:xfrm>
          <a:prstGeom prst="line">
            <a:avLst/>
          </a:prstGeom>
          <a:noFill/>
          <a:ln w="9525" algn="ctr">
            <a:solidFill>
              <a:schemeClr val="tx1"/>
            </a:solidFill>
            <a:round/>
            <a:headEnd/>
            <a:tailEnd/>
          </a:ln>
        </p:spPr>
      </p:cxnSp>
      <p:sp>
        <p:nvSpPr>
          <p:cNvPr id="8216" name="9 CuadroTexto"/>
          <p:cNvSpPr txBox="1">
            <a:spLocks noChangeArrowheads="1"/>
          </p:cNvSpPr>
          <p:nvPr/>
        </p:nvSpPr>
        <p:spPr bwMode="auto">
          <a:xfrm>
            <a:off x="4897438" y="1920875"/>
            <a:ext cx="754062" cy="400050"/>
          </a:xfrm>
          <a:prstGeom prst="rect">
            <a:avLst/>
          </a:prstGeom>
          <a:noFill/>
          <a:ln w="9525">
            <a:noFill/>
            <a:miter lim="800000"/>
            <a:headEnd/>
            <a:tailEnd/>
          </a:ln>
        </p:spPr>
        <p:txBody>
          <a:bodyPr wrap="none">
            <a:spAutoFit/>
          </a:bodyPr>
          <a:lstStyle/>
          <a:p>
            <a:r>
              <a:rPr lang="es-ES_tradnl"/>
              <a:t>2008</a:t>
            </a:r>
          </a:p>
        </p:txBody>
      </p:sp>
      <p:cxnSp>
        <p:nvCxnSpPr>
          <p:cNvPr id="8217" name="40 Conector recto de flecha"/>
          <p:cNvCxnSpPr>
            <a:cxnSpLocks noChangeShapeType="1"/>
          </p:cNvCxnSpPr>
          <p:nvPr/>
        </p:nvCxnSpPr>
        <p:spPr bwMode="auto">
          <a:xfrm rot="5400000" flipH="1" flipV="1">
            <a:off x="5618956" y="3420269"/>
            <a:ext cx="1730375" cy="1588"/>
          </a:xfrm>
          <a:prstGeom prst="straightConnector1">
            <a:avLst/>
          </a:prstGeom>
          <a:noFill/>
          <a:ln w="9525" algn="ctr">
            <a:solidFill>
              <a:schemeClr val="tx1"/>
            </a:solidFill>
            <a:prstDash val="dash"/>
            <a:round/>
            <a:headEnd/>
            <a:tailEnd type="arrow" w="med" len="med"/>
          </a:ln>
        </p:spPr>
      </p:cxnSp>
      <p:sp>
        <p:nvSpPr>
          <p:cNvPr id="8218" name="27 CuadroTexto"/>
          <p:cNvSpPr txBox="1">
            <a:spLocks noChangeArrowheads="1"/>
          </p:cNvSpPr>
          <p:nvPr/>
        </p:nvSpPr>
        <p:spPr bwMode="auto">
          <a:xfrm>
            <a:off x="5878513" y="4344988"/>
            <a:ext cx="1357312" cy="460375"/>
          </a:xfrm>
          <a:prstGeom prst="rect">
            <a:avLst/>
          </a:prstGeom>
          <a:noFill/>
          <a:ln w="9525">
            <a:noFill/>
            <a:miter lim="800000"/>
            <a:headEnd/>
            <a:tailEnd/>
          </a:ln>
        </p:spPr>
        <p:txBody>
          <a:bodyPr>
            <a:spAutoFit/>
          </a:bodyPr>
          <a:lstStyle/>
          <a:p>
            <a:pPr algn="ctr"/>
            <a:r>
              <a:rPr lang="en-GB" sz="1200" dirty="0" smtClean="0"/>
              <a:t>Dec 08</a:t>
            </a:r>
          </a:p>
          <a:p>
            <a:pPr algn="ctr"/>
            <a:r>
              <a:rPr lang="es-ES_tradnl" sz="1200" dirty="0" smtClean="0"/>
              <a:t>2º </a:t>
            </a:r>
            <a:r>
              <a:rPr lang="es-ES_tradnl" sz="1200" dirty="0"/>
              <a:t>CR</a:t>
            </a:r>
          </a:p>
        </p:txBody>
      </p:sp>
      <p:cxnSp>
        <p:nvCxnSpPr>
          <p:cNvPr id="8219" name="43 Conector recto de flecha"/>
          <p:cNvCxnSpPr>
            <a:cxnSpLocks noChangeShapeType="1"/>
          </p:cNvCxnSpPr>
          <p:nvPr/>
        </p:nvCxnSpPr>
        <p:spPr bwMode="auto">
          <a:xfrm rot="5400000" flipH="1" flipV="1">
            <a:off x="6538119" y="3213894"/>
            <a:ext cx="1285875" cy="1587"/>
          </a:xfrm>
          <a:prstGeom prst="straightConnector1">
            <a:avLst/>
          </a:prstGeom>
          <a:noFill/>
          <a:ln w="9525" algn="ctr">
            <a:solidFill>
              <a:schemeClr val="tx1"/>
            </a:solidFill>
            <a:prstDash val="dash"/>
            <a:round/>
            <a:headEnd/>
            <a:tailEnd type="arrow" w="med" len="med"/>
          </a:ln>
        </p:spPr>
      </p:cxnSp>
      <p:sp>
        <p:nvSpPr>
          <p:cNvPr id="8220" name="27 CuadroTexto"/>
          <p:cNvSpPr txBox="1">
            <a:spLocks noChangeArrowheads="1"/>
          </p:cNvSpPr>
          <p:nvPr/>
        </p:nvSpPr>
        <p:spPr bwMode="auto">
          <a:xfrm>
            <a:off x="6618288" y="3929063"/>
            <a:ext cx="1357312" cy="461962"/>
          </a:xfrm>
          <a:prstGeom prst="rect">
            <a:avLst/>
          </a:prstGeom>
          <a:noFill/>
          <a:ln w="9525">
            <a:noFill/>
            <a:miter lim="800000"/>
            <a:headEnd/>
            <a:tailEnd/>
          </a:ln>
        </p:spPr>
        <p:txBody>
          <a:bodyPr>
            <a:spAutoFit/>
          </a:bodyPr>
          <a:lstStyle/>
          <a:p>
            <a:pPr algn="ctr"/>
            <a:r>
              <a:rPr lang="es-ES_tradnl" sz="1200" dirty="0" smtClean="0"/>
              <a:t>Mar </a:t>
            </a:r>
            <a:r>
              <a:rPr lang="es-ES_tradnl" sz="1200" dirty="0"/>
              <a:t>09</a:t>
            </a:r>
          </a:p>
          <a:p>
            <a:pPr algn="ctr"/>
            <a:r>
              <a:rPr lang="es-ES_tradnl" sz="1200" dirty="0"/>
              <a:t>PR</a:t>
            </a:r>
          </a:p>
        </p:txBody>
      </p:sp>
      <p:cxnSp>
        <p:nvCxnSpPr>
          <p:cNvPr id="8221" name="48 Conector recto de flecha"/>
          <p:cNvCxnSpPr>
            <a:cxnSpLocks noChangeShapeType="1"/>
          </p:cNvCxnSpPr>
          <p:nvPr/>
        </p:nvCxnSpPr>
        <p:spPr bwMode="auto">
          <a:xfrm rot="5400000" flipH="1" flipV="1">
            <a:off x="7567613" y="2886075"/>
            <a:ext cx="661988" cy="1587"/>
          </a:xfrm>
          <a:prstGeom prst="straightConnector1">
            <a:avLst/>
          </a:prstGeom>
          <a:noFill/>
          <a:ln w="9525" algn="ctr">
            <a:solidFill>
              <a:schemeClr val="tx1"/>
            </a:solidFill>
            <a:prstDash val="dash"/>
            <a:round/>
            <a:headEnd/>
            <a:tailEnd type="arrow" w="med" len="med"/>
          </a:ln>
        </p:spPr>
      </p:cxnSp>
      <p:sp>
        <p:nvSpPr>
          <p:cNvPr id="8222" name="27 CuadroTexto"/>
          <p:cNvSpPr txBox="1">
            <a:spLocks noChangeArrowheads="1"/>
          </p:cNvSpPr>
          <p:nvPr/>
        </p:nvSpPr>
        <p:spPr bwMode="auto">
          <a:xfrm>
            <a:off x="7297738" y="3217863"/>
            <a:ext cx="1357312" cy="461962"/>
          </a:xfrm>
          <a:prstGeom prst="rect">
            <a:avLst/>
          </a:prstGeom>
          <a:noFill/>
          <a:ln w="9525">
            <a:noFill/>
            <a:miter lim="800000"/>
            <a:headEnd/>
            <a:tailEnd/>
          </a:ln>
        </p:spPr>
        <p:txBody>
          <a:bodyPr>
            <a:spAutoFit/>
          </a:bodyPr>
          <a:lstStyle/>
          <a:p>
            <a:pPr algn="ctr"/>
            <a:r>
              <a:rPr lang="en-GB" sz="1200" dirty="0" smtClean="0"/>
              <a:t>Jun 09</a:t>
            </a:r>
          </a:p>
          <a:p>
            <a:pPr algn="ctr"/>
            <a:r>
              <a:rPr lang="en-GB" sz="1200" dirty="0" smtClean="0"/>
              <a:t>Final </a:t>
            </a:r>
            <a:r>
              <a:rPr lang="en-GB" sz="1200" dirty="0" err="1" smtClean="0"/>
              <a:t>Rec</a:t>
            </a:r>
            <a:r>
              <a:rPr lang="en-GB" sz="1200" dirty="0" smtClean="0"/>
              <a:t> </a:t>
            </a:r>
            <a:r>
              <a:rPr lang="es-ES_tradnl" sz="1200" dirty="0" smtClean="0"/>
              <a:t>?</a:t>
            </a:r>
            <a:endParaRPr lang="es-ES_tradnl" sz="1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p:txBody>
          <a:bodyPr/>
          <a:lstStyle/>
          <a:p>
            <a:pPr>
              <a:buFont typeface="Arial" pitchFamily="34" charset="0"/>
              <a:buNone/>
              <a:defRPr/>
            </a:pPr>
            <a:r>
              <a:rPr lang="en-GB" dirty="0" smtClean="0"/>
              <a:t>INPUT: VARIABLES </a:t>
            </a:r>
            <a:r>
              <a:rPr lang="en-GB" dirty="0" err="1" smtClean="0"/>
              <a:t>aND</a:t>
            </a:r>
            <a:r>
              <a:rPr lang="en-GB" dirty="0" smtClean="0"/>
              <a:t> FILTERS</a:t>
            </a:r>
          </a:p>
        </p:txBody>
      </p:sp>
      <p:sp>
        <p:nvSpPr>
          <p:cNvPr id="21506" name="657 Marcador de contenido"/>
          <p:cNvSpPr>
            <a:spLocks noGrp="1"/>
          </p:cNvSpPr>
          <p:nvPr>
            <p:ph idx="1"/>
          </p:nvPr>
        </p:nvSpPr>
        <p:spPr>
          <a:xfrm>
            <a:off x="227013" y="1484313"/>
            <a:ext cx="4202112" cy="4567237"/>
          </a:xfrm>
        </p:spPr>
        <p:txBody>
          <a:bodyPr/>
          <a:lstStyle/>
          <a:p>
            <a:pPr marL="0" indent="0"/>
            <a:r>
              <a:rPr lang="en-GB" smtClean="0"/>
              <a:t>To identify </a:t>
            </a:r>
            <a:r>
              <a:rPr lang="en-GB" u="sng" smtClean="0"/>
              <a:t>input data</a:t>
            </a:r>
            <a:r>
              <a:rPr lang="en-GB" smtClean="0"/>
              <a:t> in a formula we use variables and filters:</a:t>
            </a:r>
          </a:p>
          <a:p>
            <a:pPr marL="0" indent="0">
              <a:buFontTx/>
              <a:buChar char="-"/>
            </a:pPr>
            <a:r>
              <a:rPr lang="en-GB" smtClean="0"/>
              <a:t>Filters select slices and regions of our model:</a:t>
            </a:r>
          </a:p>
          <a:p>
            <a:pPr lvl="1">
              <a:buFontTx/>
              <a:buChar char="-"/>
            </a:pPr>
            <a:r>
              <a:rPr lang="en-GB"/>
              <a:t>Concepts: Incomes, ...</a:t>
            </a:r>
          </a:p>
          <a:p>
            <a:pPr lvl="1">
              <a:buFontTx/>
              <a:buChar char="-"/>
            </a:pPr>
            <a:r>
              <a:rPr lang="en-GB"/>
              <a:t>Periods: 2008, 2007, ...</a:t>
            </a:r>
          </a:p>
          <a:p>
            <a:pPr lvl="1">
              <a:buFontTx/>
              <a:buChar char="-"/>
            </a:pPr>
            <a:r>
              <a:rPr lang="en-GB"/>
              <a:t>User dimensions: Country, ...</a:t>
            </a:r>
          </a:p>
          <a:p>
            <a:pPr marL="0" indent="0">
              <a:buFontTx/>
              <a:buChar char="-"/>
            </a:pPr>
            <a:r>
              <a:rPr lang="en-GB" smtClean="0"/>
              <a:t>Filters can be combined to select more specific data</a:t>
            </a:r>
          </a:p>
          <a:p>
            <a:pPr lvl="1">
              <a:buFontTx/>
              <a:buChar char="-"/>
            </a:pPr>
            <a:endParaRPr lang="en-GB"/>
          </a:p>
        </p:txBody>
      </p:sp>
      <p:sp>
        <p:nvSpPr>
          <p:cNvPr id="21507" name="4 Marcador de número de diapositiva"/>
          <p:cNvSpPr>
            <a:spLocks noGrp="1"/>
          </p:cNvSpPr>
          <p:nvPr>
            <p:ph type="sldNum" sz="quarter" idx="10"/>
          </p:nvPr>
        </p:nvSpPr>
        <p:spPr>
          <a:noFill/>
        </p:spPr>
        <p:txBody>
          <a:bodyPr/>
          <a:lstStyle/>
          <a:p>
            <a:fld id="{C5CF0783-F24D-4760-AFA1-5B4AFA99E05C}" type="slidenum">
              <a:rPr lang="es-ES_tradnl">
                <a:solidFill>
                  <a:schemeClr val="tx1"/>
                </a:solidFill>
                <a:latin typeface="BdE Neue Helvetica 55 Roman"/>
              </a:rPr>
              <a:pPr/>
              <a:t>22</a:t>
            </a:fld>
            <a:endParaRPr lang="es-ES_tradnl">
              <a:solidFill>
                <a:schemeClr val="tx1"/>
              </a:solidFill>
              <a:latin typeface="BdE Neue Helvetica 55 Roman"/>
            </a:endParaRPr>
          </a:p>
        </p:txBody>
      </p:sp>
      <p:grpSp>
        <p:nvGrpSpPr>
          <p:cNvPr id="2" name="15 Grupo"/>
          <p:cNvGrpSpPr>
            <a:grpSpLocks/>
          </p:cNvGrpSpPr>
          <p:nvPr/>
        </p:nvGrpSpPr>
        <p:grpSpPr bwMode="auto">
          <a:xfrm>
            <a:off x="5429250" y="1428750"/>
            <a:ext cx="3429000" cy="285750"/>
            <a:chOff x="1643042" y="2571744"/>
            <a:chExt cx="3429024" cy="285752"/>
          </a:xfrm>
        </p:grpSpPr>
        <p:sp>
          <p:nvSpPr>
            <p:cNvPr id="22090" name="3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91" name="4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92" name="5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93" name="6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94" name="7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95" name="8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96" name="9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97" name="10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98" name="11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99" name="12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100" name="13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101" name="14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3" name="16 Grupo"/>
          <p:cNvGrpSpPr>
            <a:grpSpLocks/>
          </p:cNvGrpSpPr>
          <p:nvPr/>
        </p:nvGrpSpPr>
        <p:grpSpPr bwMode="auto">
          <a:xfrm>
            <a:off x="5429250" y="1714500"/>
            <a:ext cx="3429000" cy="285750"/>
            <a:chOff x="1643042" y="2571744"/>
            <a:chExt cx="3429024" cy="285752"/>
          </a:xfrm>
        </p:grpSpPr>
        <p:sp>
          <p:nvSpPr>
            <p:cNvPr id="22078" name="17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79" name="18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80" name="19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81" name="20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82" name="21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83" name="22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84" name="23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85" name="24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86" name="25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87" name="26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88" name="27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89" name="28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4" name="29 Grupo"/>
          <p:cNvGrpSpPr>
            <a:grpSpLocks/>
          </p:cNvGrpSpPr>
          <p:nvPr/>
        </p:nvGrpSpPr>
        <p:grpSpPr bwMode="auto">
          <a:xfrm>
            <a:off x="5429250" y="2000250"/>
            <a:ext cx="3429000" cy="285750"/>
            <a:chOff x="1643042" y="2571744"/>
            <a:chExt cx="3429024" cy="285752"/>
          </a:xfrm>
        </p:grpSpPr>
        <p:sp>
          <p:nvSpPr>
            <p:cNvPr id="22066" name="30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67" name="31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68" name="32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69" name="33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70" name="34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71" name="35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72" name="36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73" name="37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74" name="38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75" name="39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76" name="40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77" name="41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5" name="42 Grupo"/>
          <p:cNvGrpSpPr>
            <a:grpSpLocks/>
          </p:cNvGrpSpPr>
          <p:nvPr/>
        </p:nvGrpSpPr>
        <p:grpSpPr bwMode="auto">
          <a:xfrm>
            <a:off x="5429250" y="2286000"/>
            <a:ext cx="3429000" cy="285750"/>
            <a:chOff x="1643042" y="2571744"/>
            <a:chExt cx="3429024" cy="285752"/>
          </a:xfrm>
        </p:grpSpPr>
        <p:sp>
          <p:nvSpPr>
            <p:cNvPr id="22054" name="43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55" name="44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56" name="45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57" name="46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58" name="47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59" name="48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60" name="49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61" name="50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62" name="51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63" name="52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64" name="53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65" name="54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6" name="55 Grupo"/>
          <p:cNvGrpSpPr/>
          <p:nvPr/>
        </p:nvGrpSpPr>
        <p:grpSpPr>
          <a:xfrm>
            <a:off x="5429244" y="2571742"/>
            <a:ext cx="3429024" cy="285752"/>
            <a:chOff x="1643042" y="2571744"/>
            <a:chExt cx="3429024" cy="285752"/>
          </a:xfrm>
          <a:solidFill>
            <a:srgbClr val="FFFF00"/>
          </a:solidFill>
        </p:grpSpPr>
        <p:sp>
          <p:nvSpPr>
            <p:cNvPr id="57" name="56 Cubo"/>
            <p:cNvSpPr/>
            <p:nvPr/>
          </p:nvSpPr>
          <p:spPr bwMode="auto">
            <a:xfrm>
              <a:off x="1643042"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58" name="57 Cubo"/>
            <p:cNvSpPr/>
            <p:nvPr/>
          </p:nvSpPr>
          <p:spPr bwMode="auto">
            <a:xfrm>
              <a:off x="1928794"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59" name="58 Cubo"/>
            <p:cNvSpPr/>
            <p:nvPr/>
          </p:nvSpPr>
          <p:spPr bwMode="auto">
            <a:xfrm>
              <a:off x="2214546"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60" name="59 Cubo"/>
            <p:cNvSpPr/>
            <p:nvPr/>
          </p:nvSpPr>
          <p:spPr bwMode="auto">
            <a:xfrm>
              <a:off x="2500298"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61" name="60 Cubo"/>
            <p:cNvSpPr/>
            <p:nvPr/>
          </p:nvSpPr>
          <p:spPr bwMode="auto">
            <a:xfrm>
              <a:off x="2786050"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62" name="61 Cubo"/>
            <p:cNvSpPr/>
            <p:nvPr/>
          </p:nvSpPr>
          <p:spPr bwMode="auto">
            <a:xfrm>
              <a:off x="3071802"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63" name="62 Cubo"/>
            <p:cNvSpPr/>
            <p:nvPr/>
          </p:nvSpPr>
          <p:spPr bwMode="auto">
            <a:xfrm>
              <a:off x="3357554"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64" name="63 Cubo"/>
            <p:cNvSpPr/>
            <p:nvPr/>
          </p:nvSpPr>
          <p:spPr bwMode="auto">
            <a:xfrm>
              <a:off x="3643306"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65" name="64 Cubo"/>
            <p:cNvSpPr/>
            <p:nvPr/>
          </p:nvSpPr>
          <p:spPr bwMode="auto">
            <a:xfrm>
              <a:off x="3929058"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66" name="65 Cubo"/>
            <p:cNvSpPr/>
            <p:nvPr/>
          </p:nvSpPr>
          <p:spPr bwMode="auto">
            <a:xfrm>
              <a:off x="4214810"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67" name="66 Cubo"/>
            <p:cNvSpPr/>
            <p:nvPr/>
          </p:nvSpPr>
          <p:spPr bwMode="auto">
            <a:xfrm>
              <a:off x="4500562"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68" name="67 Cubo"/>
            <p:cNvSpPr/>
            <p:nvPr/>
          </p:nvSpPr>
          <p:spPr bwMode="auto">
            <a:xfrm>
              <a:off x="4786314"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grpSp>
      <p:grpSp>
        <p:nvGrpSpPr>
          <p:cNvPr id="7" name="68 Grupo"/>
          <p:cNvGrpSpPr>
            <a:grpSpLocks/>
          </p:cNvGrpSpPr>
          <p:nvPr/>
        </p:nvGrpSpPr>
        <p:grpSpPr bwMode="auto">
          <a:xfrm>
            <a:off x="5429250" y="2857500"/>
            <a:ext cx="3429000" cy="285750"/>
            <a:chOff x="1643042" y="2571744"/>
            <a:chExt cx="3429024" cy="285752"/>
          </a:xfrm>
        </p:grpSpPr>
        <p:sp>
          <p:nvSpPr>
            <p:cNvPr id="22042" name="69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43" name="70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44" name="71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45" name="72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46" name="73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47" name="74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48" name="75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49" name="76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50" name="77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51" name="78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52" name="79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53" name="80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8" name="81 Grupo"/>
          <p:cNvGrpSpPr>
            <a:grpSpLocks/>
          </p:cNvGrpSpPr>
          <p:nvPr/>
        </p:nvGrpSpPr>
        <p:grpSpPr bwMode="auto">
          <a:xfrm>
            <a:off x="5429250" y="3143250"/>
            <a:ext cx="3429000" cy="285750"/>
            <a:chOff x="1643042" y="2571744"/>
            <a:chExt cx="3429024" cy="285752"/>
          </a:xfrm>
        </p:grpSpPr>
        <p:sp>
          <p:nvSpPr>
            <p:cNvPr id="22030" name="82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31" name="83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32" name="84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33" name="85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34" name="86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35" name="87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36" name="88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37" name="89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38" name="90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39" name="91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40" name="92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41" name="93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9" name="94 Grupo"/>
          <p:cNvGrpSpPr>
            <a:grpSpLocks/>
          </p:cNvGrpSpPr>
          <p:nvPr/>
        </p:nvGrpSpPr>
        <p:grpSpPr bwMode="auto">
          <a:xfrm>
            <a:off x="5429250" y="3429000"/>
            <a:ext cx="3429000" cy="285750"/>
            <a:chOff x="1643042" y="2571744"/>
            <a:chExt cx="3429024" cy="285752"/>
          </a:xfrm>
        </p:grpSpPr>
        <p:sp>
          <p:nvSpPr>
            <p:cNvPr id="22018" name="95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19" name="96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20" name="97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21" name="98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22" name="99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23" name="100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24" name="101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25" name="102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26" name="103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27" name="104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28" name="105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29" name="106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10" name="107 Grupo"/>
          <p:cNvGrpSpPr>
            <a:grpSpLocks/>
          </p:cNvGrpSpPr>
          <p:nvPr/>
        </p:nvGrpSpPr>
        <p:grpSpPr bwMode="auto">
          <a:xfrm>
            <a:off x="5429250" y="3714750"/>
            <a:ext cx="3429000" cy="285750"/>
            <a:chOff x="1643042" y="2571744"/>
            <a:chExt cx="3429024" cy="285752"/>
          </a:xfrm>
        </p:grpSpPr>
        <p:sp>
          <p:nvSpPr>
            <p:cNvPr id="22006" name="108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07" name="109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08" name="110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09" name="111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10" name="112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11" name="113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12" name="114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13" name="115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14" name="116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15" name="117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16" name="118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17" name="119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11" name="120 Grupo"/>
          <p:cNvGrpSpPr>
            <a:grpSpLocks/>
          </p:cNvGrpSpPr>
          <p:nvPr/>
        </p:nvGrpSpPr>
        <p:grpSpPr bwMode="auto">
          <a:xfrm>
            <a:off x="5429250" y="4000500"/>
            <a:ext cx="3429000" cy="285750"/>
            <a:chOff x="1643042" y="2571744"/>
            <a:chExt cx="3429024" cy="285752"/>
          </a:xfrm>
        </p:grpSpPr>
        <p:sp>
          <p:nvSpPr>
            <p:cNvPr id="21994" name="121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95" name="122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96" name="123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97" name="124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98" name="125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99" name="126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00" name="127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01" name="128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02" name="129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03" name="130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04" name="131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2005" name="132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12" name="15 Grupo"/>
          <p:cNvGrpSpPr>
            <a:grpSpLocks/>
          </p:cNvGrpSpPr>
          <p:nvPr/>
        </p:nvGrpSpPr>
        <p:grpSpPr bwMode="auto">
          <a:xfrm>
            <a:off x="5286375" y="1571625"/>
            <a:ext cx="3429000" cy="285750"/>
            <a:chOff x="1643042" y="2571744"/>
            <a:chExt cx="3429024" cy="285752"/>
          </a:xfrm>
        </p:grpSpPr>
        <p:sp>
          <p:nvSpPr>
            <p:cNvPr id="21982" name="3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83" name="4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84" name="5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85" name="6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86" name="7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87" name="8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88" name="9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89" name="10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90" name="11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91" name="12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92" name="13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93" name="14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13" name="16 Grupo"/>
          <p:cNvGrpSpPr>
            <a:grpSpLocks/>
          </p:cNvGrpSpPr>
          <p:nvPr/>
        </p:nvGrpSpPr>
        <p:grpSpPr bwMode="auto">
          <a:xfrm>
            <a:off x="5286375" y="1857375"/>
            <a:ext cx="3429000" cy="285750"/>
            <a:chOff x="1643042" y="2571744"/>
            <a:chExt cx="3429024" cy="285752"/>
          </a:xfrm>
        </p:grpSpPr>
        <p:sp>
          <p:nvSpPr>
            <p:cNvPr id="21970" name="241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71" name="242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72" name="243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73" name="244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74" name="245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75" name="246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76" name="247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77" name="248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78" name="249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79" name="250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80" name="251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81" name="252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14" name="29 Grupo"/>
          <p:cNvGrpSpPr>
            <a:grpSpLocks/>
          </p:cNvGrpSpPr>
          <p:nvPr/>
        </p:nvGrpSpPr>
        <p:grpSpPr bwMode="auto">
          <a:xfrm>
            <a:off x="5286375" y="2143125"/>
            <a:ext cx="3429000" cy="285750"/>
            <a:chOff x="1643042" y="2571744"/>
            <a:chExt cx="3429024" cy="285752"/>
          </a:xfrm>
        </p:grpSpPr>
        <p:sp>
          <p:nvSpPr>
            <p:cNvPr id="21958" name="229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59" name="230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60" name="231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61" name="232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62" name="233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63" name="234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64" name="235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65" name="236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66" name="237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67" name="238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68" name="239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69" name="240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15" name="42 Grupo"/>
          <p:cNvGrpSpPr>
            <a:grpSpLocks/>
          </p:cNvGrpSpPr>
          <p:nvPr/>
        </p:nvGrpSpPr>
        <p:grpSpPr bwMode="auto">
          <a:xfrm>
            <a:off x="5286375" y="2428875"/>
            <a:ext cx="3429000" cy="285750"/>
            <a:chOff x="1643042" y="2571744"/>
            <a:chExt cx="3429024" cy="285752"/>
          </a:xfrm>
        </p:grpSpPr>
        <p:sp>
          <p:nvSpPr>
            <p:cNvPr id="21946" name="217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47" name="218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48" name="219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49" name="220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50" name="221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51" name="222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52" name="223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53" name="224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54" name="225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55" name="226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56" name="227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57" name="228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16" name="55 Grupo"/>
          <p:cNvGrpSpPr/>
          <p:nvPr/>
        </p:nvGrpSpPr>
        <p:grpSpPr>
          <a:xfrm>
            <a:off x="5286368" y="2714618"/>
            <a:ext cx="3429024" cy="285752"/>
            <a:chOff x="1643042" y="2571744"/>
            <a:chExt cx="3429024" cy="285752"/>
          </a:xfrm>
          <a:solidFill>
            <a:srgbClr val="FFFF00"/>
          </a:solidFill>
        </p:grpSpPr>
        <p:sp>
          <p:nvSpPr>
            <p:cNvPr id="206" name="205 Cubo"/>
            <p:cNvSpPr/>
            <p:nvPr/>
          </p:nvSpPr>
          <p:spPr bwMode="auto">
            <a:xfrm>
              <a:off x="1643042"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207" name="206 Cubo"/>
            <p:cNvSpPr/>
            <p:nvPr/>
          </p:nvSpPr>
          <p:spPr bwMode="auto">
            <a:xfrm>
              <a:off x="1928794"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208" name="207 Cubo"/>
            <p:cNvSpPr/>
            <p:nvPr/>
          </p:nvSpPr>
          <p:spPr bwMode="auto">
            <a:xfrm>
              <a:off x="2214546"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209" name="208 Cubo"/>
            <p:cNvSpPr/>
            <p:nvPr/>
          </p:nvSpPr>
          <p:spPr bwMode="auto">
            <a:xfrm>
              <a:off x="2500298"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210" name="209 Cubo"/>
            <p:cNvSpPr/>
            <p:nvPr/>
          </p:nvSpPr>
          <p:spPr bwMode="auto">
            <a:xfrm>
              <a:off x="2786050"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211" name="210 Cubo"/>
            <p:cNvSpPr/>
            <p:nvPr/>
          </p:nvSpPr>
          <p:spPr bwMode="auto">
            <a:xfrm>
              <a:off x="3071802"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212" name="211 Cubo"/>
            <p:cNvSpPr/>
            <p:nvPr/>
          </p:nvSpPr>
          <p:spPr bwMode="auto">
            <a:xfrm>
              <a:off x="3357554"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213" name="212 Cubo"/>
            <p:cNvSpPr/>
            <p:nvPr/>
          </p:nvSpPr>
          <p:spPr bwMode="auto">
            <a:xfrm>
              <a:off x="3643306"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214" name="213 Cubo"/>
            <p:cNvSpPr/>
            <p:nvPr/>
          </p:nvSpPr>
          <p:spPr bwMode="auto">
            <a:xfrm>
              <a:off x="3929058"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215" name="214 Cubo"/>
            <p:cNvSpPr/>
            <p:nvPr/>
          </p:nvSpPr>
          <p:spPr bwMode="auto">
            <a:xfrm>
              <a:off x="4214810"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216" name="215 Cubo"/>
            <p:cNvSpPr/>
            <p:nvPr/>
          </p:nvSpPr>
          <p:spPr bwMode="auto">
            <a:xfrm>
              <a:off x="4500562"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217" name="216 Cubo"/>
            <p:cNvSpPr/>
            <p:nvPr/>
          </p:nvSpPr>
          <p:spPr bwMode="auto">
            <a:xfrm>
              <a:off x="4786314"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grpSp>
      <p:grpSp>
        <p:nvGrpSpPr>
          <p:cNvPr id="17" name="68 Grupo"/>
          <p:cNvGrpSpPr>
            <a:grpSpLocks/>
          </p:cNvGrpSpPr>
          <p:nvPr/>
        </p:nvGrpSpPr>
        <p:grpSpPr bwMode="auto">
          <a:xfrm>
            <a:off x="5286375" y="3000375"/>
            <a:ext cx="3429000" cy="285750"/>
            <a:chOff x="1643042" y="2571744"/>
            <a:chExt cx="3429024" cy="285752"/>
          </a:xfrm>
        </p:grpSpPr>
        <p:sp>
          <p:nvSpPr>
            <p:cNvPr id="21934" name="193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35" name="194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36" name="195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37" name="196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38" name="197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39" name="198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40" name="199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41" name="200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42" name="201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43" name="202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44" name="203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45" name="204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18" name="81 Grupo"/>
          <p:cNvGrpSpPr>
            <a:grpSpLocks/>
          </p:cNvGrpSpPr>
          <p:nvPr/>
        </p:nvGrpSpPr>
        <p:grpSpPr bwMode="auto">
          <a:xfrm>
            <a:off x="5286375" y="3286125"/>
            <a:ext cx="3429000" cy="285750"/>
            <a:chOff x="1643042" y="2571744"/>
            <a:chExt cx="3429024" cy="285752"/>
          </a:xfrm>
        </p:grpSpPr>
        <p:sp>
          <p:nvSpPr>
            <p:cNvPr id="21922" name="181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23" name="182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24" name="183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25" name="184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26" name="185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27" name="186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28" name="187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29" name="188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30" name="189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31" name="190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32" name="191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33" name="192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19" name="94 Grupo"/>
          <p:cNvGrpSpPr>
            <a:grpSpLocks/>
          </p:cNvGrpSpPr>
          <p:nvPr/>
        </p:nvGrpSpPr>
        <p:grpSpPr bwMode="auto">
          <a:xfrm>
            <a:off x="5286375" y="3571875"/>
            <a:ext cx="3429000" cy="285750"/>
            <a:chOff x="1643042" y="2571744"/>
            <a:chExt cx="3429024" cy="285752"/>
          </a:xfrm>
        </p:grpSpPr>
        <p:sp>
          <p:nvSpPr>
            <p:cNvPr id="21910" name="169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11" name="170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12" name="171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13" name="172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14" name="173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15" name="174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16" name="175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17" name="176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18" name="177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19" name="178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20" name="179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21" name="180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20" name="107 Grupo"/>
          <p:cNvGrpSpPr>
            <a:grpSpLocks/>
          </p:cNvGrpSpPr>
          <p:nvPr/>
        </p:nvGrpSpPr>
        <p:grpSpPr bwMode="auto">
          <a:xfrm>
            <a:off x="5286375" y="3857625"/>
            <a:ext cx="3429000" cy="285750"/>
            <a:chOff x="1643042" y="2571744"/>
            <a:chExt cx="3429024" cy="285752"/>
          </a:xfrm>
        </p:grpSpPr>
        <p:sp>
          <p:nvSpPr>
            <p:cNvPr id="21898" name="157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99" name="158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00" name="159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01" name="160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02" name="161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03" name="162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04" name="163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05" name="164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06" name="165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07" name="166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08" name="167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909" name="168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21" name="120 Grupo"/>
          <p:cNvGrpSpPr>
            <a:grpSpLocks/>
          </p:cNvGrpSpPr>
          <p:nvPr/>
        </p:nvGrpSpPr>
        <p:grpSpPr bwMode="auto">
          <a:xfrm>
            <a:off x="5286375" y="4143375"/>
            <a:ext cx="3429000" cy="285750"/>
            <a:chOff x="1643042" y="2571744"/>
            <a:chExt cx="3429024" cy="285752"/>
          </a:xfrm>
        </p:grpSpPr>
        <p:sp>
          <p:nvSpPr>
            <p:cNvPr id="21886" name="145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87" name="146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88" name="147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89" name="148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90" name="149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91" name="150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92" name="151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93" name="152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94" name="153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95" name="154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96" name="155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97" name="156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22" name="15 Grupo"/>
          <p:cNvGrpSpPr>
            <a:grpSpLocks/>
          </p:cNvGrpSpPr>
          <p:nvPr/>
        </p:nvGrpSpPr>
        <p:grpSpPr bwMode="auto">
          <a:xfrm>
            <a:off x="5143500" y="1714500"/>
            <a:ext cx="3429000" cy="285750"/>
            <a:chOff x="1643042" y="2571744"/>
            <a:chExt cx="3429024" cy="285752"/>
          </a:xfrm>
        </p:grpSpPr>
        <p:sp>
          <p:nvSpPr>
            <p:cNvPr id="21874" name="3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75" name="4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76" name="5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77" name="6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78" name="7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79" name="8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80" name="9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81" name="10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82" name="11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83" name="12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84" name="13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85" name="14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23" name="16 Grupo"/>
          <p:cNvGrpSpPr>
            <a:grpSpLocks/>
          </p:cNvGrpSpPr>
          <p:nvPr/>
        </p:nvGrpSpPr>
        <p:grpSpPr bwMode="auto">
          <a:xfrm>
            <a:off x="5143500" y="2000250"/>
            <a:ext cx="3429000" cy="285750"/>
            <a:chOff x="1643042" y="2571744"/>
            <a:chExt cx="3429024" cy="285752"/>
          </a:xfrm>
        </p:grpSpPr>
        <p:sp>
          <p:nvSpPr>
            <p:cNvPr id="21862" name="372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63" name="373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64" name="374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65" name="375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66" name="376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67" name="377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68" name="378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69" name="379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70" name="380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71" name="381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72" name="382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73" name="383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24" name="29 Grupo"/>
          <p:cNvGrpSpPr>
            <a:grpSpLocks/>
          </p:cNvGrpSpPr>
          <p:nvPr/>
        </p:nvGrpSpPr>
        <p:grpSpPr bwMode="auto">
          <a:xfrm>
            <a:off x="5143500" y="2286000"/>
            <a:ext cx="3429000" cy="285750"/>
            <a:chOff x="1643042" y="2571744"/>
            <a:chExt cx="3429024" cy="285752"/>
          </a:xfrm>
        </p:grpSpPr>
        <p:sp>
          <p:nvSpPr>
            <p:cNvPr id="21850" name="360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51" name="361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52" name="362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53" name="363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54" name="364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55" name="365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56" name="366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57" name="367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58" name="368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59" name="369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60" name="370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61" name="371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25" name="42 Grupo"/>
          <p:cNvGrpSpPr>
            <a:grpSpLocks/>
          </p:cNvGrpSpPr>
          <p:nvPr/>
        </p:nvGrpSpPr>
        <p:grpSpPr bwMode="auto">
          <a:xfrm>
            <a:off x="5143500" y="2571750"/>
            <a:ext cx="3429000" cy="285750"/>
            <a:chOff x="1643042" y="2571744"/>
            <a:chExt cx="3429024" cy="285752"/>
          </a:xfrm>
        </p:grpSpPr>
        <p:sp>
          <p:nvSpPr>
            <p:cNvPr id="21838" name="348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39" name="349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40" name="350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41" name="351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42" name="352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43" name="353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44" name="354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45" name="355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46" name="356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47" name="357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48" name="358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49" name="359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26" name="55 Grupo"/>
          <p:cNvGrpSpPr/>
          <p:nvPr/>
        </p:nvGrpSpPr>
        <p:grpSpPr>
          <a:xfrm>
            <a:off x="5143492" y="2857494"/>
            <a:ext cx="3429024" cy="285752"/>
            <a:chOff x="1643042" y="2571744"/>
            <a:chExt cx="3429024" cy="285752"/>
          </a:xfrm>
          <a:solidFill>
            <a:srgbClr val="FFFF00"/>
          </a:solidFill>
        </p:grpSpPr>
        <p:sp>
          <p:nvSpPr>
            <p:cNvPr id="337" name="336 Cubo"/>
            <p:cNvSpPr/>
            <p:nvPr/>
          </p:nvSpPr>
          <p:spPr bwMode="auto">
            <a:xfrm>
              <a:off x="1643042"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338" name="337 Cubo"/>
            <p:cNvSpPr/>
            <p:nvPr/>
          </p:nvSpPr>
          <p:spPr bwMode="auto">
            <a:xfrm>
              <a:off x="1928794"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339" name="338 Cubo"/>
            <p:cNvSpPr/>
            <p:nvPr/>
          </p:nvSpPr>
          <p:spPr bwMode="auto">
            <a:xfrm>
              <a:off x="2214546"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340" name="339 Cubo"/>
            <p:cNvSpPr/>
            <p:nvPr/>
          </p:nvSpPr>
          <p:spPr bwMode="auto">
            <a:xfrm>
              <a:off x="2500298"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341" name="340 Cubo"/>
            <p:cNvSpPr/>
            <p:nvPr/>
          </p:nvSpPr>
          <p:spPr bwMode="auto">
            <a:xfrm>
              <a:off x="2786050"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342" name="341 Cubo"/>
            <p:cNvSpPr/>
            <p:nvPr/>
          </p:nvSpPr>
          <p:spPr bwMode="auto">
            <a:xfrm>
              <a:off x="3071802"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343" name="342 Cubo"/>
            <p:cNvSpPr/>
            <p:nvPr/>
          </p:nvSpPr>
          <p:spPr bwMode="auto">
            <a:xfrm>
              <a:off x="3357554"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344" name="343 Cubo"/>
            <p:cNvSpPr/>
            <p:nvPr/>
          </p:nvSpPr>
          <p:spPr bwMode="auto">
            <a:xfrm>
              <a:off x="3643306"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345" name="344 Cubo"/>
            <p:cNvSpPr/>
            <p:nvPr/>
          </p:nvSpPr>
          <p:spPr bwMode="auto">
            <a:xfrm>
              <a:off x="3929058"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346" name="345 Cubo"/>
            <p:cNvSpPr/>
            <p:nvPr/>
          </p:nvSpPr>
          <p:spPr bwMode="auto">
            <a:xfrm>
              <a:off x="4214810"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347" name="346 Cubo"/>
            <p:cNvSpPr/>
            <p:nvPr/>
          </p:nvSpPr>
          <p:spPr bwMode="auto">
            <a:xfrm>
              <a:off x="4500562"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348" name="347 Cubo"/>
            <p:cNvSpPr/>
            <p:nvPr/>
          </p:nvSpPr>
          <p:spPr bwMode="auto">
            <a:xfrm>
              <a:off x="4786314"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grpSp>
      <p:grpSp>
        <p:nvGrpSpPr>
          <p:cNvPr id="27" name="68 Grupo"/>
          <p:cNvGrpSpPr>
            <a:grpSpLocks/>
          </p:cNvGrpSpPr>
          <p:nvPr/>
        </p:nvGrpSpPr>
        <p:grpSpPr bwMode="auto">
          <a:xfrm>
            <a:off x="5143500" y="3143250"/>
            <a:ext cx="3429000" cy="285750"/>
            <a:chOff x="1643042" y="2571744"/>
            <a:chExt cx="3429024" cy="285752"/>
          </a:xfrm>
        </p:grpSpPr>
        <p:sp>
          <p:nvSpPr>
            <p:cNvPr id="21826" name="324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27" name="325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28" name="326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29" name="327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30" name="328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31" name="329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32" name="330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33" name="331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34" name="332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35" name="333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36" name="334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37" name="335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28" name="81 Grupo"/>
          <p:cNvGrpSpPr>
            <a:grpSpLocks/>
          </p:cNvGrpSpPr>
          <p:nvPr/>
        </p:nvGrpSpPr>
        <p:grpSpPr bwMode="auto">
          <a:xfrm>
            <a:off x="5143500" y="3429000"/>
            <a:ext cx="3429000" cy="285750"/>
            <a:chOff x="1643042" y="2571744"/>
            <a:chExt cx="3429024" cy="285752"/>
          </a:xfrm>
        </p:grpSpPr>
        <p:sp>
          <p:nvSpPr>
            <p:cNvPr id="21814" name="312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15" name="313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16" name="314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17" name="315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18" name="316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19" name="317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20" name="318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21" name="319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22" name="320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23" name="321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24" name="322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25" name="323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29" name="94 Grupo"/>
          <p:cNvGrpSpPr>
            <a:grpSpLocks/>
          </p:cNvGrpSpPr>
          <p:nvPr/>
        </p:nvGrpSpPr>
        <p:grpSpPr bwMode="auto">
          <a:xfrm>
            <a:off x="5143500" y="3714750"/>
            <a:ext cx="3429000" cy="285750"/>
            <a:chOff x="1643042" y="2571744"/>
            <a:chExt cx="3429024" cy="285752"/>
          </a:xfrm>
        </p:grpSpPr>
        <p:sp>
          <p:nvSpPr>
            <p:cNvPr id="21802" name="300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03" name="301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04" name="302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05" name="303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06" name="304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07" name="305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08" name="306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09" name="307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10" name="308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11" name="309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12" name="310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13" name="311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30" name="107 Grupo"/>
          <p:cNvGrpSpPr>
            <a:grpSpLocks/>
          </p:cNvGrpSpPr>
          <p:nvPr/>
        </p:nvGrpSpPr>
        <p:grpSpPr bwMode="auto">
          <a:xfrm>
            <a:off x="5143500" y="4000500"/>
            <a:ext cx="3429000" cy="285750"/>
            <a:chOff x="1643042" y="2571744"/>
            <a:chExt cx="3429024" cy="285752"/>
          </a:xfrm>
        </p:grpSpPr>
        <p:sp>
          <p:nvSpPr>
            <p:cNvPr id="21790" name="288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91" name="289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92" name="290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93" name="291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94" name="292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95" name="293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96" name="294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97" name="295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98" name="296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99" name="297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00" name="298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801" name="299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31" name="120 Grupo"/>
          <p:cNvGrpSpPr>
            <a:grpSpLocks/>
          </p:cNvGrpSpPr>
          <p:nvPr/>
        </p:nvGrpSpPr>
        <p:grpSpPr bwMode="auto">
          <a:xfrm>
            <a:off x="5143500" y="4286250"/>
            <a:ext cx="3429000" cy="285750"/>
            <a:chOff x="1643042" y="2571744"/>
            <a:chExt cx="3429024" cy="285752"/>
          </a:xfrm>
        </p:grpSpPr>
        <p:sp>
          <p:nvSpPr>
            <p:cNvPr id="21778" name="276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79" name="277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80" name="278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81" name="279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82" name="280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83" name="281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84" name="282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85" name="283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86" name="284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87" name="285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88" name="286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89" name="287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22102" name="15 Grupo"/>
          <p:cNvGrpSpPr>
            <a:grpSpLocks/>
          </p:cNvGrpSpPr>
          <p:nvPr/>
        </p:nvGrpSpPr>
        <p:grpSpPr bwMode="auto">
          <a:xfrm>
            <a:off x="5000625" y="1857375"/>
            <a:ext cx="3429000" cy="285750"/>
            <a:chOff x="1643042" y="2571744"/>
            <a:chExt cx="3429024" cy="285752"/>
          </a:xfrm>
        </p:grpSpPr>
        <p:sp>
          <p:nvSpPr>
            <p:cNvPr id="21766" name="3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67" name="4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68" name="5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69" name="6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70" name="7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71" name="8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72" name="9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73" name="10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74" name="11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75" name="12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76" name="13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77" name="14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22103" name="16 Grupo"/>
          <p:cNvGrpSpPr>
            <a:grpSpLocks/>
          </p:cNvGrpSpPr>
          <p:nvPr/>
        </p:nvGrpSpPr>
        <p:grpSpPr bwMode="auto">
          <a:xfrm>
            <a:off x="5000625" y="2143125"/>
            <a:ext cx="3429000" cy="285750"/>
            <a:chOff x="1643042" y="2571744"/>
            <a:chExt cx="3429024" cy="285752"/>
          </a:xfrm>
        </p:grpSpPr>
        <p:sp>
          <p:nvSpPr>
            <p:cNvPr id="21754" name="503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55" name="504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56" name="505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57" name="506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58" name="507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59" name="508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60" name="509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61" name="510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62" name="511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63" name="512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64" name="513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65" name="514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22104" name="29 Grupo"/>
          <p:cNvGrpSpPr>
            <a:grpSpLocks/>
          </p:cNvGrpSpPr>
          <p:nvPr/>
        </p:nvGrpSpPr>
        <p:grpSpPr bwMode="auto">
          <a:xfrm>
            <a:off x="5000625" y="2428875"/>
            <a:ext cx="3429000" cy="285750"/>
            <a:chOff x="1643042" y="2571744"/>
            <a:chExt cx="3429024" cy="285752"/>
          </a:xfrm>
        </p:grpSpPr>
        <p:sp>
          <p:nvSpPr>
            <p:cNvPr id="21742" name="491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43" name="492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44" name="493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45" name="494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46" name="495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47" name="496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48" name="497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49" name="498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50" name="499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51" name="500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52" name="501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53" name="502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22105" name="42 Grupo"/>
          <p:cNvGrpSpPr>
            <a:grpSpLocks/>
          </p:cNvGrpSpPr>
          <p:nvPr/>
        </p:nvGrpSpPr>
        <p:grpSpPr bwMode="auto">
          <a:xfrm>
            <a:off x="5000625" y="2714625"/>
            <a:ext cx="3429000" cy="285750"/>
            <a:chOff x="1643042" y="2571744"/>
            <a:chExt cx="3429024" cy="285752"/>
          </a:xfrm>
        </p:grpSpPr>
        <p:sp>
          <p:nvSpPr>
            <p:cNvPr id="21730" name="479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31" name="480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32" name="481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33" name="482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34" name="483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35" name="484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36" name="485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37" name="486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38" name="487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39" name="488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40" name="489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41" name="490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22106" name="55 Grupo"/>
          <p:cNvGrpSpPr/>
          <p:nvPr/>
        </p:nvGrpSpPr>
        <p:grpSpPr>
          <a:xfrm>
            <a:off x="5000616" y="3000370"/>
            <a:ext cx="3429024" cy="285752"/>
            <a:chOff x="1643042" y="2571744"/>
            <a:chExt cx="3429024" cy="285752"/>
          </a:xfrm>
          <a:solidFill>
            <a:srgbClr val="FFFF00"/>
          </a:solidFill>
        </p:grpSpPr>
        <p:sp>
          <p:nvSpPr>
            <p:cNvPr id="468" name="467 Cubo"/>
            <p:cNvSpPr/>
            <p:nvPr/>
          </p:nvSpPr>
          <p:spPr bwMode="auto">
            <a:xfrm>
              <a:off x="1643042"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469" name="468 Cubo"/>
            <p:cNvSpPr/>
            <p:nvPr/>
          </p:nvSpPr>
          <p:spPr bwMode="auto">
            <a:xfrm>
              <a:off x="1928794"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470" name="469 Cubo"/>
            <p:cNvSpPr/>
            <p:nvPr/>
          </p:nvSpPr>
          <p:spPr bwMode="auto">
            <a:xfrm>
              <a:off x="2214546"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471" name="470 Cubo"/>
            <p:cNvSpPr/>
            <p:nvPr/>
          </p:nvSpPr>
          <p:spPr bwMode="auto">
            <a:xfrm>
              <a:off x="2500298"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472" name="471 Cubo"/>
            <p:cNvSpPr/>
            <p:nvPr/>
          </p:nvSpPr>
          <p:spPr bwMode="auto">
            <a:xfrm>
              <a:off x="2786050"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473" name="472 Cubo"/>
            <p:cNvSpPr/>
            <p:nvPr/>
          </p:nvSpPr>
          <p:spPr bwMode="auto">
            <a:xfrm>
              <a:off x="3071802"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474" name="473 Cubo"/>
            <p:cNvSpPr/>
            <p:nvPr/>
          </p:nvSpPr>
          <p:spPr bwMode="auto">
            <a:xfrm>
              <a:off x="3357554"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475" name="474 Cubo"/>
            <p:cNvSpPr/>
            <p:nvPr/>
          </p:nvSpPr>
          <p:spPr bwMode="auto">
            <a:xfrm>
              <a:off x="3643306"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476" name="475 Cubo"/>
            <p:cNvSpPr/>
            <p:nvPr/>
          </p:nvSpPr>
          <p:spPr bwMode="auto">
            <a:xfrm>
              <a:off x="3929058"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477" name="476 Cubo"/>
            <p:cNvSpPr/>
            <p:nvPr/>
          </p:nvSpPr>
          <p:spPr bwMode="auto">
            <a:xfrm>
              <a:off x="4214810"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478" name="477 Cubo"/>
            <p:cNvSpPr/>
            <p:nvPr/>
          </p:nvSpPr>
          <p:spPr bwMode="auto">
            <a:xfrm>
              <a:off x="4500562"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479" name="478 Cubo"/>
            <p:cNvSpPr/>
            <p:nvPr/>
          </p:nvSpPr>
          <p:spPr bwMode="auto">
            <a:xfrm>
              <a:off x="4786314"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grpSp>
      <p:grpSp>
        <p:nvGrpSpPr>
          <p:cNvPr id="22107" name="68 Grupo"/>
          <p:cNvGrpSpPr>
            <a:grpSpLocks/>
          </p:cNvGrpSpPr>
          <p:nvPr/>
        </p:nvGrpSpPr>
        <p:grpSpPr bwMode="auto">
          <a:xfrm>
            <a:off x="5000625" y="3286125"/>
            <a:ext cx="3429000" cy="285750"/>
            <a:chOff x="1643042" y="2571744"/>
            <a:chExt cx="3429024" cy="285752"/>
          </a:xfrm>
        </p:grpSpPr>
        <p:sp>
          <p:nvSpPr>
            <p:cNvPr id="21718" name="455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19" name="456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20" name="457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21" name="458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22" name="459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23" name="460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24" name="461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25" name="462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26" name="463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27" name="464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28" name="465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29" name="466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22108" name="81 Grupo"/>
          <p:cNvGrpSpPr>
            <a:grpSpLocks/>
          </p:cNvGrpSpPr>
          <p:nvPr/>
        </p:nvGrpSpPr>
        <p:grpSpPr bwMode="auto">
          <a:xfrm>
            <a:off x="5000625" y="3571875"/>
            <a:ext cx="3429000" cy="285750"/>
            <a:chOff x="1643042" y="2571744"/>
            <a:chExt cx="3429024" cy="285752"/>
          </a:xfrm>
        </p:grpSpPr>
        <p:sp>
          <p:nvSpPr>
            <p:cNvPr id="21706" name="443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07" name="444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08" name="445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09" name="446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10" name="447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11" name="448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12" name="449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13" name="450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14" name="451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15" name="452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16" name="453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17" name="454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22109" name="94 Grupo"/>
          <p:cNvGrpSpPr>
            <a:grpSpLocks/>
          </p:cNvGrpSpPr>
          <p:nvPr/>
        </p:nvGrpSpPr>
        <p:grpSpPr bwMode="auto">
          <a:xfrm>
            <a:off x="5000625" y="3857625"/>
            <a:ext cx="3429000" cy="285750"/>
            <a:chOff x="1643042" y="2571744"/>
            <a:chExt cx="3429024" cy="285752"/>
          </a:xfrm>
        </p:grpSpPr>
        <p:sp>
          <p:nvSpPr>
            <p:cNvPr id="21694" name="431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95" name="432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96" name="433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97" name="434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98" name="435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99" name="436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00" name="437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01" name="438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02" name="439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03" name="440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04" name="441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705" name="442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22110" name="107 Grupo"/>
          <p:cNvGrpSpPr>
            <a:grpSpLocks/>
          </p:cNvGrpSpPr>
          <p:nvPr/>
        </p:nvGrpSpPr>
        <p:grpSpPr bwMode="auto">
          <a:xfrm>
            <a:off x="5000625" y="4143375"/>
            <a:ext cx="3429000" cy="285750"/>
            <a:chOff x="1643042" y="2571744"/>
            <a:chExt cx="3429024" cy="285752"/>
          </a:xfrm>
        </p:grpSpPr>
        <p:sp>
          <p:nvSpPr>
            <p:cNvPr id="21682" name="419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83" name="420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84" name="421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85" name="422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86" name="423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87" name="424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88" name="425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89" name="426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90" name="427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91" name="428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92" name="429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93" name="430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22111" name="120 Grupo"/>
          <p:cNvGrpSpPr>
            <a:grpSpLocks/>
          </p:cNvGrpSpPr>
          <p:nvPr/>
        </p:nvGrpSpPr>
        <p:grpSpPr bwMode="auto">
          <a:xfrm>
            <a:off x="5000625" y="4429125"/>
            <a:ext cx="3429000" cy="285750"/>
            <a:chOff x="1643042" y="2571744"/>
            <a:chExt cx="3429024" cy="285752"/>
          </a:xfrm>
        </p:grpSpPr>
        <p:sp>
          <p:nvSpPr>
            <p:cNvPr id="21670" name="407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71" name="408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72" name="409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73" name="410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74" name="411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75" name="412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76" name="413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77" name="414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78" name="415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79" name="416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80" name="417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81" name="418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32" name="15 Grupo"/>
          <p:cNvGrpSpPr>
            <a:grpSpLocks/>
          </p:cNvGrpSpPr>
          <p:nvPr/>
        </p:nvGrpSpPr>
        <p:grpSpPr bwMode="auto">
          <a:xfrm>
            <a:off x="4857750" y="2000250"/>
            <a:ext cx="3429000" cy="285750"/>
            <a:chOff x="1643042" y="2571744"/>
            <a:chExt cx="3429024" cy="285752"/>
          </a:xfrm>
        </p:grpSpPr>
        <p:sp>
          <p:nvSpPr>
            <p:cNvPr id="21658" name="3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59" name="4 Cubo"/>
            <p:cNvSpPr>
              <a:spLocks noChangeArrowheads="1"/>
            </p:cNvSpPr>
            <p:nvPr/>
          </p:nvSpPr>
          <p:spPr bwMode="auto">
            <a:xfrm>
              <a:off x="1928794" y="2571744"/>
              <a:ext cx="285752" cy="285752"/>
            </a:xfrm>
            <a:prstGeom prst="cube">
              <a:avLst>
                <a:gd name="adj" fmla="val 25000"/>
              </a:avLst>
            </a:prstGeom>
            <a:solidFill>
              <a:srgbClr val="FF0000"/>
            </a:solidFill>
            <a:ln w="9525" algn="ctr">
              <a:solidFill>
                <a:schemeClr val="tx1"/>
              </a:solidFill>
              <a:round/>
              <a:headEnd/>
              <a:tailEnd/>
            </a:ln>
          </p:spPr>
          <p:txBody>
            <a:bodyPr/>
            <a:lstStyle/>
            <a:p>
              <a:endParaRPr lang="en-US"/>
            </a:p>
          </p:txBody>
        </p:sp>
        <p:sp>
          <p:nvSpPr>
            <p:cNvPr id="21660" name="5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61" name="6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62" name="7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63" name="8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64" name="9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65" name="10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66" name="11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67" name="12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68" name="13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69" name="14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33" name="16 Grupo"/>
          <p:cNvGrpSpPr>
            <a:grpSpLocks/>
          </p:cNvGrpSpPr>
          <p:nvPr/>
        </p:nvGrpSpPr>
        <p:grpSpPr bwMode="auto">
          <a:xfrm>
            <a:off x="4857750" y="2286000"/>
            <a:ext cx="3429000" cy="285750"/>
            <a:chOff x="1643042" y="2571744"/>
            <a:chExt cx="3429024" cy="285752"/>
          </a:xfrm>
        </p:grpSpPr>
        <p:sp>
          <p:nvSpPr>
            <p:cNvPr id="21646" name="634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47" name="635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48" name="636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49" name="637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50" name="638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51" name="639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52" name="640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53" name="641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54" name="642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55" name="643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56" name="644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57" name="645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34" name="29 Grupo"/>
          <p:cNvGrpSpPr>
            <a:grpSpLocks/>
          </p:cNvGrpSpPr>
          <p:nvPr/>
        </p:nvGrpSpPr>
        <p:grpSpPr bwMode="auto">
          <a:xfrm>
            <a:off x="4857750" y="2571750"/>
            <a:ext cx="3429000" cy="285750"/>
            <a:chOff x="1643042" y="2571744"/>
            <a:chExt cx="3429024" cy="285752"/>
          </a:xfrm>
        </p:grpSpPr>
        <p:sp>
          <p:nvSpPr>
            <p:cNvPr id="21634" name="622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35" name="623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36" name="624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37" name="625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38" name="626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39" name="627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40" name="628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41" name="629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42" name="630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43" name="631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44" name="632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45" name="633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35" name="42 Grupo"/>
          <p:cNvGrpSpPr>
            <a:grpSpLocks/>
          </p:cNvGrpSpPr>
          <p:nvPr/>
        </p:nvGrpSpPr>
        <p:grpSpPr bwMode="auto">
          <a:xfrm>
            <a:off x="4857750" y="2857500"/>
            <a:ext cx="3429000" cy="285750"/>
            <a:chOff x="1643042" y="2571744"/>
            <a:chExt cx="3429024" cy="285752"/>
          </a:xfrm>
        </p:grpSpPr>
        <p:sp>
          <p:nvSpPr>
            <p:cNvPr id="21622" name="610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23" name="611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24" name="612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25" name="613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26" name="614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27" name="615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28" name="616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29" name="617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30" name="618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31" name="619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32" name="620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33" name="621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36" name="55 Grupo"/>
          <p:cNvGrpSpPr/>
          <p:nvPr/>
        </p:nvGrpSpPr>
        <p:grpSpPr>
          <a:xfrm>
            <a:off x="4857740" y="3143246"/>
            <a:ext cx="3429024" cy="285752"/>
            <a:chOff x="1643042" y="2571744"/>
            <a:chExt cx="3429024" cy="285752"/>
          </a:xfrm>
          <a:solidFill>
            <a:srgbClr val="FFFF00"/>
          </a:solidFill>
        </p:grpSpPr>
        <p:sp>
          <p:nvSpPr>
            <p:cNvPr id="599" name="598 Cubo"/>
            <p:cNvSpPr/>
            <p:nvPr/>
          </p:nvSpPr>
          <p:spPr bwMode="auto">
            <a:xfrm>
              <a:off x="1643042"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600" name="599 Cubo"/>
            <p:cNvSpPr/>
            <p:nvPr/>
          </p:nvSpPr>
          <p:spPr bwMode="auto">
            <a:xfrm>
              <a:off x="1928794"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601" name="600 Cubo"/>
            <p:cNvSpPr/>
            <p:nvPr/>
          </p:nvSpPr>
          <p:spPr bwMode="auto">
            <a:xfrm>
              <a:off x="2214546"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602" name="601 Cubo"/>
            <p:cNvSpPr/>
            <p:nvPr/>
          </p:nvSpPr>
          <p:spPr bwMode="auto">
            <a:xfrm>
              <a:off x="2500298"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603" name="602 Cubo"/>
            <p:cNvSpPr/>
            <p:nvPr/>
          </p:nvSpPr>
          <p:spPr bwMode="auto">
            <a:xfrm>
              <a:off x="2786050"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604" name="603 Cubo"/>
            <p:cNvSpPr/>
            <p:nvPr/>
          </p:nvSpPr>
          <p:spPr bwMode="auto">
            <a:xfrm>
              <a:off x="3071802"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605" name="604 Cubo"/>
            <p:cNvSpPr/>
            <p:nvPr/>
          </p:nvSpPr>
          <p:spPr bwMode="auto">
            <a:xfrm>
              <a:off x="3357554" y="2571744"/>
              <a:ext cx="285752" cy="285752"/>
            </a:xfrm>
            <a:prstGeom prst="cube">
              <a:avLst/>
            </a:prstGeom>
            <a:solidFill>
              <a:srgbClr val="FF0000"/>
            </a:solid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606" name="605 Cubo"/>
            <p:cNvSpPr/>
            <p:nvPr/>
          </p:nvSpPr>
          <p:spPr bwMode="auto">
            <a:xfrm>
              <a:off x="3643306"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607" name="606 Cubo"/>
            <p:cNvSpPr/>
            <p:nvPr/>
          </p:nvSpPr>
          <p:spPr bwMode="auto">
            <a:xfrm>
              <a:off x="3929058"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608" name="607 Cubo"/>
            <p:cNvSpPr/>
            <p:nvPr/>
          </p:nvSpPr>
          <p:spPr bwMode="auto">
            <a:xfrm>
              <a:off x="4214810"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609" name="608 Cubo"/>
            <p:cNvSpPr/>
            <p:nvPr/>
          </p:nvSpPr>
          <p:spPr bwMode="auto">
            <a:xfrm>
              <a:off x="4500562"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sp>
          <p:nvSpPr>
            <p:cNvPr id="610" name="609 Cubo"/>
            <p:cNvSpPr/>
            <p:nvPr/>
          </p:nvSpPr>
          <p:spPr bwMode="auto">
            <a:xfrm>
              <a:off x="4786314" y="2571744"/>
              <a:ext cx="285752" cy="285752"/>
            </a:xfrm>
            <a:prstGeom prst="cube">
              <a:avLst/>
            </a:prstGeom>
            <a:grpFill/>
            <a:ln w="9525" cap="flat" cmpd="sng" algn="ctr">
              <a:solidFill>
                <a:schemeClr val="tx1"/>
              </a:solidFill>
              <a:prstDash val="solid"/>
              <a:round/>
              <a:headEnd type="none" w="med" len="med"/>
              <a:tailEnd type="none" w="med" len="med"/>
            </a:ln>
            <a:effectLst/>
          </p:spPr>
          <p:txBody>
            <a:bodyPr/>
            <a:lstStyle/>
            <a:p>
              <a:pPr>
                <a:buFont typeface="Arial" charset="0"/>
                <a:buNone/>
                <a:defRPr/>
              </a:pPr>
              <a:endParaRPr lang="en-GB">
                <a:latin typeface="Arial" charset="0"/>
                <a:cs typeface="Arial Unicode MS" charset="0"/>
              </a:endParaRPr>
            </a:p>
          </p:txBody>
        </p:sp>
      </p:grpSp>
      <p:grpSp>
        <p:nvGrpSpPr>
          <p:cNvPr id="37" name="68 Grupo"/>
          <p:cNvGrpSpPr>
            <a:grpSpLocks/>
          </p:cNvGrpSpPr>
          <p:nvPr/>
        </p:nvGrpSpPr>
        <p:grpSpPr bwMode="auto">
          <a:xfrm>
            <a:off x="4857750" y="3429000"/>
            <a:ext cx="3429000" cy="285750"/>
            <a:chOff x="1643042" y="2571744"/>
            <a:chExt cx="3429024" cy="285752"/>
          </a:xfrm>
        </p:grpSpPr>
        <p:sp>
          <p:nvSpPr>
            <p:cNvPr id="21610" name="586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11" name="587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12" name="588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13" name="589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14" name="590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15" name="591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16" name="592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17" name="593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18" name="594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19" name="595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20" name="596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21" name="597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38" name="81 Grupo"/>
          <p:cNvGrpSpPr>
            <a:grpSpLocks/>
          </p:cNvGrpSpPr>
          <p:nvPr/>
        </p:nvGrpSpPr>
        <p:grpSpPr bwMode="auto">
          <a:xfrm>
            <a:off x="4857750" y="3714750"/>
            <a:ext cx="3429000" cy="285750"/>
            <a:chOff x="1643042" y="2571744"/>
            <a:chExt cx="3429024" cy="285752"/>
          </a:xfrm>
        </p:grpSpPr>
        <p:sp>
          <p:nvSpPr>
            <p:cNvPr id="21598" name="574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99" name="575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00" name="576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01" name="577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02" name="578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03" name="579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04" name="580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05" name="581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06" name="582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07" name="583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08" name="584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609" name="585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39" name="94 Grupo"/>
          <p:cNvGrpSpPr>
            <a:grpSpLocks/>
          </p:cNvGrpSpPr>
          <p:nvPr/>
        </p:nvGrpSpPr>
        <p:grpSpPr bwMode="auto">
          <a:xfrm>
            <a:off x="4857750" y="4000500"/>
            <a:ext cx="3429000" cy="285750"/>
            <a:chOff x="1643042" y="2571744"/>
            <a:chExt cx="3429024" cy="285752"/>
          </a:xfrm>
        </p:grpSpPr>
        <p:sp>
          <p:nvSpPr>
            <p:cNvPr id="21586" name="562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87" name="563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88" name="564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89" name="565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90" name="566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91" name="567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92" name="568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93" name="569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94" name="570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95" name="571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96" name="572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97" name="573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40" name="107 Grupo"/>
          <p:cNvGrpSpPr>
            <a:grpSpLocks/>
          </p:cNvGrpSpPr>
          <p:nvPr/>
        </p:nvGrpSpPr>
        <p:grpSpPr bwMode="auto">
          <a:xfrm>
            <a:off x="4857750" y="4286250"/>
            <a:ext cx="3429000" cy="285750"/>
            <a:chOff x="1643042" y="2571744"/>
            <a:chExt cx="3429024" cy="285752"/>
          </a:xfrm>
        </p:grpSpPr>
        <p:sp>
          <p:nvSpPr>
            <p:cNvPr id="21574" name="550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75" name="551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76" name="552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77" name="553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78" name="554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79" name="555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80" name="556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81" name="557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82" name="558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83" name="559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84" name="560 Cubo"/>
            <p:cNvSpPr>
              <a:spLocks noChangeArrowheads="1"/>
            </p:cNvSpPr>
            <p:nvPr/>
          </p:nvSpPr>
          <p:spPr bwMode="auto">
            <a:xfrm>
              <a:off x="4500562" y="2571744"/>
              <a:ext cx="285752" cy="285752"/>
            </a:xfrm>
            <a:prstGeom prst="cube">
              <a:avLst>
                <a:gd name="adj" fmla="val 25000"/>
              </a:avLst>
            </a:prstGeom>
            <a:solidFill>
              <a:srgbClr val="FF0000"/>
            </a:solidFill>
            <a:ln w="9525" algn="ctr">
              <a:solidFill>
                <a:schemeClr val="tx1"/>
              </a:solidFill>
              <a:round/>
              <a:headEnd/>
              <a:tailEnd/>
            </a:ln>
          </p:spPr>
          <p:txBody>
            <a:bodyPr/>
            <a:lstStyle/>
            <a:p>
              <a:endParaRPr lang="en-US"/>
            </a:p>
          </p:txBody>
        </p:sp>
        <p:sp>
          <p:nvSpPr>
            <p:cNvPr id="21585" name="561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grpSp>
        <p:nvGrpSpPr>
          <p:cNvPr id="41" name="120 Grupo"/>
          <p:cNvGrpSpPr>
            <a:grpSpLocks/>
          </p:cNvGrpSpPr>
          <p:nvPr/>
        </p:nvGrpSpPr>
        <p:grpSpPr bwMode="auto">
          <a:xfrm>
            <a:off x="4857750" y="4572000"/>
            <a:ext cx="3429000" cy="285750"/>
            <a:chOff x="1643042" y="2571744"/>
            <a:chExt cx="3429024" cy="285752"/>
          </a:xfrm>
        </p:grpSpPr>
        <p:sp>
          <p:nvSpPr>
            <p:cNvPr id="21562" name="538 Cubo"/>
            <p:cNvSpPr>
              <a:spLocks noChangeArrowheads="1"/>
            </p:cNvSpPr>
            <p:nvPr/>
          </p:nvSpPr>
          <p:spPr bwMode="auto">
            <a:xfrm>
              <a:off x="164304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63" name="539 Cubo"/>
            <p:cNvSpPr>
              <a:spLocks noChangeArrowheads="1"/>
            </p:cNvSpPr>
            <p:nvPr/>
          </p:nvSpPr>
          <p:spPr bwMode="auto">
            <a:xfrm>
              <a:off x="192879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64" name="540 Cubo"/>
            <p:cNvSpPr>
              <a:spLocks noChangeArrowheads="1"/>
            </p:cNvSpPr>
            <p:nvPr/>
          </p:nvSpPr>
          <p:spPr bwMode="auto">
            <a:xfrm>
              <a:off x="221454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65" name="541 Cubo"/>
            <p:cNvSpPr>
              <a:spLocks noChangeArrowheads="1"/>
            </p:cNvSpPr>
            <p:nvPr/>
          </p:nvSpPr>
          <p:spPr bwMode="auto">
            <a:xfrm>
              <a:off x="250029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66" name="542 Cubo"/>
            <p:cNvSpPr>
              <a:spLocks noChangeArrowheads="1"/>
            </p:cNvSpPr>
            <p:nvPr/>
          </p:nvSpPr>
          <p:spPr bwMode="auto">
            <a:xfrm>
              <a:off x="278605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67" name="543 Cubo"/>
            <p:cNvSpPr>
              <a:spLocks noChangeArrowheads="1"/>
            </p:cNvSpPr>
            <p:nvPr/>
          </p:nvSpPr>
          <p:spPr bwMode="auto">
            <a:xfrm>
              <a:off x="307180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68" name="544 Cubo"/>
            <p:cNvSpPr>
              <a:spLocks noChangeArrowheads="1"/>
            </p:cNvSpPr>
            <p:nvPr/>
          </p:nvSpPr>
          <p:spPr bwMode="auto">
            <a:xfrm>
              <a:off x="335755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69" name="545 Cubo"/>
            <p:cNvSpPr>
              <a:spLocks noChangeArrowheads="1"/>
            </p:cNvSpPr>
            <p:nvPr/>
          </p:nvSpPr>
          <p:spPr bwMode="auto">
            <a:xfrm>
              <a:off x="3643306"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70" name="546 Cubo"/>
            <p:cNvSpPr>
              <a:spLocks noChangeArrowheads="1"/>
            </p:cNvSpPr>
            <p:nvPr/>
          </p:nvSpPr>
          <p:spPr bwMode="auto">
            <a:xfrm>
              <a:off x="3929058"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71" name="547 Cubo"/>
            <p:cNvSpPr>
              <a:spLocks noChangeArrowheads="1"/>
            </p:cNvSpPr>
            <p:nvPr/>
          </p:nvSpPr>
          <p:spPr bwMode="auto">
            <a:xfrm>
              <a:off x="4214810"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72" name="548 Cubo"/>
            <p:cNvSpPr>
              <a:spLocks noChangeArrowheads="1"/>
            </p:cNvSpPr>
            <p:nvPr/>
          </p:nvSpPr>
          <p:spPr bwMode="auto">
            <a:xfrm>
              <a:off x="4500562"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sp>
          <p:nvSpPr>
            <p:cNvPr id="21573" name="549 Cubo"/>
            <p:cNvSpPr>
              <a:spLocks noChangeArrowheads="1"/>
            </p:cNvSpPr>
            <p:nvPr/>
          </p:nvSpPr>
          <p:spPr bwMode="auto">
            <a:xfrm>
              <a:off x="4786314" y="2571744"/>
              <a:ext cx="285752" cy="285752"/>
            </a:xfrm>
            <a:prstGeom prst="cube">
              <a:avLst>
                <a:gd name="adj" fmla="val 25000"/>
              </a:avLst>
            </a:prstGeom>
            <a:solidFill>
              <a:srgbClr val="00B8FF"/>
            </a:solidFill>
            <a:ln w="9525" algn="ctr">
              <a:solidFill>
                <a:schemeClr val="tx1"/>
              </a:solidFill>
              <a:round/>
              <a:headEnd/>
              <a:tailEnd/>
            </a:ln>
          </p:spPr>
          <p:txBody>
            <a:bodyPr/>
            <a:lstStyle/>
            <a:p>
              <a:endParaRPr lang="en-US"/>
            </a:p>
          </p:txBody>
        </p:sp>
      </p:grpSp>
      <p:sp>
        <p:nvSpPr>
          <p:cNvPr id="21558" name="658 CuadroTexto"/>
          <p:cNvSpPr txBox="1">
            <a:spLocks noChangeArrowheads="1"/>
          </p:cNvSpPr>
          <p:nvPr/>
        </p:nvSpPr>
        <p:spPr bwMode="auto">
          <a:xfrm>
            <a:off x="6072188" y="5715000"/>
            <a:ext cx="1127125" cy="369888"/>
          </a:xfrm>
          <a:prstGeom prst="rect">
            <a:avLst/>
          </a:prstGeom>
          <a:noFill/>
          <a:ln w="9525">
            <a:noFill/>
            <a:miter lim="800000"/>
            <a:headEnd/>
            <a:tailEnd/>
          </a:ln>
        </p:spPr>
        <p:txBody>
          <a:bodyPr wrap="none">
            <a:spAutoFit/>
          </a:bodyPr>
          <a:lstStyle/>
          <a:p>
            <a:r>
              <a:rPr lang="en-GB"/>
              <a:t>A * B + C</a:t>
            </a:r>
          </a:p>
        </p:txBody>
      </p:sp>
      <p:cxnSp>
        <p:nvCxnSpPr>
          <p:cNvPr id="21559" name="660 Forma"/>
          <p:cNvCxnSpPr>
            <a:cxnSpLocks noChangeShapeType="1"/>
          </p:cNvCxnSpPr>
          <p:nvPr/>
        </p:nvCxnSpPr>
        <p:spPr bwMode="auto">
          <a:xfrm rot="10800000" flipH="1" flipV="1">
            <a:off x="5143500" y="2178050"/>
            <a:ext cx="1143000" cy="3536950"/>
          </a:xfrm>
          <a:prstGeom prst="curvedConnector4">
            <a:avLst>
              <a:gd name="adj1" fmla="val -20000"/>
              <a:gd name="adj2" fmla="val 51514"/>
            </a:avLst>
          </a:prstGeom>
          <a:noFill/>
          <a:ln w="9525" algn="ctr">
            <a:solidFill>
              <a:schemeClr val="tx1"/>
            </a:solidFill>
            <a:round/>
            <a:headEnd/>
            <a:tailEnd type="arrow" w="med" len="med"/>
          </a:ln>
        </p:spPr>
      </p:cxnSp>
      <p:cxnSp>
        <p:nvCxnSpPr>
          <p:cNvPr id="21560" name="662 Forma"/>
          <p:cNvCxnSpPr>
            <a:cxnSpLocks noChangeShapeType="1"/>
            <a:endCxn id="21558" idx="0"/>
          </p:cNvCxnSpPr>
          <p:nvPr/>
        </p:nvCxnSpPr>
        <p:spPr bwMode="auto">
          <a:xfrm rot="10800000" flipH="1" flipV="1">
            <a:off x="6572250" y="3321050"/>
            <a:ext cx="63500" cy="2393950"/>
          </a:xfrm>
          <a:prstGeom prst="curvedConnector4">
            <a:avLst>
              <a:gd name="adj1" fmla="val -359537"/>
              <a:gd name="adj2" fmla="val 52241"/>
            </a:avLst>
          </a:prstGeom>
          <a:noFill/>
          <a:ln w="9525" algn="ctr">
            <a:solidFill>
              <a:schemeClr val="tx1"/>
            </a:solidFill>
            <a:round/>
            <a:headEnd/>
            <a:tailEnd type="arrow" w="med" len="med"/>
          </a:ln>
        </p:spPr>
      </p:cxnSp>
      <p:cxnSp>
        <p:nvCxnSpPr>
          <p:cNvPr id="21561" name="664 Conector curvado"/>
          <p:cNvCxnSpPr>
            <a:cxnSpLocks noChangeShapeType="1"/>
          </p:cNvCxnSpPr>
          <p:nvPr/>
        </p:nvCxnSpPr>
        <p:spPr bwMode="auto">
          <a:xfrm rot="-5400000" flipH="1" flipV="1">
            <a:off x="6876257" y="4696618"/>
            <a:ext cx="1143000" cy="893763"/>
          </a:xfrm>
          <a:prstGeom prst="curvedConnector3">
            <a:avLst>
              <a:gd name="adj1" fmla="val -20000"/>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buFont typeface="Arial" pitchFamily="34" charset="0"/>
              <a:buNone/>
              <a:defRPr/>
            </a:pPr>
            <a:r>
              <a:rPr lang="en-GB" dirty="0" smtClean="0"/>
              <a:t>OUTPUT: </a:t>
            </a:r>
            <a:r>
              <a:rPr lang="en-GB" dirty="0" err="1" smtClean="0"/>
              <a:t>XPAth</a:t>
            </a:r>
            <a:r>
              <a:rPr lang="en-GB" dirty="0" smtClean="0"/>
              <a:t> expressions</a:t>
            </a:r>
            <a:endParaRPr lang="en-GB" dirty="0"/>
          </a:p>
        </p:txBody>
      </p:sp>
      <p:sp>
        <p:nvSpPr>
          <p:cNvPr id="22530" name="2 Marcador de contenido"/>
          <p:cNvSpPr>
            <a:spLocks noGrp="1"/>
          </p:cNvSpPr>
          <p:nvPr>
            <p:ph idx="1"/>
          </p:nvPr>
        </p:nvSpPr>
        <p:spPr/>
        <p:txBody>
          <a:bodyPr/>
          <a:lstStyle/>
          <a:p>
            <a:pPr marL="0" indent="0" algn="ctr"/>
            <a:r>
              <a:rPr lang="en-US" smtClean="0"/>
              <a:t>($a + $b) * 2.5</a:t>
            </a:r>
          </a:p>
          <a:p>
            <a:pPr marL="0" indent="0" algn="ctr"/>
            <a:r>
              <a:rPr lang="en-US" smtClean="0"/>
              <a:t>abs($x + $y) = $z</a:t>
            </a:r>
          </a:p>
          <a:p>
            <a:pPr marL="0" indent="0"/>
            <a:endParaRPr lang="en-US" smtClean="0"/>
          </a:p>
          <a:p>
            <a:pPr marL="0" indent="0"/>
            <a:r>
              <a:rPr lang="en-US" smtClean="0"/>
              <a:t>XPath 2.0: W3C Recommendation (since January 2007)‏</a:t>
            </a:r>
          </a:p>
          <a:p>
            <a:pPr marL="0" indent="0"/>
            <a:r>
              <a:rPr lang="en-US" smtClean="0"/>
              <a:t>Expression language used by XSLT, XQuery and Schematron</a:t>
            </a:r>
          </a:p>
          <a:p>
            <a:pPr marL="0" indent="0"/>
            <a:r>
              <a:rPr lang="en-US" smtClean="0"/>
              <a:t>We can combine:</a:t>
            </a:r>
          </a:p>
          <a:p>
            <a:pPr lvl="1"/>
            <a:r>
              <a:rPr lang="en-US"/>
              <a:t>Arithmetic expressions</a:t>
            </a:r>
          </a:p>
          <a:p>
            <a:pPr lvl="1"/>
            <a:r>
              <a:rPr lang="en-US"/>
              <a:t>Logical expressions</a:t>
            </a:r>
          </a:p>
          <a:p>
            <a:pPr lvl="1"/>
            <a:r>
              <a:rPr lang="en-US"/>
              <a:t>Conditional expressions</a:t>
            </a:r>
          </a:p>
          <a:p>
            <a:pPr lvl="1"/>
            <a:r>
              <a:rPr lang="en-US"/>
              <a:t>…</a:t>
            </a:r>
          </a:p>
          <a:p>
            <a:pPr marL="0" indent="0"/>
            <a:r>
              <a:rPr lang="en-US" smtClean="0"/>
              <a:t>Defines a set of standard operators and functions:</a:t>
            </a:r>
          </a:p>
          <a:p>
            <a:pPr lvl="1"/>
            <a:r>
              <a:rPr lang="en-US"/>
              <a:t>+, -, *, div, mod, =, !=, &lt;, &gt;, and, or, …</a:t>
            </a:r>
          </a:p>
          <a:p>
            <a:pPr lvl="1"/>
            <a:r>
              <a:rPr lang="en-US"/>
              <a:t>abs, ceiling, floor, concat, upper-case, …</a:t>
            </a:r>
          </a:p>
          <a:p>
            <a:pPr lvl="1"/>
            <a:endParaRPr lang="en-US"/>
          </a:p>
        </p:txBody>
      </p:sp>
      <p:sp>
        <p:nvSpPr>
          <p:cNvPr id="22531" name="3 Marcador de número de diapositiva"/>
          <p:cNvSpPr>
            <a:spLocks noGrp="1"/>
          </p:cNvSpPr>
          <p:nvPr>
            <p:ph type="sldNum" sz="quarter" idx="10"/>
          </p:nvPr>
        </p:nvSpPr>
        <p:spPr>
          <a:noFill/>
        </p:spPr>
        <p:txBody>
          <a:bodyPr/>
          <a:lstStyle/>
          <a:p>
            <a:fld id="{58923239-3137-481F-9FFA-CDF88395350C}" type="slidenum">
              <a:rPr lang="es-ES_tradnl">
                <a:latin typeface="BdE Neue Helvetica 55 Roman"/>
              </a:rPr>
              <a:pPr/>
              <a:t>23</a:t>
            </a:fld>
            <a:endParaRPr lang="es-ES_tradnl">
              <a:latin typeface="BdE Neue Helvetica 55 Roman"/>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buFont typeface="Arial" pitchFamily="34" charset="0"/>
              <a:buNone/>
              <a:defRPr/>
            </a:pPr>
            <a:r>
              <a:rPr lang="en-GB" dirty="0" smtClean="0"/>
              <a:t>Types of </a:t>
            </a:r>
            <a:r>
              <a:rPr lang="en-GB" dirty="0" err="1" smtClean="0"/>
              <a:t>FormulaE</a:t>
            </a:r>
            <a:endParaRPr lang="en-GB" dirty="0"/>
          </a:p>
        </p:txBody>
      </p:sp>
      <p:sp>
        <p:nvSpPr>
          <p:cNvPr id="23554" name="6 Marcador de contenido"/>
          <p:cNvSpPr>
            <a:spLocks noGrp="1"/>
          </p:cNvSpPr>
          <p:nvPr>
            <p:ph idx="1"/>
          </p:nvPr>
        </p:nvSpPr>
        <p:spPr/>
        <p:txBody>
          <a:bodyPr/>
          <a:lstStyle/>
          <a:p>
            <a:pPr marL="0" indent="0"/>
            <a:r>
              <a:rPr lang="en-US" u="sng" smtClean="0"/>
              <a:t>Formulae</a:t>
            </a:r>
            <a:r>
              <a:rPr lang="en-US" smtClean="0"/>
              <a:t> to produce new facts from existing ones</a:t>
            </a:r>
          </a:p>
          <a:p>
            <a:pPr marL="0" indent="0"/>
            <a:r>
              <a:rPr lang="en-US" u="sng" smtClean="0"/>
              <a:t>Assertions</a:t>
            </a:r>
            <a:r>
              <a:rPr lang="en-US" smtClean="0"/>
              <a:t> to verify a condition: true or false</a:t>
            </a:r>
          </a:p>
          <a:p>
            <a:pPr lvl="1"/>
            <a:r>
              <a:rPr lang="en-US"/>
              <a:t>Value assertions</a:t>
            </a:r>
          </a:p>
          <a:p>
            <a:pPr lvl="1"/>
            <a:r>
              <a:rPr lang="en-US"/>
              <a:t>Existence assertions</a:t>
            </a:r>
          </a:p>
          <a:p>
            <a:pPr lvl="1"/>
            <a:r>
              <a:rPr lang="en-US"/>
              <a:t>Consistency assertions</a:t>
            </a:r>
            <a:endParaRPr lang="en-GB"/>
          </a:p>
        </p:txBody>
      </p:sp>
      <p:sp>
        <p:nvSpPr>
          <p:cNvPr id="23555" name="4 Marcador de número de diapositiva"/>
          <p:cNvSpPr>
            <a:spLocks noGrp="1"/>
          </p:cNvSpPr>
          <p:nvPr>
            <p:ph type="sldNum" sz="quarter" idx="10"/>
          </p:nvPr>
        </p:nvSpPr>
        <p:spPr>
          <a:noFill/>
        </p:spPr>
        <p:txBody>
          <a:bodyPr/>
          <a:lstStyle/>
          <a:p>
            <a:fld id="{B63963DD-CA65-4B03-A27A-ECB676E53D7A}" type="slidenum">
              <a:rPr lang="en-GB">
                <a:latin typeface="BdE Neue Helvetica 55 Roman"/>
              </a:rPr>
              <a:pPr/>
              <a:t>24</a:t>
            </a:fld>
            <a:endParaRPr lang="en-GB">
              <a:latin typeface="BdE Neue Helvetica 55 Roman"/>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buFont typeface="Arial" pitchFamily="34" charset="0"/>
              <a:buNone/>
              <a:defRPr/>
            </a:pPr>
            <a:r>
              <a:rPr lang="en-GB" dirty="0" smtClean="0"/>
              <a:t>EXAMPLES</a:t>
            </a:r>
            <a:endParaRPr lang="en-GB" dirty="0"/>
          </a:p>
        </p:txBody>
      </p:sp>
      <p:sp>
        <p:nvSpPr>
          <p:cNvPr id="24835" name="3 Marcador de número de diapositiva"/>
          <p:cNvSpPr>
            <a:spLocks noGrp="1"/>
          </p:cNvSpPr>
          <p:nvPr>
            <p:ph type="sldNum" sz="quarter" idx="10"/>
          </p:nvPr>
        </p:nvSpPr>
        <p:spPr>
          <a:noFill/>
        </p:spPr>
        <p:txBody>
          <a:bodyPr/>
          <a:lstStyle/>
          <a:p>
            <a:fld id="{C27AD0FF-041C-46D3-8ECC-A860F31E3887}" type="slidenum">
              <a:rPr lang="es-ES_tradnl">
                <a:latin typeface="BdE Neue Helvetica 55 Roman"/>
              </a:rPr>
              <a:pPr/>
              <a:t>25</a:t>
            </a:fld>
            <a:endParaRPr lang="es-ES_tradnl">
              <a:latin typeface="BdE Neue Helvetica 55 Roman"/>
            </a:endParaRPr>
          </a:p>
        </p:txBody>
      </p:sp>
      <p:sp>
        <p:nvSpPr>
          <p:cNvPr id="5" name="4 Marcador de contenido"/>
          <p:cNvSpPr>
            <a:spLocks noGrp="1"/>
          </p:cNvSpPr>
          <p:nvPr>
            <p:ph idx="1"/>
          </p:nvPr>
        </p:nvSpPr>
        <p:spPr/>
        <p:txBody>
          <a:bodyPr/>
          <a:lstStyle/>
          <a:p>
            <a:endParaRPr lang="es-ES"/>
          </a:p>
        </p:txBody>
      </p:sp>
      <p:pic>
        <p:nvPicPr>
          <p:cNvPr id="63490" name="Picture 2"/>
          <p:cNvPicPr>
            <a:picLocks noChangeAspect="1" noChangeArrowheads="1"/>
          </p:cNvPicPr>
          <p:nvPr/>
        </p:nvPicPr>
        <p:blipFill>
          <a:blip r:embed="rId2"/>
          <a:srcRect/>
          <a:stretch>
            <a:fillRect/>
          </a:stretch>
        </p:blipFill>
        <p:spPr bwMode="auto">
          <a:xfrm>
            <a:off x="231775" y="1484313"/>
            <a:ext cx="8675390" cy="35877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buFont typeface="Arial" pitchFamily="34" charset="0"/>
              <a:buNone/>
              <a:defRPr/>
            </a:pPr>
            <a:r>
              <a:rPr lang="en-GB" dirty="0" smtClean="0"/>
              <a:t>EXAMPLE 1</a:t>
            </a:r>
            <a:endParaRPr lang="en-GB" dirty="0"/>
          </a:p>
        </p:txBody>
      </p:sp>
      <p:sp>
        <p:nvSpPr>
          <p:cNvPr id="25602" name="4 Marcador de número de diapositiva"/>
          <p:cNvSpPr>
            <a:spLocks noGrp="1"/>
          </p:cNvSpPr>
          <p:nvPr>
            <p:ph type="sldNum" sz="quarter" idx="10"/>
          </p:nvPr>
        </p:nvSpPr>
        <p:spPr>
          <a:noFill/>
        </p:spPr>
        <p:txBody>
          <a:bodyPr/>
          <a:lstStyle/>
          <a:p>
            <a:fld id="{32CF0394-49F2-4D33-BFC0-400FB458FE8C}" type="slidenum">
              <a:rPr lang="en-GB">
                <a:latin typeface="BdE Neue Helvetica 55 Roman"/>
              </a:rPr>
              <a:pPr/>
              <a:t>26</a:t>
            </a:fld>
            <a:endParaRPr lang="en-GB">
              <a:latin typeface="BdE Neue Helvetica 55 Roman"/>
            </a:endParaRPr>
          </a:p>
        </p:txBody>
      </p:sp>
      <p:sp>
        <p:nvSpPr>
          <p:cNvPr id="25603" name="7 Marcador de contenido"/>
          <p:cNvSpPr>
            <a:spLocks noGrp="1"/>
          </p:cNvSpPr>
          <p:nvPr>
            <p:ph idx="1"/>
          </p:nvPr>
        </p:nvSpPr>
        <p:spPr>
          <a:xfrm>
            <a:off x="227013" y="1857375"/>
            <a:ext cx="8575675" cy="4194175"/>
          </a:xfrm>
        </p:spPr>
        <p:txBody>
          <a:bodyPr/>
          <a:lstStyle/>
          <a:p>
            <a:pPr marL="0" indent="0"/>
            <a:r>
              <a:rPr lang="en-GB" dirty="0" smtClean="0"/>
              <a:t>Two input variables:</a:t>
            </a:r>
          </a:p>
          <a:p>
            <a:pPr marL="0" indent="0"/>
            <a:r>
              <a:rPr lang="en-GB" dirty="0" smtClean="0"/>
              <a:t>$assets:</a:t>
            </a:r>
          </a:p>
          <a:p>
            <a:pPr lvl="1"/>
            <a:r>
              <a:rPr lang="en-GB" dirty="0"/>
              <a:t>Concept name:  </a:t>
            </a:r>
            <a:r>
              <a:rPr lang="en-GB" dirty="0" smtClean="0"/>
              <a:t>t:Assets</a:t>
            </a:r>
            <a:endParaRPr lang="en-GB" dirty="0"/>
          </a:p>
          <a:p>
            <a:pPr marL="0" indent="0"/>
            <a:endParaRPr lang="en-GB" dirty="0" smtClean="0"/>
          </a:p>
          <a:p>
            <a:pPr marL="0" indent="0"/>
            <a:r>
              <a:rPr lang="en-GB" dirty="0" smtClean="0"/>
              <a:t>$</a:t>
            </a:r>
            <a:r>
              <a:rPr lang="en-GB" dirty="0" err="1" smtClean="0"/>
              <a:t>liabEq</a:t>
            </a:r>
            <a:r>
              <a:rPr lang="en-GB" dirty="0" smtClean="0"/>
              <a:t>:</a:t>
            </a:r>
          </a:p>
          <a:p>
            <a:pPr lvl="1"/>
            <a:r>
              <a:rPr lang="en-GB" dirty="0"/>
              <a:t>Concept name: p-cm-</a:t>
            </a:r>
            <a:r>
              <a:rPr lang="en-GB" dirty="0" err="1"/>
              <a:t>mr:NetPositionsShort</a:t>
            </a:r>
            <a:endParaRPr lang="en-GB" dirty="0"/>
          </a:p>
          <a:p>
            <a:pPr lvl="1"/>
            <a:endParaRPr lang="en-GB" dirty="0"/>
          </a:p>
          <a:p>
            <a:pPr marL="0" indent="0"/>
            <a:r>
              <a:rPr lang="en-GB" dirty="0" smtClean="0"/>
              <a:t>Test : </a:t>
            </a:r>
            <a:r>
              <a:rPr lang="en-GB" b="0" dirty="0" smtClean="0"/>
              <a:t>“$assets  = $</a:t>
            </a:r>
            <a:r>
              <a:rPr lang="en-GB" b="0" dirty="0" err="1" smtClean="0"/>
              <a:t>liabEq</a:t>
            </a:r>
            <a:r>
              <a:rPr lang="en-GB" b="0" dirty="0" smtClean="0"/>
              <a:t>”</a:t>
            </a:r>
          </a:p>
        </p:txBody>
      </p:sp>
      <p:sp>
        <p:nvSpPr>
          <p:cNvPr id="9" name="8 CuadroTexto"/>
          <p:cNvSpPr txBox="1"/>
          <p:nvPr/>
        </p:nvSpPr>
        <p:spPr>
          <a:xfrm>
            <a:off x="346075" y="1182688"/>
            <a:ext cx="5224507" cy="40011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GB" dirty="0" smtClean="0"/>
              <a:t>“</a:t>
            </a:r>
            <a:r>
              <a:rPr lang="en-GB" i="1" dirty="0" smtClean="0"/>
              <a:t>Assets</a:t>
            </a:r>
            <a:r>
              <a:rPr lang="en-GB" dirty="0" smtClean="0"/>
              <a:t>“ equal to “</a:t>
            </a:r>
            <a:r>
              <a:rPr lang="en-GB" i="1" dirty="0" smtClean="0"/>
              <a:t>Liabilities and Equity</a:t>
            </a:r>
            <a:r>
              <a:rPr lang="en-GB" dirty="0" smtClean="0"/>
              <a:t>”</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p:txBody>
          <a:bodyPr/>
          <a:lstStyle/>
          <a:p>
            <a:pPr>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smtClean="0"/>
              <a:t>Example 1: technical representation</a:t>
            </a:r>
          </a:p>
        </p:txBody>
      </p:sp>
      <p:sp>
        <p:nvSpPr>
          <p:cNvPr id="26626" name="3 Marcador de número de diapositiva"/>
          <p:cNvSpPr>
            <a:spLocks noGrp="1"/>
          </p:cNvSpPr>
          <p:nvPr>
            <p:ph type="sldNum" sz="quarter" idx="10"/>
          </p:nvPr>
        </p:nvSpPr>
        <p:spPr>
          <a:noFill/>
        </p:spPr>
        <p:txBody>
          <a:bodyPr/>
          <a:lstStyle/>
          <a:p>
            <a:fld id="{951373CE-9FD9-4657-A57E-F63FEA483951}" type="slidenum">
              <a:rPr lang="en-GB">
                <a:latin typeface="BdE Neue Helvetica 55 Roman"/>
              </a:rPr>
              <a:pPr/>
              <a:t>27</a:t>
            </a:fld>
            <a:endParaRPr lang="en-GB">
              <a:latin typeface="BdE Neue Helvetica 55 Roman"/>
            </a:endParaRPr>
          </a:p>
        </p:txBody>
      </p:sp>
      <p:sp>
        <p:nvSpPr>
          <p:cNvPr id="13316" name="Rectangle 2"/>
          <p:cNvSpPr>
            <a:spLocks noChangeArrowheads="1"/>
          </p:cNvSpPr>
          <p:nvPr/>
        </p:nvSpPr>
        <p:spPr bwMode="auto">
          <a:xfrm>
            <a:off x="2571750" y="982663"/>
            <a:ext cx="3929063" cy="12239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pPr algn="ctr">
              <a:buFont typeface="BdE Neue Helvetica 55 Roman"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a:solidFill>
                  <a:srgbClr val="000000"/>
                </a:solidFill>
              </a:rPr>
              <a:t>ValueAssertion</a:t>
            </a:r>
            <a:endParaRPr lang="en-GB" dirty="0">
              <a:solidFill>
                <a:srgbClr val="000000"/>
              </a:solidFill>
            </a:endParaRPr>
          </a:p>
          <a:p>
            <a:pPr algn="ctr">
              <a:buFont typeface="BdE Neue Helvetica 55 Roman"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400" dirty="0">
                <a:solidFill>
                  <a:srgbClr val="000000"/>
                </a:solidFill>
              </a:rPr>
              <a:t>@test = </a:t>
            </a:r>
            <a:r>
              <a:rPr lang="en-GB" sz="1400" dirty="0" smtClean="0">
                <a:solidFill>
                  <a:srgbClr val="000000"/>
                </a:solidFill>
              </a:rPr>
              <a:t>“</a:t>
            </a:r>
            <a:r>
              <a:rPr lang="en-GB" sz="1400" b="0" dirty="0" smtClean="0"/>
              <a:t>“$assets  =  $</a:t>
            </a:r>
            <a:r>
              <a:rPr lang="en-GB" sz="1400" b="0" dirty="0" err="1" smtClean="0"/>
              <a:t>liabEq</a:t>
            </a:r>
            <a:r>
              <a:rPr lang="en-GB" sz="1400" b="0" dirty="0" smtClean="0"/>
              <a:t>”</a:t>
            </a:r>
            <a:endParaRPr lang="en-GB" sz="1400" dirty="0">
              <a:solidFill>
                <a:srgbClr val="000000"/>
              </a:solidFill>
            </a:endParaRPr>
          </a:p>
        </p:txBody>
      </p:sp>
      <p:sp>
        <p:nvSpPr>
          <p:cNvPr id="26628" name="Rectangle 3"/>
          <p:cNvSpPr>
            <a:spLocks noChangeArrowheads="1"/>
          </p:cNvSpPr>
          <p:nvPr/>
        </p:nvSpPr>
        <p:spPr bwMode="auto">
          <a:xfrm>
            <a:off x="1428750" y="3286125"/>
            <a:ext cx="2155825" cy="863600"/>
          </a:xfrm>
          <a:prstGeom prst="rect">
            <a:avLst/>
          </a:prstGeom>
          <a:solidFill>
            <a:srgbClr val="DE9738"/>
          </a:solidFill>
          <a:ln w="9360">
            <a:solidFill>
              <a:srgbClr val="000000"/>
            </a:solidFill>
            <a:miter lim="800000"/>
            <a:headEnd/>
            <a:tailEnd/>
          </a:ln>
        </p:spPr>
        <p:txBody>
          <a:bodyPr wrap="none" lIns="90000" tIns="46800" rIns="90000" bIns="46800" anchor="ctr"/>
          <a:lstStyle/>
          <a:p>
            <a:pPr algn="ctr">
              <a:buFont typeface="BdE Neue Helvetica 55 Roma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FactVariable</a:t>
            </a:r>
          </a:p>
        </p:txBody>
      </p:sp>
      <p:sp>
        <p:nvSpPr>
          <p:cNvPr id="26629" name="Rectangle 7"/>
          <p:cNvSpPr>
            <a:spLocks noChangeArrowheads="1"/>
          </p:cNvSpPr>
          <p:nvPr/>
        </p:nvSpPr>
        <p:spPr bwMode="auto">
          <a:xfrm>
            <a:off x="428625" y="5229225"/>
            <a:ext cx="3840163" cy="863600"/>
          </a:xfrm>
          <a:prstGeom prst="rect">
            <a:avLst/>
          </a:prstGeom>
          <a:blipFill dpi="0" rotWithShape="0">
            <a:blip r:embed="rId3"/>
            <a:srcRect/>
            <a:tile tx="0" ty="0" sx="100000" sy="100000" flip="none" algn="tl"/>
          </a:blipFill>
          <a:ln w="9360" algn="ctr">
            <a:solidFill>
              <a:srgbClr val="000000"/>
            </a:solidFill>
            <a:miter lim="800000"/>
            <a:headEnd/>
            <a:tailEnd/>
          </a:ln>
        </p:spPr>
        <p:txBody>
          <a:bodyPr wrap="none" lIns="90000" tIns="46800" rIns="90000" bIns="46800" anchor="ctr"/>
          <a:lstStyle/>
          <a:p>
            <a:pPr algn="ctr">
              <a:buFont typeface="BdE Neue Helvetica 55 Roma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000000"/>
                </a:solidFill>
              </a:rPr>
              <a:t>Concept Name:</a:t>
            </a:r>
          </a:p>
          <a:p>
            <a:pPr algn="ctr">
              <a:buFont typeface="BdE Neue Helvetica 55 Roma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t:Assets</a:t>
            </a:r>
            <a:endParaRPr lang="en-GB" dirty="0">
              <a:solidFill>
                <a:srgbClr val="000000"/>
              </a:solidFill>
            </a:endParaRPr>
          </a:p>
        </p:txBody>
      </p:sp>
      <p:cxnSp>
        <p:nvCxnSpPr>
          <p:cNvPr id="26630" name="AutoShape 10"/>
          <p:cNvCxnSpPr>
            <a:cxnSpLocks noChangeShapeType="1"/>
            <a:stCxn id="13316" idx="2"/>
            <a:endCxn id="26628" idx="0"/>
          </p:cNvCxnSpPr>
          <p:nvPr/>
        </p:nvCxnSpPr>
        <p:spPr bwMode="auto">
          <a:xfrm rot="5400000">
            <a:off x="2982119" y="1731169"/>
            <a:ext cx="1079500" cy="2030412"/>
          </a:xfrm>
          <a:prstGeom prst="curvedConnector3">
            <a:avLst>
              <a:gd name="adj1" fmla="val 50000"/>
            </a:avLst>
          </a:prstGeom>
          <a:noFill/>
          <a:ln w="28575">
            <a:solidFill>
              <a:srgbClr val="000000"/>
            </a:solidFill>
            <a:miter lim="800000"/>
            <a:headEnd/>
            <a:tailEnd type="triangle" w="med" len="med"/>
          </a:ln>
        </p:spPr>
      </p:cxnSp>
      <p:sp>
        <p:nvSpPr>
          <p:cNvPr id="26631" name="Rectangle 3"/>
          <p:cNvSpPr>
            <a:spLocks noChangeArrowheads="1"/>
          </p:cNvSpPr>
          <p:nvPr/>
        </p:nvSpPr>
        <p:spPr bwMode="auto">
          <a:xfrm>
            <a:off x="5072063" y="3286125"/>
            <a:ext cx="2286000" cy="863600"/>
          </a:xfrm>
          <a:prstGeom prst="rect">
            <a:avLst/>
          </a:prstGeom>
          <a:solidFill>
            <a:srgbClr val="DE9738"/>
          </a:solidFill>
          <a:ln w="9360">
            <a:solidFill>
              <a:srgbClr val="000000"/>
            </a:solidFill>
            <a:miter lim="800000"/>
            <a:headEnd/>
            <a:tailEnd/>
          </a:ln>
        </p:spPr>
        <p:txBody>
          <a:bodyPr wrap="none" lIns="90000" tIns="46800" rIns="90000" bIns="46800" anchor="ctr"/>
          <a:lstStyle/>
          <a:p>
            <a:pPr algn="ctr">
              <a:buFont typeface="BdE Neue Helvetica 55 Roma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FactVariable</a:t>
            </a:r>
          </a:p>
        </p:txBody>
      </p:sp>
      <p:cxnSp>
        <p:nvCxnSpPr>
          <p:cNvPr id="26632" name="AutoShape 10"/>
          <p:cNvCxnSpPr>
            <a:cxnSpLocks noChangeShapeType="1"/>
            <a:stCxn id="13316" idx="2"/>
            <a:endCxn id="26631" idx="0"/>
          </p:cNvCxnSpPr>
          <p:nvPr/>
        </p:nvCxnSpPr>
        <p:spPr bwMode="auto">
          <a:xfrm rot="16200000" flipH="1">
            <a:off x="4836319" y="1907381"/>
            <a:ext cx="1079500" cy="1677988"/>
          </a:xfrm>
          <a:prstGeom prst="curvedConnector3">
            <a:avLst>
              <a:gd name="adj1" fmla="val 50000"/>
            </a:avLst>
          </a:prstGeom>
          <a:noFill/>
          <a:ln w="28575">
            <a:solidFill>
              <a:srgbClr val="000000"/>
            </a:solidFill>
            <a:miter lim="800000"/>
            <a:headEnd/>
            <a:tailEnd type="triangle" w="med" len="med"/>
          </a:ln>
        </p:spPr>
      </p:cxnSp>
      <p:sp>
        <p:nvSpPr>
          <p:cNvPr id="26633" name="Rectangle 7"/>
          <p:cNvSpPr>
            <a:spLocks noChangeArrowheads="1"/>
          </p:cNvSpPr>
          <p:nvPr/>
        </p:nvSpPr>
        <p:spPr bwMode="auto">
          <a:xfrm>
            <a:off x="4537075" y="5229225"/>
            <a:ext cx="3643313" cy="863600"/>
          </a:xfrm>
          <a:prstGeom prst="rect">
            <a:avLst/>
          </a:prstGeom>
          <a:blipFill dpi="0" rotWithShape="0">
            <a:blip r:embed="rId3"/>
            <a:srcRect/>
            <a:tile tx="0" ty="0" sx="100000" sy="100000" flip="none" algn="tl"/>
          </a:blipFill>
          <a:ln w="9360" algn="ctr">
            <a:solidFill>
              <a:srgbClr val="000000"/>
            </a:solidFill>
            <a:miter lim="800000"/>
            <a:headEnd/>
            <a:tailEnd/>
          </a:ln>
        </p:spPr>
        <p:txBody>
          <a:bodyPr wrap="none" lIns="90000" tIns="46800" rIns="90000" bIns="46800" anchor="ctr"/>
          <a:lstStyle/>
          <a:p>
            <a:pPr algn="ctr">
              <a:buFont typeface="BdE Neue Helvetica 55 Roma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000000"/>
                </a:solidFill>
              </a:rPr>
              <a:t>Concept Name:</a:t>
            </a:r>
          </a:p>
          <a:p>
            <a:pPr algn="ctr">
              <a:buFont typeface="BdE Neue Helvetica 55 Roma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solidFill>
                  <a:srgbClr val="000000"/>
                </a:solidFill>
              </a:rPr>
              <a:t>t:liabEq</a:t>
            </a:r>
            <a:endParaRPr lang="en-GB" dirty="0">
              <a:solidFill>
                <a:srgbClr val="000000"/>
              </a:solidFill>
            </a:endParaRPr>
          </a:p>
        </p:txBody>
      </p:sp>
      <p:cxnSp>
        <p:nvCxnSpPr>
          <p:cNvPr id="26634" name="AutoShape 10"/>
          <p:cNvCxnSpPr>
            <a:cxnSpLocks noChangeShapeType="1"/>
            <a:stCxn id="26628" idx="2"/>
            <a:endCxn id="26629" idx="0"/>
          </p:cNvCxnSpPr>
          <p:nvPr/>
        </p:nvCxnSpPr>
        <p:spPr bwMode="auto">
          <a:xfrm rot="5400000">
            <a:off x="1887538" y="4610100"/>
            <a:ext cx="1079500" cy="158750"/>
          </a:xfrm>
          <a:prstGeom prst="curvedConnector3">
            <a:avLst>
              <a:gd name="adj1" fmla="val 50000"/>
            </a:avLst>
          </a:prstGeom>
          <a:noFill/>
          <a:ln w="28575">
            <a:solidFill>
              <a:srgbClr val="000000"/>
            </a:solidFill>
            <a:miter lim="800000"/>
            <a:headEnd/>
            <a:tailEnd type="triangle" w="med" len="med"/>
          </a:ln>
        </p:spPr>
      </p:cxnSp>
      <p:cxnSp>
        <p:nvCxnSpPr>
          <p:cNvPr id="26635" name="AutoShape 10"/>
          <p:cNvCxnSpPr>
            <a:cxnSpLocks noChangeShapeType="1"/>
            <a:stCxn id="26631" idx="2"/>
            <a:endCxn id="26633" idx="0"/>
          </p:cNvCxnSpPr>
          <p:nvPr/>
        </p:nvCxnSpPr>
        <p:spPr bwMode="auto">
          <a:xfrm rot="16200000" flipH="1">
            <a:off x="5746751" y="4618037"/>
            <a:ext cx="1079500" cy="142875"/>
          </a:xfrm>
          <a:prstGeom prst="curvedConnector3">
            <a:avLst>
              <a:gd name="adj1" fmla="val 50000"/>
            </a:avLst>
          </a:prstGeom>
          <a:noFill/>
          <a:ln w="28575">
            <a:solidFill>
              <a:srgbClr val="000000"/>
            </a:solidFill>
            <a:miter lim="800000"/>
            <a:headEnd/>
            <a:tailEnd type="triangle" w="med" len="med"/>
          </a:ln>
        </p:spPr>
      </p:cxnSp>
      <p:sp>
        <p:nvSpPr>
          <p:cNvPr id="26636" name="46 CuadroTexto"/>
          <p:cNvSpPr txBox="1">
            <a:spLocks noChangeArrowheads="1"/>
          </p:cNvSpPr>
          <p:nvPr/>
        </p:nvSpPr>
        <p:spPr bwMode="auto">
          <a:xfrm>
            <a:off x="1313657" y="2466975"/>
            <a:ext cx="1883849" cy="338554"/>
          </a:xfrm>
          <a:prstGeom prst="rect">
            <a:avLst/>
          </a:prstGeom>
          <a:noFill/>
          <a:ln w="9525">
            <a:noFill/>
            <a:miter lim="800000"/>
            <a:headEnd/>
            <a:tailEnd/>
          </a:ln>
        </p:spPr>
        <p:txBody>
          <a:bodyPr wrap="none">
            <a:spAutoFit/>
          </a:bodyPr>
          <a:lstStyle/>
          <a:p>
            <a:r>
              <a:rPr lang="en-GB" sz="1600" dirty="0"/>
              <a:t>@name</a:t>
            </a:r>
            <a:r>
              <a:rPr lang="en-GB" sz="1600" dirty="0" smtClean="0"/>
              <a:t>=“assets”</a:t>
            </a:r>
            <a:endParaRPr lang="en-GB" sz="1600" dirty="0"/>
          </a:p>
        </p:txBody>
      </p:sp>
      <p:sp>
        <p:nvSpPr>
          <p:cNvPr id="26637" name="47 CuadroTexto"/>
          <p:cNvSpPr txBox="1">
            <a:spLocks noChangeArrowheads="1"/>
          </p:cNvSpPr>
          <p:nvPr/>
        </p:nvSpPr>
        <p:spPr bwMode="auto">
          <a:xfrm>
            <a:off x="5716588" y="2466974"/>
            <a:ext cx="1861407" cy="338554"/>
          </a:xfrm>
          <a:prstGeom prst="rect">
            <a:avLst/>
          </a:prstGeom>
          <a:noFill/>
          <a:ln w="9525">
            <a:noFill/>
            <a:miter lim="800000"/>
            <a:headEnd/>
            <a:tailEnd/>
          </a:ln>
        </p:spPr>
        <p:txBody>
          <a:bodyPr wrap="none">
            <a:spAutoFit/>
          </a:bodyPr>
          <a:lstStyle/>
          <a:p>
            <a:r>
              <a:rPr lang="en-GB" sz="1600" dirty="0"/>
              <a:t>@name</a:t>
            </a:r>
            <a:r>
              <a:rPr lang="en-GB" sz="1600" dirty="0" smtClean="0"/>
              <a:t>=“</a:t>
            </a:r>
            <a:r>
              <a:rPr lang="en-GB" sz="1600" dirty="0" err="1" smtClean="0"/>
              <a:t>liabEq</a:t>
            </a:r>
            <a:r>
              <a:rPr lang="en-GB" sz="1600" dirty="0" smtClean="0"/>
              <a:t>”</a:t>
            </a:r>
            <a:endParaRPr lang="en-GB" sz="16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buFont typeface="Arial" pitchFamily="34" charset="0"/>
              <a:buNone/>
              <a:defRPr/>
            </a:pPr>
            <a:r>
              <a:rPr lang="en-GB" dirty="0" smtClean="0"/>
              <a:t>EXAMPLE 2</a:t>
            </a:r>
            <a:endParaRPr lang="en-GB" dirty="0"/>
          </a:p>
        </p:txBody>
      </p:sp>
      <p:sp>
        <p:nvSpPr>
          <p:cNvPr id="28674" name="4 Marcador de número de diapositiva"/>
          <p:cNvSpPr>
            <a:spLocks noGrp="1"/>
          </p:cNvSpPr>
          <p:nvPr>
            <p:ph type="sldNum" sz="quarter" idx="10"/>
          </p:nvPr>
        </p:nvSpPr>
        <p:spPr>
          <a:noFill/>
        </p:spPr>
        <p:txBody>
          <a:bodyPr/>
          <a:lstStyle/>
          <a:p>
            <a:fld id="{9965E511-7CFA-4ACF-8DB7-8DFB93BB1AA1}" type="slidenum">
              <a:rPr lang="en-GB">
                <a:latin typeface="BdE Neue Helvetica 55 Roman"/>
              </a:rPr>
              <a:pPr/>
              <a:t>28</a:t>
            </a:fld>
            <a:endParaRPr lang="en-GB">
              <a:latin typeface="BdE Neue Helvetica 55 Roman"/>
            </a:endParaRPr>
          </a:p>
        </p:txBody>
      </p:sp>
      <p:sp>
        <p:nvSpPr>
          <p:cNvPr id="28675" name="7 Marcador de contenido"/>
          <p:cNvSpPr>
            <a:spLocks noGrp="1"/>
          </p:cNvSpPr>
          <p:nvPr>
            <p:ph idx="1"/>
          </p:nvPr>
        </p:nvSpPr>
        <p:spPr>
          <a:xfrm>
            <a:off x="227013" y="1857375"/>
            <a:ext cx="8575675" cy="4194175"/>
          </a:xfrm>
        </p:spPr>
        <p:txBody>
          <a:bodyPr/>
          <a:lstStyle/>
          <a:p>
            <a:pPr marL="0" indent="0"/>
            <a:r>
              <a:rPr lang="en-GB" smtClean="0"/>
              <a:t>Two input variables:</a:t>
            </a:r>
          </a:p>
          <a:p>
            <a:pPr marL="0" indent="0"/>
            <a:r>
              <a:rPr lang="en-GB" smtClean="0"/>
              <a:t>$allPosShort (fallbackValue = 0):</a:t>
            </a:r>
          </a:p>
          <a:p>
            <a:pPr lvl="1"/>
            <a:r>
              <a:rPr lang="en-GB"/>
              <a:t>Concept name:  p-cm-mr:AllPositionsShort</a:t>
            </a:r>
          </a:p>
          <a:p>
            <a:pPr marL="0" indent="0"/>
            <a:endParaRPr lang="en-GB" smtClean="0"/>
          </a:p>
          <a:p>
            <a:pPr marL="0" indent="0"/>
            <a:r>
              <a:rPr lang="en-GB" smtClean="0"/>
              <a:t>$netPosShort:</a:t>
            </a:r>
          </a:p>
          <a:p>
            <a:pPr lvl="1"/>
            <a:r>
              <a:rPr lang="en-GB"/>
              <a:t>Concept name: p-cm-mr:NetPositionsShort</a:t>
            </a:r>
          </a:p>
          <a:p>
            <a:pPr lvl="1"/>
            <a:endParaRPr lang="en-GB"/>
          </a:p>
          <a:p>
            <a:pPr marL="0" indent="0"/>
            <a:r>
              <a:rPr lang="en-GB" smtClean="0"/>
              <a:t>Test = </a:t>
            </a:r>
            <a:r>
              <a:rPr lang="en-GB" b="0" smtClean="0"/>
              <a:t>“$allPosShort    ge   $netPosShort”</a:t>
            </a:r>
          </a:p>
        </p:txBody>
      </p:sp>
      <p:sp>
        <p:nvSpPr>
          <p:cNvPr id="9" name="8 CuadroTexto"/>
          <p:cNvSpPr txBox="1"/>
          <p:nvPr/>
        </p:nvSpPr>
        <p:spPr>
          <a:xfrm>
            <a:off x="417513" y="982663"/>
            <a:ext cx="8058150" cy="70802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GB">
                <a:solidFill>
                  <a:srgbClr val="000000"/>
                </a:solidFill>
              </a:rPr>
              <a:t>“</a:t>
            </a:r>
            <a:r>
              <a:rPr lang="en-GB" i="1">
                <a:solidFill>
                  <a:srgbClr val="000000"/>
                </a:solidFill>
              </a:rPr>
              <a:t>All Positions Short</a:t>
            </a:r>
            <a:r>
              <a:rPr lang="en-GB">
                <a:solidFill>
                  <a:srgbClr val="000000"/>
                </a:solidFill>
              </a:rPr>
              <a:t>“ greater or equal than “</a:t>
            </a:r>
            <a:r>
              <a:rPr lang="en-GB" i="1">
                <a:solidFill>
                  <a:srgbClr val="000000"/>
                </a:solidFill>
              </a:rPr>
              <a:t>Net Positions Short</a:t>
            </a:r>
            <a:r>
              <a:rPr lang="en-GB">
                <a:solidFill>
                  <a:srgbClr val="000000"/>
                </a:solidFill>
              </a:rPr>
              <a:t>”</a:t>
            </a:r>
          </a:p>
          <a:p>
            <a:r>
              <a:rPr lang="en-GB">
                <a:solidFill>
                  <a:srgbClr val="000000"/>
                </a:solidFill>
              </a:rPr>
              <a:t>Assume zero for “</a:t>
            </a:r>
            <a:r>
              <a:rPr lang="en-GB" i="1">
                <a:solidFill>
                  <a:srgbClr val="000000"/>
                </a:solidFill>
              </a:rPr>
              <a:t>All Positions</a:t>
            </a:r>
            <a:r>
              <a:rPr lang="en-GB">
                <a:solidFill>
                  <a:srgbClr val="000000"/>
                </a:solidFill>
              </a:rPr>
              <a:t>” if not reported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p:txBody>
          <a:bodyPr/>
          <a:lstStyle/>
          <a:p>
            <a:pPr>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smtClean="0"/>
              <a:t>Example 2: technical representation</a:t>
            </a:r>
          </a:p>
        </p:txBody>
      </p:sp>
      <p:sp>
        <p:nvSpPr>
          <p:cNvPr id="29698" name="3 Marcador de número de diapositiva"/>
          <p:cNvSpPr>
            <a:spLocks noGrp="1"/>
          </p:cNvSpPr>
          <p:nvPr>
            <p:ph type="sldNum" sz="quarter" idx="10"/>
          </p:nvPr>
        </p:nvSpPr>
        <p:spPr>
          <a:noFill/>
        </p:spPr>
        <p:txBody>
          <a:bodyPr/>
          <a:lstStyle/>
          <a:p>
            <a:fld id="{92E8C96A-A2CF-42C4-B6D6-4A2D3CF0D62A}" type="slidenum">
              <a:rPr lang="en-GB">
                <a:latin typeface="BdE Neue Helvetica 55 Roman"/>
              </a:rPr>
              <a:pPr/>
              <a:t>29</a:t>
            </a:fld>
            <a:endParaRPr lang="en-GB">
              <a:latin typeface="BdE Neue Helvetica 55 Roman"/>
            </a:endParaRPr>
          </a:p>
        </p:txBody>
      </p:sp>
      <p:sp>
        <p:nvSpPr>
          <p:cNvPr id="13316" name="Rectangle 2"/>
          <p:cNvSpPr>
            <a:spLocks noChangeArrowheads="1"/>
          </p:cNvSpPr>
          <p:nvPr/>
        </p:nvSpPr>
        <p:spPr bwMode="auto">
          <a:xfrm>
            <a:off x="2571750" y="982663"/>
            <a:ext cx="3929063" cy="12239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pPr algn="ctr">
              <a:buFont typeface="BdE Neue Helvetica 55 Roman"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a:solidFill>
                  <a:srgbClr val="000000"/>
                </a:solidFill>
              </a:rPr>
              <a:t>ValueAssertion</a:t>
            </a:r>
            <a:endParaRPr lang="en-GB" dirty="0">
              <a:solidFill>
                <a:srgbClr val="000000"/>
              </a:solidFill>
            </a:endParaRPr>
          </a:p>
          <a:p>
            <a:pPr algn="ctr">
              <a:buFont typeface="BdE Neue Helvetica 55 Roman"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400" dirty="0">
                <a:solidFill>
                  <a:srgbClr val="000000"/>
                </a:solidFill>
              </a:rPr>
              <a:t>@test = “</a:t>
            </a:r>
            <a:r>
              <a:rPr lang="en-GB" sz="1400" b="0" dirty="0"/>
              <a:t>“$</a:t>
            </a:r>
            <a:r>
              <a:rPr lang="en-GB" sz="1400" b="0" dirty="0" err="1"/>
              <a:t>allPosShort</a:t>
            </a:r>
            <a:r>
              <a:rPr lang="en-GB" sz="1400" b="0" dirty="0"/>
              <a:t>    </a:t>
            </a:r>
            <a:r>
              <a:rPr lang="en-GB" sz="1400" b="0" dirty="0" err="1"/>
              <a:t>ge</a:t>
            </a:r>
            <a:r>
              <a:rPr lang="en-GB" sz="1400" b="0" dirty="0"/>
              <a:t>   $</a:t>
            </a:r>
            <a:r>
              <a:rPr lang="en-GB" sz="1400" b="0" dirty="0" err="1"/>
              <a:t>netPosShort</a:t>
            </a:r>
            <a:r>
              <a:rPr lang="en-GB" sz="1400" b="0" dirty="0"/>
              <a:t>”</a:t>
            </a:r>
            <a:endParaRPr lang="en-GB" sz="1400" dirty="0">
              <a:solidFill>
                <a:srgbClr val="000000"/>
              </a:solidFill>
            </a:endParaRPr>
          </a:p>
        </p:txBody>
      </p:sp>
      <p:sp>
        <p:nvSpPr>
          <p:cNvPr id="29700" name="Rectangle 3"/>
          <p:cNvSpPr>
            <a:spLocks noChangeArrowheads="1"/>
          </p:cNvSpPr>
          <p:nvPr/>
        </p:nvSpPr>
        <p:spPr bwMode="auto">
          <a:xfrm>
            <a:off x="1071563" y="3286125"/>
            <a:ext cx="2786062" cy="863600"/>
          </a:xfrm>
          <a:prstGeom prst="rect">
            <a:avLst/>
          </a:prstGeom>
          <a:solidFill>
            <a:srgbClr val="DE9738"/>
          </a:solidFill>
          <a:ln w="9360">
            <a:solidFill>
              <a:srgbClr val="000000"/>
            </a:solidFill>
            <a:miter lim="800000"/>
            <a:headEnd/>
            <a:tailEnd/>
          </a:ln>
        </p:spPr>
        <p:txBody>
          <a:bodyPr wrap="none" lIns="90000" tIns="46800" rIns="90000" bIns="46800" anchor="ctr"/>
          <a:lstStyle/>
          <a:p>
            <a:pPr algn="ctr">
              <a:buFont typeface="BdE Neue Helvetica 55 Roma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FactVariable</a:t>
            </a:r>
          </a:p>
          <a:p>
            <a:pPr algn="ctr">
              <a:buFont typeface="BdE Neue Helvetica 55 Roma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@fallbackValue=“0”</a:t>
            </a:r>
          </a:p>
        </p:txBody>
      </p:sp>
      <p:sp>
        <p:nvSpPr>
          <p:cNvPr id="29701" name="Rectangle 7"/>
          <p:cNvSpPr>
            <a:spLocks noChangeArrowheads="1"/>
          </p:cNvSpPr>
          <p:nvPr/>
        </p:nvSpPr>
        <p:spPr bwMode="auto">
          <a:xfrm>
            <a:off x="428625" y="5229225"/>
            <a:ext cx="3840163" cy="863600"/>
          </a:xfrm>
          <a:prstGeom prst="rect">
            <a:avLst/>
          </a:prstGeom>
          <a:blipFill dpi="0" rotWithShape="0">
            <a:blip r:embed="rId3"/>
            <a:srcRect/>
            <a:tile tx="0" ty="0" sx="100000" sy="100000" flip="none" algn="tl"/>
          </a:blipFill>
          <a:ln w="9360" algn="ctr">
            <a:solidFill>
              <a:srgbClr val="000000"/>
            </a:solidFill>
            <a:miter lim="800000"/>
            <a:headEnd/>
            <a:tailEnd/>
          </a:ln>
        </p:spPr>
        <p:txBody>
          <a:bodyPr wrap="none" lIns="90000" tIns="46800" rIns="90000" bIns="46800" anchor="ctr"/>
          <a:lstStyle/>
          <a:p>
            <a:pPr algn="ctr">
              <a:buFont typeface="BdE Neue Helvetica 55 Roma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Concept Name:</a:t>
            </a:r>
          </a:p>
          <a:p>
            <a:pPr algn="ctr">
              <a:buFont typeface="BdE Neue Helvetica 55 Roma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p-cm-mr:AllPositionsShort</a:t>
            </a:r>
            <a:endParaRPr lang="en-GB">
              <a:solidFill>
                <a:srgbClr val="000000"/>
              </a:solidFill>
            </a:endParaRPr>
          </a:p>
        </p:txBody>
      </p:sp>
      <p:cxnSp>
        <p:nvCxnSpPr>
          <p:cNvPr id="29702" name="AutoShape 10"/>
          <p:cNvCxnSpPr>
            <a:cxnSpLocks noChangeShapeType="1"/>
            <a:stCxn id="13316" idx="2"/>
            <a:endCxn id="29700" idx="0"/>
          </p:cNvCxnSpPr>
          <p:nvPr/>
        </p:nvCxnSpPr>
        <p:spPr bwMode="auto">
          <a:xfrm rot="5400000">
            <a:off x="2960688" y="1709737"/>
            <a:ext cx="1079500" cy="2073275"/>
          </a:xfrm>
          <a:prstGeom prst="curvedConnector3">
            <a:avLst>
              <a:gd name="adj1" fmla="val 50000"/>
            </a:avLst>
          </a:prstGeom>
          <a:noFill/>
          <a:ln w="28575">
            <a:solidFill>
              <a:srgbClr val="000000"/>
            </a:solidFill>
            <a:miter lim="800000"/>
            <a:headEnd/>
            <a:tailEnd type="triangle" w="med" len="med"/>
          </a:ln>
        </p:spPr>
      </p:cxnSp>
      <p:sp>
        <p:nvSpPr>
          <p:cNvPr id="29703" name="Rectangle 3"/>
          <p:cNvSpPr>
            <a:spLocks noChangeArrowheads="1"/>
          </p:cNvSpPr>
          <p:nvPr/>
        </p:nvSpPr>
        <p:spPr bwMode="auto">
          <a:xfrm>
            <a:off x="5072063" y="3286125"/>
            <a:ext cx="2286000" cy="863600"/>
          </a:xfrm>
          <a:prstGeom prst="rect">
            <a:avLst/>
          </a:prstGeom>
          <a:solidFill>
            <a:srgbClr val="DE9738"/>
          </a:solidFill>
          <a:ln w="9360">
            <a:solidFill>
              <a:srgbClr val="000000"/>
            </a:solidFill>
            <a:miter lim="800000"/>
            <a:headEnd/>
            <a:tailEnd/>
          </a:ln>
        </p:spPr>
        <p:txBody>
          <a:bodyPr wrap="none" lIns="90000" tIns="46800" rIns="90000" bIns="46800" anchor="ctr"/>
          <a:lstStyle/>
          <a:p>
            <a:pPr algn="ctr">
              <a:buFont typeface="BdE Neue Helvetica 55 Roma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FactVariable</a:t>
            </a:r>
          </a:p>
        </p:txBody>
      </p:sp>
      <p:cxnSp>
        <p:nvCxnSpPr>
          <p:cNvPr id="29704" name="AutoShape 10"/>
          <p:cNvCxnSpPr>
            <a:cxnSpLocks noChangeShapeType="1"/>
            <a:stCxn id="13316" idx="2"/>
            <a:endCxn id="29703" idx="0"/>
          </p:cNvCxnSpPr>
          <p:nvPr/>
        </p:nvCxnSpPr>
        <p:spPr bwMode="auto">
          <a:xfrm rot="16200000" flipH="1">
            <a:off x="4836319" y="1907381"/>
            <a:ext cx="1079500" cy="1677988"/>
          </a:xfrm>
          <a:prstGeom prst="curvedConnector3">
            <a:avLst>
              <a:gd name="adj1" fmla="val 50000"/>
            </a:avLst>
          </a:prstGeom>
          <a:noFill/>
          <a:ln w="28575">
            <a:solidFill>
              <a:srgbClr val="000000"/>
            </a:solidFill>
            <a:miter lim="800000"/>
            <a:headEnd/>
            <a:tailEnd type="triangle" w="med" len="med"/>
          </a:ln>
        </p:spPr>
      </p:cxnSp>
      <p:sp>
        <p:nvSpPr>
          <p:cNvPr id="29705" name="Rectangle 7"/>
          <p:cNvSpPr>
            <a:spLocks noChangeArrowheads="1"/>
          </p:cNvSpPr>
          <p:nvPr/>
        </p:nvSpPr>
        <p:spPr bwMode="auto">
          <a:xfrm>
            <a:off x="4537075" y="5229225"/>
            <a:ext cx="3643313" cy="863600"/>
          </a:xfrm>
          <a:prstGeom prst="rect">
            <a:avLst/>
          </a:prstGeom>
          <a:blipFill dpi="0" rotWithShape="0">
            <a:blip r:embed="rId3"/>
            <a:srcRect/>
            <a:tile tx="0" ty="0" sx="100000" sy="100000" flip="none" algn="tl"/>
          </a:blipFill>
          <a:ln w="9360" algn="ctr">
            <a:solidFill>
              <a:srgbClr val="000000"/>
            </a:solidFill>
            <a:miter lim="800000"/>
            <a:headEnd/>
            <a:tailEnd/>
          </a:ln>
        </p:spPr>
        <p:txBody>
          <a:bodyPr wrap="none" lIns="90000" tIns="46800" rIns="90000" bIns="46800" anchor="ctr"/>
          <a:lstStyle/>
          <a:p>
            <a:pPr algn="ctr">
              <a:buFont typeface="BdE Neue Helvetica 55 Roma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Concept Name:</a:t>
            </a:r>
          </a:p>
          <a:p>
            <a:pPr algn="ctr">
              <a:buFont typeface="BdE Neue Helvetica 55 Roma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p-cm-mr:NetPositionsShort</a:t>
            </a:r>
          </a:p>
        </p:txBody>
      </p:sp>
      <p:cxnSp>
        <p:nvCxnSpPr>
          <p:cNvPr id="29706" name="AutoShape 10"/>
          <p:cNvCxnSpPr>
            <a:cxnSpLocks noChangeShapeType="1"/>
            <a:stCxn id="29700" idx="2"/>
            <a:endCxn id="29701" idx="0"/>
          </p:cNvCxnSpPr>
          <p:nvPr/>
        </p:nvCxnSpPr>
        <p:spPr bwMode="auto">
          <a:xfrm rot="5400000">
            <a:off x="1866107" y="4631531"/>
            <a:ext cx="1079500" cy="115887"/>
          </a:xfrm>
          <a:prstGeom prst="curvedConnector3">
            <a:avLst>
              <a:gd name="adj1" fmla="val 50000"/>
            </a:avLst>
          </a:prstGeom>
          <a:noFill/>
          <a:ln w="28575">
            <a:solidFill>
              <a:srgbClr val="000000"/>
            </a:solidFill>
            <a:miter lim="800000"/>
            <a:headEnd/>
            <a:tailEnd type="triangle" w="med" len="med"/>
          </a:ln>
        </p:spPr>
      </p:cxnSp>
      <p:cxnSp>
        <p:nvCxnSpPr>
          <p:cNvPr id="29707" name="AutoShape 10"/>
          <p:cNvCxnSpPr>
            <a:cxnSpLocks noChangeShapeType="1"/>
            <a:stCxn id="29703" idx="2"/>
            <a:endCxn id="29705" idx="0"/>
          </p:cNvCxnSpPr>
          <p:nvPr/>
        </p:nvCxnSpPr>
        <p:spPr bwMode="auto">
          <a:xfrm rot="16200000" flipH="1">
            <a:off x="5746751" y="4618037"/>
            <a:ext cx="1079500" cy="142875"/>
          </a:xfrm>
          <a:prstGeom prst="curvedConnector3">
            <a:avLst>
              <a:gd name="adj1" fmla="val 50000"/>
            </a:avLst>
          </a:prstGeom>
          <a:noFill/>
          <a:ln w="28575">
            <a:solidFill>
              <a:srgbClr val="000000"/>
            </a:solidFill>
            <a:miter lim="800000"/>
            <a:headEnd/>
            <a:tailEnd type="triangle" w="med" len="med"/>
          </a:ln>
        </p:spPr>
      </p:cxnSp>
      <p:sp>
        <p:nvSpPr>
          <p:cNvPr id="29708" name="46 CuadroTexto"/>
          <p:cNvSpPr txBox="1">
            <a:spLocks noChangeArrowheads="1"/>
          </p:cNvSpPr>
          <p:nvPr/>
        </p:nvSpPr>
        <p:spPr bwMode="auto">
          <a:xfrm>
            <a:off x="1620838" y="2484438"/>
            <a:ext cx="2386012" cy="338137"/>
          </a:xfrm>
          <a:prstGeom prst="rect">
            <a:avLst/>
          </a:prstGeom>
          <a:noFill/>
          <a:ln w="9525">
            <a:noFill/>
            <a:miter lim="800000"/>
            <a:headEnd/>
            <a:tailEnd/>
          </a:ln>
        </p:spPr>
        <p:txBody>
          <a:bodyPr wrap="none">
            <a:spAutoFit/>
          </a:bodyPr>
          <a:lstStyle/>
          <a:p>
            <a:r>
              <a:rPr lang="en-GB" sz="1600"/>
              <a:t>@name=“allPosShort”</a:t>
            </a:r>
          </a:p>
        </p:txBody>
      </p:sp>
      <p:sp>
        <p:nvSpPr>
          <p:cNvPr id="29709" name="47 CuadroTexto"/>
          <p:cNvSpPr txBox="1">
            <a:spLocks noChangeArrowheads="1"/>
          </p:cNvSpPr>
          <p:nvPr/>
        </p:nvSpPr>
        <p:spPr bwMode="auto">
          <a:xfrm>
            <a:off x="5022850" y="2466975"/>
            <a:ext cx="2463800" cy="338138"/>
          </a:xfrm>
          <a:prstGeom prst="rect">
            <a:avLst/>
          </a:prstGeom>
          <a:noFill/>
          <a:ln w="9525">
            <a:noFill/>
            <a:miter lim="800000"/>
            <a:headEnd/>
            <a:tailEnd/>
          </a:ln>
        </p:spPr>
        <p:txBody>
          <a:bodyPr wrap="none">
            <a:spAutoFit/>
          </a:bodyPr>
          <a:lstStyle/>
          <a:p>
            <a:r>
              <a:rPr lang="en-GB" sz="1600"/>
              <a:t>@name=“netPosShort”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0166" y="2643182"/>
            <a:ext cx="5927725" cy="871538"/>
          </a:xfrm>
        </p:spPr>
        <p:txBody>
          <a:bodyPr/>
          <a:lstStyle/>
          <a:p>
            <a:pPr algn="ctr"/>
            <a:r>
              <a:rPr lang="en-GB" sz="2400" dirty="0" smtClean="0"/>
              <a:t>MOTIVATION</a:t>
            </a:r>
            <a:endParaRPr lang="en-GB" sz="2400" dirty="0"/>
          </a:p>
        </p:txBody>
      </p:sp>
      <p:sp>
        <p:nvSpPr>
          <p:cNvPr id="4" name="3 Marcador de número de diapositiva"/>
          <p:cNvSpPr>
            <a:spLocks noGrp="1"/>
          </p:cNvSpPr>
          <p:nvPr>
            <p:ph type="sldNum" sz="quarter" idx="10"/>
          </p:nvPr>
        </p:nvSpPr>
        <p:spPr/>
        <p:txBody>
          <a:bodyPr/>
          <a:lstStyle/>
          <a:p>
            <a:pPr>
              <a:defRPr/>
            </a:pPr>
            <a:fld id="{2ECB91E4-7DF1-492F-ADF2-9B7C17310A1B}" type="slidenum">
              <a:rPr lang="es-ES_tradnl" smtClean="0"/>
              <a:pPr>
                <a:defRPr/>
              </a:pPr>
              <a:t>3</a:t>
            </a:fld>
            <a:endParaRPr lang="es-ES_tradnl"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buFont typeface="Arial" pitchFamily="34" charset="0"/>
              <a:buNone/>
              <a:defRPr/>
            </a:pPr>
            <a:r>
              <a:rPr lang="en-GB" dirty="0" smtClean="0"/>
              <a:t>EXAMPLE 3</a:t>
            </a:r>
            <a:endParaRPr lang="en-GB" dirty="0"/>
          </a:p>
        </p:txBody>
      </p:sp>
      <p:sp>
        <p:nvSpPr>
          <p:cNvPr id="31746" name="4 Marcador de número de diapositiva"/>
          <p:cNvSpPr>
            <a:spLocks noGrp="1"/>
          </p:cNvSpPr>
          <p:nvPr>
            <p:ph type="sldNum" sz="quarter" idx="10"/>
          </p:nvPr>
        </p:nvSpPr>
        <p:spPr>
          <a:noFill/>
        </p:spPr>
        <p:txBody>
          <a:bodyPr/>
          <a:lstStyle/>
          <a:p>
            <a:fld id="{C734EAD6-79EC-43DC-965A-539A9AD8D82F}" type="slidenum">
              <a:rPr lang="en-GB">
                <a:latin typeface="BdE Neue Helvetica 55 Roman"/>
              </a:rPr>
              <a:pPr/>
              <a:t>30</a:t>
            </a:fld>
            <a:endParaRPr lang="en-GB">
              <a:latin typeface="BdE Neue Helvetica 55 Roman"/>
            </a:endParaRPr>
          </a:p>
        </p:txBody>
      </p:sp>
      <p:sp>
        <p:nvSpPr>
          <p:cNvPr id="31747" name="7 Marcador de contenido"/>
          <p:cNvSpPr>
            <a:spLocks noGrp="1"/>
          </p:cNvSpPr>
          <p:nvPr>
            <p:ph idx="1"/>
          </p:nvPr>
        </p:nvSpPr>
        <p:spPr>
          <a:xfrm>
            <a:off x="227013" y="1857375"/>
            <a:ext cx="8575675" cy="4194175"/>
          </a:xfrm>
        </p:spPr>
        <p:txBody>
          <a:bodyPr/>
          <a:lstStyle/>
          <a:p>
            <a:pPr marL="0" indent="0"/>
            <a:r>
              <a:rPr lang="en-GB" smtClean="0"/>
              <a:t>Two input variables:</a:t>
            </a:r>
          </a:p>
          <a:p>
            <a:pPr marL="0" indent="0"/>
            <a:r>
              <a:rPr lang="en-GB" smtClean="0"/>
              <a:t>$allPosShort (fallbackValue = 0):</a:t>
            </a:r>
          </a:p>
          <a:p>
            <a:pPr lvl="1"/>
            <a:r>
              <a:rPr lang="en-GB"/>
              <a:t>Concept name:  p-cm-mr:AllPositionsShort</a:t>
            </a:r>
          </a:p>
          <a:p>
            <a:pPr marL="0" indent="0"/>
            <a:endParaRPr lang="en-GB" smtClean="0"/>
          </a:p>
          <a:p>
            <a:pPr marL="0" indent="0"/>
            <a:r>
              <a:rPr lang="en-GB" smtClean="0"/>
              <a:t>$netPosShort (fallbackValue = 0):</a:t>
            </a:r>
          </a:p>
          <a:p>
            <a:pPr lvl="1"/>
            <a:r>
              <a:rPr lang="en-GB"/>
              <a:t>Concept name: p-cm-mr:NetPositionsShort</a:t>
            </a:r>
          </a:p>
          <a:p>
            <a:pPr lvl="1"/>
            <a:endParaRPr lang="en-GB"/>
          </a:p>
          <a:p>
            <a:pPr marL="0" indent="0"/>
            <a:r>
              <a:rPr lang="en-GB" smtClean="0"/>
              <a:t>Test = </a:t>
            </a:r>
            <a:r>
              <a:rPr lang="en-GB" b="0" smtClean="0"/>
              <a:t>“$allPosShort    ge   $netPosShort”</a:t>
            </a:r>
          </a:p>
        </p:txBody>
      </p:sp>
      <p:sp>
        <p:nvSpPr>
          <p:cNvPr id="9" name="8 CuadroTexto"/>
          <p:cNvSpPr txBox="1"/>
          <p:nvPr/>
        </p:nvSpPr>
        <p:spPr>
          <a:xfrm>
            <a:off x="417513" y="982663"/>
            <a:ext cx="8058150" cy="70802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GB">
                <a:solidFill>
                  <a:srgbClr val="000000"/>
                </a:solidFill>
              </a:rPr>
              <a:t>“</a:t>
            </a:r>
            <a:r>
              <a:rPr lang="en-GB" i="1">
                <a:solidFill>
                  <a:srgbClr val="000000"/>
                </a:solidFill>
              </a:rPr>
              <a:t>All Positions Short</a:t>
            </a:r>
            <a:r>
              <a:rPr lang="en-GB">
                <a:solidFill>
                  <a:srgbClr val="000000"/>
                </a:solidFill>
              </a:rPr>
              <a:t>“ greater or equal than “</a:t>
            </a:r>
            <a:r>
              <a:rPr lang="en-GB" i="1">
                <a:solidFill>
                  <a:srgbClr val="000000"/>
                </a:solidFill>
              </a:rPr>
              <a:t>Net Positions Short</a:t>
            </a:r>
            <a:r>
              <a:rPr lang="en-GB">
                <a:solidFill>
                  <a:srgbClr val="000000"/>
                </a:solidFill>
              </a:rPr>
              <a:t>”</a:t>
            </a:r>
          </a:p>
          <a:p>
            <a:r>
              <a:rPr lang="en-GB">
                <a:solidFill>
                  <a:srgbClr val="000000"/>
                </a:solidFill>
              </a:rPr>
              <a:t>Assume zero for “</a:t>
            </a:r>
            <a:r>
              <a:rPr lang="en-GB" i="1">
                <a:solidFill>
                  <a:srgbClr val="000000"/>
                </a:solidFill>
              </a:rPr>
              <a:t>All and Net Positions</a:t>
            </a:r>
            <a:r>
              <a:rPr lang="en-GB">
                <a:solidFill>
                  <a:srgbClr val="000000"/>
                </a:solidFill>
              </a:rPr>
              <a:t>” if not reported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buFont typeface="Arial" pitchFamily="34" charset="0"/>
              <a:buNone/>
              <a:defRPr/>
            </a:pPr>
            <a:r>
              <a:rPr lang="en-GB" dirty="0" smtClean="0"/>
              <a:t>EXAMPLE 4A</a:t>
            </a:r>
            <a:endParaRPr lang="en-GB" dirty="0"/>
          </a:p>
        </p:txBody>
      </p:sp>
      <p:sp>
        <p:nvSpPr>
          <p:cNvPr id="32770" name="4 Marcador de número de diapositiva"/>
          <p:cNvSpPr>
            <a:spLocks noGrp="1"/>
          </p:cNvSpPr>
          <p:nvPr>
            <p:ph type="sldNum" sz="quarter" idx="10"/>
          </p:nvPr>
        </p:nvSpPr>
        <p:spPr>
          <a:noFill/>
        </p:spPr>
        <p:txBody>
          <a:bodyPr/>
          <a:lstStyle/>
          <a:p>
            <a:fld id="{33C44C26-F75C-4959-9570-91B2F7088421}" type="slidenum">
              <a:rPr lang="en-GB">
                <a:latin typeface="BdE Neue Helvetica 55 Roman"/>
              </a:rPr>
              <a:pPr/>
              <a:t>31</a:t>
            </a:fld>
            <a:endParaRPr lang="en-GB">
              <a:latin typeface="BdE Neue Helvetica 55 Roman"/>
            </a:endParaRPr>
          </a:p>
        </p:txBody>
      </p:sp>
      <p:sp>
        <p:nvSpPr>
          <p:cNvPr id="32771" name="7 Marcador de contenido"/>
          <p:cNvSpPr>
            <a:spLocks noGrp="1"/>
          </p:cNvSpPr>
          <p:nvPr>
            <p:ph idx="1"/>
          </p:nvPr>
        </p:nvSpPr>
        <p:spPr>
          <a:xfrm>
            <a:off x="227013" y="1857375"/>
            <a:ext cx="8575675" cy="4194175"/>
          </a:xfrm>
        </p:spPr>
        <p:txBody>
          <a:bodyPr/>
          <a:lstStyle/>
          <a:p>
            <a:pPr marL="0" indent="0"/>
            <a:r>
              <a:rPr lang="en-GB" smtClean="0"/>
              <a:t>Two input variables:</a:t>
            </a:r>
          </a:p>
          <a:p>
            <a:pPr marL="0" indent="0"/>
            <a:r>
              <a:rPr lang="en-GB" smtClean="0"/>
              <a:t>$allPosShort :</a:t>
            </a:r>
          </a:p>
          <a:p>
            <a:pPr lvl="1"/>
            <a:r>
              <a:rPr lang="en-GB"/>
              <a:t>Concept name:  </a:t>
            </a:r>
            <a:r>
              <a:rPr lang="en-GB" b="1"/>
              <a:t>p-cm-mr:AllPositionsShort</a:t>
            </a:r>
          </a:p>
          <a:p>
            <a:pPr lvl="1"/>
            <a:r>
              <a:rPr lang="en-GB"/>
              <a:t>Explicit dimension: </a:t>
            </a:r>
            <a:r>
              <a:rPr lang="en-GB" b="1"/>
              <a:t>d-mr:MarketRiskDimension</a:t>
            </a:r>
            <a:r>
              <a:rPr lang="en-GB"/>
              <a:t> = </a:t>
            </a:r>
            <a:r>
              <a:rPr lang="en-GB" b="1"/>
              <a:t>d-mr:MRiskSAEQUTotal</a:t>
            </a:r>
          </a:p>
          <a:p>
            <a:pPr marL="0" indent="0"/>
            <a:endParaRPr lang="en-GB" smtClean="0"/>
          </a:p>
          <a:p>
            <a:pPr marL="0" indent="0"/>
            <a:r>
              <a:rPr lang="en-GB" smtClean="0"/>
              <a:t>$netPosShort :</a:t>
            </a:r>
          </a:p>
          <a:p>
            <a:pPr lvl="1"/>
            <a:r>
              <a:rPr lang="en-GB"/>
              <a:t>Concept name: p-cm-mr:NetPositionsShort</a:t>
            </a:r>
          </a:p>
          <a:p>
            <a:pPr lvl="1"/>
            <a:r>
              <a:rPr lang="en-GB"/>
              <a:t>Explicit dimension: </a:t>
            </a:r>
            <a:r>
              <a:rPr lang="en-GB" b="1"/>
              <a:t>d-mr:MarketRiskDimension</a:t>
            </a:r>
            <a:r>
              <a:rPr lang="en-GB"/>
              <a:t> = </a:t>
            </a:r>
            <a:r>
              <a:rPr lang="en-GB" b="1"/>
              <a:t>d-mr:MRiskSAEQUTotal</a:t>
            </a:r>
          </a:p>
          <a:p>
            <a:pPr lvl="1"/>
            <a:endParaRPr lang="en-GB"/>
          </a:p>
          <a:p>
            <a:pPr marL="0" indent="0"/>
            <a:r>
              <a:rPr lang="en-GB" smtClean="0"/>
              <a:t>Test = </a:t>
            </a:r>
            <a:r>
              <a:rPr lang="en-GB" b="0" smtClean="0"/>
              <a:t>“$allPosShort    ge   $netPosShort”</a:t>
            </a:r>
          </a:p>
        </p:txBody>
      </p:sp>
      <p:sp>
        <p:nvSpPr>
          <p:cNvPr id="9" name="8 CuadroTexto"/>
          <p:cNvSpPr txBox="1"/>
          <p:nvPr/>
        </p:nvSpPr>
        <p:spPr>
          <a:xfrm>
            <a:off x="417513" y="982663"/>
            <a:ext cx="8058150" cy="70802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GB">
                <a:solidFill>
                  <a:srgbClr val="000000"/>
                </a:solidFill>
              </a:rPr>
              <a:t>“</a:t>
            </a:r>
            <a:r>
              <a:rPr lang="en-GB" i="1">
                <a:solidFill>
                  <a:srgbClr val="000000"/>
                </a:solidFill>
              </a:rPr>
              <a:t>All Positions Short</a:t>
            </a:r>
            <a:r>
              <a:rPr lang="en-GB">
                <a:solidFill>
                  <a:srgbClr val="000000"/>
                </a:solidFill>
              </a:rPr>
              <a:t>“ greater or equal than “</a:t>
            </a:r>
            <a:r>
              <a:rPr lang="en-GB" i="1">
                <a:solidFill>
                  <a:srgbClr val="000000"/>
                </a:solidFill>
              </a:rPr>
              <a:t>Net Positions Short</a:t>
            </a:r>
            <a:r>
              <a:rPr lang="en-GB">
                <a:solidFill>
                  <a:srgbClr val="000000"/>
                </a:solidFill>
              </a:rPr>
              <a:t>”</a:t>
            </a:r>
          </a:p>
          <a:p>
            <a:r>
              <a:rPr lang="en-GB">
                <a:solidFill>
                  <a:srgbClr val="000000"/>
                </a:solidFill>
              </a:rPr>
              <a:t>For Total Equities in Trading Book</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buFont typeface="Arial" pitchFamily="34" charset="0"/>
              <a:buNone/>
              <a:defRPr/>
            </a:pPr>
            <a:r>
              <a:rPr lang="en-GB" dirty="0" smtClean="0"/>
              <a:t>Combining filters</a:t>
            </a:r>
            <a:endParaRPr lang="en-GB" dirty="0"/>
          </a:p>
        </p:txBody>
      </p:sp>
      <p:sp>
        <p:nvSpPr>
          <p:cNvPr id="33794" name="2 Marcador de contenido"/>
          <p:cNvSpPr>
            <a:spLocks noGrp="1"/>
          </p:cNvSpPr>
          <p:nvPr>
            <p:ph idx="1"/>
          </p:nvPr>
        </p:nvSpPr>
        <p:spPr/>
        <p:txBody>
          <a:bodyPr/>
          <a:lstStyle/>
          <a:p>
            <a:pPr marL="0" indent="0"/>
            <a:r>
              <a:rPr lang="en-GB" smtClean="0"/>
              <a:t>Two or more filters produce the “intersection” of desired values</a:t>
            </a:r>
          </a:p>
          <a:p>
            <a:pPr marL="0" indent="0"/>
            <a:r>
              <a:rPr lang="en-GB" smtClean="0"/>
              <a:t>	(they are combined using an logical “AND”)</a:t>
            </a:r>
          </a:p>
          <a:p>
            <a:pPr marL="0" indent="0"/>
            <a:endParaRPr lang="en-GB" smtClean="0"/>
          </a:p>
          <a:p>
            <a:pPr marL="0" indent="0"/>
            <a:r>
              <a:rPr lang="en-GB" smtClean="0"/>
              <a:t>Boolean filters can be used for more complex combinations:</a:t>
            </a:r>
          </a:p>
          <a:p>
            <a:pPr marL="0" indent="0"/>
            <a:r>
              <a:rPr lang="en-GB" smtClean="0"/>
              <a:t>	- OR filter</a:t>
            </a:r>
          </a:p>
          <a:p>
            <a:pPr marL="0" indent="0"/>
            <a:r>
              <a:rPr lang="en-GB" smtClean="0"/>
              <a:t>	- AND filter</a:t>
            </a:r>
          </a:p>
          <a:p>
            <a:pPr marL="0" indent="0"/>
            <a:endParaRPr lang="en-GB" smtClean="0"/>
          </a:p>
          <a:p>
            <a:pPr marL="0" indent="0"/>
            <a:r>
              <a:rPr lang="en-GB" smtClean="0"/>
              <a:t>The attribute “complement” in arcs to filters can be used to obtain the negation of the filter linked (this attribute has been assumed to be “false” in examples).</a:t>
            </a:r>
          </a:p>
        </p:txBody>
      </p:sp>
      <p:sp>
        <p:nvSpPr>
          <p:cNvPr id="33795" name="3 Marcador de número de diapositiva"/>
          <p:cNvSpPr>
            <a:spLocks noGrp="1"/>
          </p:cNvSpPr>
          <p:nvPr>
            <p:ph type="sldNum" sz="quarter" idx="10"/>
          </p:nvPr>
        </p:nvSpPr>
        <p:spPr>
          <a:noFill/>
        </p:spPr>
        <p:txBody>
          <a:bodyPr/>
          <a:lstStyle/>
          <a:p>
            <a:fld id="{27254073-614A-4E0A-BD13-A11959129A44}" type="slidenum">
              <a:rPr lang="es-ES_tradnl">
                <a:latin typeface="BdE Neue Helvetica 55 Roman"/>
              </a:rPr>
              <a:pPr/>
              <a:t>32</a:t>
            </a:fld>
            <a:endParaRPr lang="es-ES_tradnl">
              <a:latin typeface="BdE Neue Helvetica 55 Roman"/>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buFont typeface="Arial" pitchFamily="34" charset="0"/>
              <a:buNone/>
              <a:defRPr/>
            </a:pPr>
            <a:r>
              <a:rPr lang="en-GB" dirty="0" smtClean="0"/>
              <a:t>EXAMPLE 4B</a:t>
            </a:r>
            <a:endParaRPr lang="en-GB" dirty="0"/>
          </a:p>
        </p:txBody>
      </p:sp>
      <p:sp>
        <p:nvSpPr>
          <p:cNvPr id="34818" name="4 Marcador de número de diapositiva"/>
          <p:cNvSpPr>
            <a:spLocks noGrp="1"/>
          </p:cNvSpPr>
          <p:nvPr>
            <p:ph type="sldNum" sz="quarter" idx="10"/>
          </p:nvPr>
        </p:nvSpPr>
        <p:spPr>
          <a:noFill/>
        </p:spPr>
        <p:txBody>
          <a:bodyPr/>
          <a:lstStyle/>
          <a:p>
            <a:fld id="{1F7F2022-E582-4833-A56C-8DF39F5508CF}" type="slidenum">
              <a:rPr lang="en-GB">
                <a:latin typeface="BdE Neue Helvetica 55 Roman"/>
              </a:rPr>
              <a:pPr/>
              <a:t>33</a:t>
            </a:fld>
            <a:endParaRPr lang="en-GB">
              <a:latin typeface="BdE Neue Helvetica 55 Roman"/>
            </a:endParaRPr>
          </a:p>
        </p:txBody>
      </p:sp>
      <p:sp>
        <p:nvSpPr>
          <p:cNvPr id="34819" name="7 Marcador de contenido"/>
          <p:cNvSpPr>
            <a:spLocks noGrp="1"/>
          </p:cNvSpPr>
          <p:nvPr>
            <p:ph idx="1"/>
          </p:nvPr>
        </p:nvSpPr>
        <p:spPr>
          <a:xfrm>
            <a:off x="227013" y="1857375"/>
            <a:ext cx="8575675" cy="4194175"/>
          </a:xfrm>
        </p:spPr>
        <p:txBody>
          <a:bodyPr/>
          <a:lstStyle/>
          <a:p>
            <a:pPr marL="0" indent="0"/>
            <a:r>
              <a:rPr lang="en-GB" smtClean="0"/>
              <a:t>A group filter:</a:t>
            </a:r>
          </a:p>
          <a:p>
            <a:pPr lvl="1"/>
            <a:r>
              <a:rPr lang="en-GB"/>
              <a:t>Explicit dimension: d-mr:MarketRiskDimension = d-mr:MRiskSAEQUTotal</a:t>
            </a:r>
          </a:p>
          <a:p>
            <a:pPr marL="0" indent="0"/>
            <a:endParaRPr lang="en-GB" smtClean="0"/>
          </a:p>
          <a:p>
            <a:pPr marL="0" indent="0"/>
            <a:r>
              <a:rPr lang="en-GB" smtClean="0"/>
              <a:t>Two input variables:</a:t>
            </a:r>
          </a:p>
          <a:p>
            <a:pPr marL="0" indent="0"/>
            <a:r>
              <a:rPr lang="en-GB" smtClean="0"/>
              <a:t>$allPosShort :</a:t>
            </a:r>
          </a:p>
          <a:p>
            <a:pPr lvl="1"/>
            <a:r>
              <a:rPr lang="en-GB"/>
              <a:t>Concept name:  </a:t>
            </a:r>
            <a:r>
              <a:rPr lang="en-GB" b="1"/>
              <a:t>p-cm-mr:AllPositionsShort</a:t>
            </a:r>
          </a:p>
          <a:p>
            <a:pPr marL="0" indent="0"/>
            <a:endParaRPr lang="en-GB" smtClean="0"/>
          </a:p>
          <a:p>
            <a:pPr marL="0" indent="0"/>
            <a:r>
              <a:rPr lang="en-GB" smtClean="0"/>
              <a:t>$netPosShort :</a:t>
            </a:r>
          </a:p>
          <a:p>
            <a:pPr lvl="1"/>
            <a:r>
              <a:rPr lang="en-GB"/>
              <a:t>Concept name: </a:t>
            </a:r>
            <a:r>
              <a:rPr lang="en-GB" b="1"/>
              <a:t>p-cm-mr:NetPositionsShort</a:t>
            </a:r>
          </a:p>
          <a:p>
            <a:pPr lvl="1"/>
            <a:endParaRPr lang="en-GB"/>
          </a:p>
          <a:p>
            <a:pPr marL="0" indent="0"/>
            <a:r>
              <a:rPr lang="en-GB" smtClean="0"/>
              <a:t>Test = </a:t>
            </a:r>
            <a:r>
              <a:rPr lang="en-GB" b="0" smtClean="0"/>
              <a:t>“$allPosShort    ge   $netPosShort”</a:t>
            </a:r>
          </a:p>
        </p:txBody>
      </p:sp>
      <p:sp>
        <p:nvSpPr>
          <p:cNvPr id="9" name="8 CuadroTexto"/>
          <p:cNvSpPr txBox="1"/>
          <p:nvPr/>
        </p:nvSpPr>
        <p:spPr>
          <a:xfrm>
            <a:off x="417513" y="982663"/>
            <a:ext cx="8058150" cy="70802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GB">
                <a:solidFill>
                  <a:srgbClr val="000000"/>
                </a:solidFill>
              </a:rPr>
              <a:t>“</a:t>
            </a:r>
            <a:r>
              <a:rPr lang="en-GB" i="1">
                <a:solidFill>
                  <a:srgbClr val="000000"/>
                </a:solidFill>
              </a:rPr>
              <a:t>All Positions Short</a:t>
            </a:r>
            <a:r>
              <a:rPr lang="en-GB">
                <a:solidFill>
                  <a:srgbClr val="000000"/>
                </a:solidFill>
              </a:rPr>
              <a:t>“ greater or equal than “</a:t>
            </a:r>
            <a:r>
              <a:rPr lang="en-GB" i="1">
                <a:solidFill>
                  <a:srgbClr val="000000"/>
                </a:solidFill>
              </a:rPr>
              <a:t>Net Positions Short</a:t>
            </a:r>
            <a:r>
              <a:rPr lang="en-GB">
                <a:solidFill>
                  <a:srgbClr val="000000"/>
                </a:solidFill>
              </a:rPr>
              <a:t>”</a:t>
            </a:r>
          </a:p>
          <a:p>
            <a:r>
              <a:rPr lang="en-GB">
                <a:solidFill>
                  <a:srgbClr val="000000"/>
                </a:solidFill>
              </a:rPr>
              <a:t>For Total Equities in Trading Book</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buFont typeface="Arial" pitchFamily="34" charset="0"/>
              <a:buNone/>
              <a:defRPr/>
            </a:pPr>
            <a:r>
              <a:rPr lang="en-GB" dirty="0" smtClean="0"/>
              <a:t>EXAMPLE 5A</a:t>
            </a:r>
            <a:endParaRPr lang="en-GB" dirty="0"/>
          </a:p>
        </p:txBody>
      </p:sp>
      <p:sp>
        <p:nvSpPr>
          <p:cNvPr id="35842" name="4 Marcador de número de diapositiva"/>
          <p:cNvSpPr>
            <a:spLocks noGrp="1"/>
          </p:cNvSpPr>
          <p:nvPr>
            <p:ph type="sldNum" sz="quarter" idx="10"/>
          </p:nvPr>
        </p:nvSpPr>
        <p:spPr>
          <a:noFill/>
        </p:spPr>
        <p:txBody>
          <a:bodyPr/>
          <a:lstStyle/>
          <a:p>
            <a:fld id="{92C3A446-08F7-44D9-8E78-DC313D96A905}" type="slidenum">
              <a:rPr lang="en-GB">
                <a:latin typeface="BdE Neue Helvetica 55 Roman"/>
              </a:rPr>
              <a:pPr/>
              <a:t>34</a:t>
            </a:fld>
            <a:endParaRPr lang="en-GB">
              <a:latin typeface="BdE Neue Helvetica 55 Roman"/>
            </a:endParaRPr>
          </a:p>
        </p:txBody>
      </p:sp>
      <p:sp>
        <p:nvSpPr>
          <p:cNvPr id="35843" name="7 Marcador de contenido"/>
          <p:cNvSpPr>
            <a:spLocks noGrp="1"/>
          </p:cNvSpPr>
          <p:nvPr>
            <p:ph idx="1"/>
          </p:nvPr>
        </p:nvSpPr>
        <p:spPr>
          <a:xfrm>
            <a:off x="227013" y="1857375"/>
            <a:ext cx="8575675" cy="4194175"/>
          </a:xfrm>
        </p:spPr>
        <p:txBody>
          <a:bodyPr/>
          <a:lstStyle/>
          <a:p>
            <a:pPr marL="0" indent="0"/>
            <a:r>
              <a:rPr lang="en-GB" smtClean="0"/>
              <a:t>A group filter:</a:t>
            </a:r>
          </a:p>
          <a:p>
            <a:pPr lvl="1"/>
            <a:r>
              <a:rPr lang="en-GB"/>
              <a:t>Explicit dimension: d-mr:MarketRiskDimension</a:t>
            </a:r>
          </a:p>
          <a:p>
            <a:pPr lvl="1"/>
            <a:r>
              <a:rPr lang="en-GB"/>
              <a:t>				d-mr:MRiskSAEQUGeneralRisk</a:t>
            </a:r>
          </a:p>
          <a:p>
            <a:pPr lvl="1"/>
            <a:r>
              <a:rPr lang="en-GB"/>
              <a:t>				d-mr:MRiskSAEQUSpecificRisk</a:t>
            </a:r>
          </a:p>
          <a:p>
            <a:pPr marL="0" indent="0"/>
            <a:r>
              <a:rPr lang="en-GB" smtClean="0"/>
              <a:t>Two input variables:</a:t>
            </a:r>
          </a:p>
          <a:p>
            <a:pPr marL="0" indent="0"/>
            <a:r>
              <a:rPr lang="en-GB" smtClean="0"/>
              <a:t>$allPosShort :</a:t>
            </a:r>
          </a:p>
          <a:p>
            <a:pPr lvl="1"/>
            <a:r>
              <a:rPr lang="en-GB"/>
              <a:t>Concept name:  </a:t>
            </a:r>
            <a:r>
              <a:rPr lang="en-GB" b="1"/>
              <a:t>p-cm-mr:AllPositionsShort</a:t>
            </a:r>
          </a:p>
          <a:p>
            <a:pPr marL="0" indent="0"/>
            <a:endParaRPr lang="en-GB" smtClean="0"/>
          </a:p>
          <a:p>
            <a:pPr marL="0" indent="0"/>
            <a:r>
              <a:rPr lang="en-GB" smtClean="0"/>
              <a:t>$netPosShort :</a:t>
            </a:r>
          </a:p>
          <a:p>
            <a:pPr lvl="1"/>
            <a:r>
              <a:rPr lang="en-GB"/>
              <a:t>Concept name: p-cm-mr:NetPositionsShort</a:t>
            </a:r>
          </a:p>
          <a:p>
            <a:pPr lvl="1"/>
            <a:endParaRPr lang="en-GB"/>
          </a:p>
          <a:p>
            <a:pPr marL="0" indent="0"/>
            <a:r>
              <a:rPr lang="en-GB" smtClean="0"/>
              <a:t>Test = </a:t>
            </a:r>
            <a:r>
              <a:rPr lang="en-GB" b="0" smtClean="0"/>
              <a:t>“$allPosShort    ge   $netPosShort”</a:t>
            </a:r>
          </a:p>
        </p:txBody>
      </p:sp>
      <p:sp>
        <p:nvSpPr>
          <p:cNvPr id="9" name="8 CuadroTexto"/>
          <p:cNvSpPr txBox="1"/>
          <p:nvPr/>
        </p:nvSpPr>
        <p:spPr>
          <a:xfrm>
            <a:off x="417513" y="982663"/>
            <a:ext cx="8058150" cy="70802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GB">
                <a:solidFill>
                  <a:srgbClr val="000000"/>
                </a:solidFill>
              </a:rPr>
              <a:t>“</a:t>
            </a:r>
            <a:r>
              <a:rPr lang="en-GB" i="1">
                <a:solidFill>
                  <a:srgbClr val="000000"/>
                </a:solidFill>
              </a:rPr>
              <a:t>All Positions Short</a:t>
            </a:r>
            <a:r>
              <a:rPr lang="en-GB">
                <a:solidFill>
                  <a:srgbClr val="000000"/>
                </a:solidFill>
              </a:rPr>
              <a:t>“ greater or equal than “</a:t>
            </a:r>
            <a:r>
              <a:rPr lang="en-GB" i="1">
                <a:solidFill>
                  <a:srgbClr val="000000"/>
                </a:solidFill>
              </a:rPr>
              <a:t>Net Positions Short</a:t>
            </a:r>
            <a:r>
              <a:rPr lang="en-GB">
                <a:solidFill>
                  <a:srgbClr val="000000"/>
                </a:solidFill>
              </a:rPr>
              <a:t>”</a:t>
            </a:r>
          </a:p>
          <a:p>
            <a:r>
              <a:rPr lang="en-GB">
                <a:solidFill>
                  <a:srgbClr val="000000"/>
                </a:solidFill>
              </a:rPr>
              <a:t>For General risk and for Specific risk</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buFont typeface="Arial" pitchFamily="34" charset="0"/>
              <a:buNone/>
              <a:defRPr/>
            </a:pPr>
            <a:r>
              <a:rPr lang="en-GB" dirty="0" smtClean="0"/>
              <a:t>EXAMPLE 5B</a:t>
            </a:r>
            <a:endParaRPr lang="en-GB" dirty="0"/>
          </a:p>
        </p:txBody>
      </p:sp>
      <p:sp>
        <p:nvSpPr>
          <p:cNvPr id="36866" name="4 Marcador de número de diapositiva"/>
          <p:cNvSpPr>
            <a:spLocks noGrp="1"/>
          </p:cNvSpPr>
          <p:nvPr>
            <p:ph type="sldNum" sz="quarter" idx="10"/>
          </p:nvPr>
        </p:nvSpPr>
        <p:spPr>
          <a:noFill/>
        </p:spPr>
        <p:txBody>
          <a:bodyPr/>
          <a:lstStyle/>
          <a:p>
            <a:fld id="{347391B4-ECB9-4CB4-A698-55C688294AB1}" type="slidenum">
              <a:rPr lang="en-GB">
                <a:latin typeface="BdE Neue Helvetica 55 Roman"/>
              </a:rPr>
              <a:pPr/>
              <a:t>35</a:t>
            </a:fld>
            <a:endParaRPr lang="en-GB">
              <a:latin typeface="BdE Neue Helvetica 55 Roman"/>
            </a:endParaRPr>
          </a:p>
        </p:txBody>
      </p:sp>
      <p:sp>
        <p:nvSpPr>
          <p:cNvPr id="36867" name="7 Marcador de contenido"/>
          <p:cNvSpPr>
            <a:spLocks noGrp="1"/>
          </p:cNvSpPr>
          <p:nvPr>
            <p:ph idx="1"/>
          </p:nvPr>
        </p:nvSpPr>
        <p:spPr>
          <a:xfrm>
            <a:off x="227013" y="1857375"/>
            <a:ext cx="8575675" cy="4194175"/>
          </a:xfrm>
        </p:spPr>
        <p:txBody>
          <a:bodyPr/>
          <a:lstStyle/>
          <a:p>
            <a:pPr marL="0" indent="0"/>
            <a:r>
              <a:rPr lang="en-GB" smtClean="0"/>
              <a:t>Two input variables:</a:t>
            </a:r>
          </a:p>
          <a:p>
            <a:pPr marL="0" indent="0"/>
            <a:r>
              <a:rPr lang="en-GB" smtClean="0"/>
              <a:t>$allPosShort :</a:t>
            </a:r>
          </a:p>
          <a:p>
            <a:pPr lvl="1"/>
            <a:r>
              <a:rPr lang="en-GB"/>
              <a:t>Concept name:  </a:t>
            </a:r>
            <a:r>
              <a:rPr lang="en-GB" b="1"/>
              <a:t>p-cm-mr:AllPositionsShort</a:t>
            </a:r>
          </a:p>
          <a:p>
            <a:pPr lvl="1"/>
            <a:r>
              <a:rPr lang="en-GB" b="1"/>
              <a:t>Explicit dimension: d-mr:MarketRiskDimension</a:t>
            </a:r>
          </a:p>
          <a:p>
            <a:pPr lvl="1"/>
            <a:r>
              <a:rPr lang="en-GB" b="1"/>
              <a:t>				d-mr:MRiskSAEQUGeneralRisk</a:t>
            </a:r>
          </a:p>
          <a:p>
            <a:pPr lvl="1"/>
            <a:r>
              <a:rPr lang="en-GB" b="1"/>
              <a:t>				d-mr:MRiskSAEQUSpecificRisk</a:t>
            </a:r>
            <a:endParaRPr lang="en-GB"/>
          </a:p>
          <a:p>
            <a:pPr marL="0" indent="0"/>
            <a:r>
              <a:rPr lang="en-GB" smtClean="0"/>
              <a:t>$netPosShort :</a:t>
            </a:r>
          </a:p>
          <a:p>
            <a:pPr lvl="1"/>
            <a:r>
              <a:rPr lang="en-GB"/>
              <a:t>Concept name: p-cm-mr:NetPositionsShort</a:t>
            </a:r>
          </a:p>
          <a:p>
            <a:pPr lvl="1"/>
            <a:r>
              <a:rPr lang="en-GB" b="1"/>
              <a:t>Explicit dimension: d-mr:MarketRiskDimension</a:t>
            </a:r>
          </a:p>
          <a:p>
            <a:pPr lvl="1"/>
            <a:r>
              <a:rPr lang="en-GB" b="1"/>
              <a:t>				d-mr:MRiskSAEQUGeneralRisk</a:t>
            </a:r>
          </a:p>
          <a:p>
            <a:pPr lvl="1"/>
            <a:r>
              <a:rPr lang="en-GB" b="1"/>
              <a:t>				d-mr:MRiskSAEQUSpecificRisk</a:t>
            </a:r>
          </a:p>
          <a:p>
            <a:pPr lvl="1"/>
            <a:endParaRPr lang="en-GB"/>
          </a:p>
          <a:p>
            <a:pPr marL="0" indent="0"/>
            <a:r>
              <a:rPr lang="en-GB" smtClean="0"/>
              <a:t>Test = </a:t>
            </a:r>
            <a:r>
              <a:rPr lang="en-GB" b="0" smtClean="0"/>
              <a:t>“$allPosShort    ge   $netPosShort”</a:t>
            </a:r>
          </a:p>
        </p:txBody>
      </p:sp>
      <p:sp>
        <p:nvSpPr>
          <p:cNvPr id="9" name="8 CuadroTexto"/>
          <p:cNvSpPr txBox="1"/>
          <p:nvPr/>
        </p:nvSpPr>
        <p:spPr>
          <a:xfrm>
            <a:off x="417513" y="982663"/>
            <a:ext cx="8058150" cy="70802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GB">
                <a:solidFill>
                  <a:srgbClr val="000000"/>
                </a:solidFill>
              </a:rPr>
              <a:t>“</a:t>
            </a:r>
            <a:r>
              <a:rPr lang="en-GB" i="1">
                <a:solidFill>
                  <a:srgbClr val="000000"/>
                </a:solidFill>
              </a:rPr>
              <a:t>All Positions Short</a:t>
            </a:r>
            <a:r>
              <a:rPr lang="en-GB">
                <a:solidFill>
                  <a:srgbClr val="000000"/>
                </a:solidFill>
              </a:rPr>
              <a:t>“ greater or equal than “</a:t>
            </a:r>
            <a:r>
              <a:rPr lang="en-GB" i="1">
                <a:solidFill>
                  <a:srgbClr val="000000"/>
                </a:solidFill>
              </a:rPr>
              <a:t>Net Positions Short</a:t>
            </a:r>
            <a:r>
              <a:rPr lang="en-GB">
                <a:solidFill>
                  <a:srgbClr val="000000"/>
                </a:solidFill>
              </a:rPr>
              <a:t>”</a:t>
            </a:r>
          </a:p>
          <a:p>
            <a:r>
              <a:rPr lang="en-GB">
                <a:solidFill>
                  <a:srgbClr val="000000"/>
                </a:solidFill>
              </a:rPr>
              <a:t>For General risk and for Specific risk</a:t>
            </a:r>
          </a:p>
        </p:txBody>
      </p:sp>
      <p:grpSp>
        <p:nvGrpSpPr>
          <p:cNvPr id="2" name="14 Grupo"/>
          <p:cNvGrpSpPr>
            <a:grpSpLocks/>
          </p:cNvGrpSpPr>
          <p:nvPr/>
        </p:nvGrpSpPr>
        <p:grpSpPr bwMode="auto">
          <a:xfrm>
            <a:off x="231775" y="1857375"/>
            <a:ext cx="8570913" cy="3929063"/>
            <a:chOff x="231776" y="1857364"/>
            <a:chExt cx="8570912" cy="3929090"/>
          </a:xfrm>
        </p:grpSpPr>
        <p:cxnSp>
          <p:nvCxnSpPr>
            <p:cNvPr id="10" name="9 Conector recto"/>
            <p:cNvCxnSpPr/>
            <p:nvPr/>
          </p:nvCxnSpPr>
          <p:spPr bwMode="auto">
            <a:xfrm flipV="1">
              <a:off x="231776" y="1857364"/>
              <a:ext cx="8570912" cy="3929090"/>
            </a:xfrm>
            <a:prstGeom prst="line">
              <a:avLst/>
            </a:prstGeom>
            <a:ln>
              <a:solidFill>
                <a:srgbClr val="FF000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1" name="10 Conector recto"/>
            <p:cNvCxnSpPr/>
            <p:nvPr/>
          </p:nvCxnSpPr>
          <p:spPr bwMode="auto">
            <a:xfrm rot="10800000">
              <a:off x="231776" y="1857364"/>
              <a:ext cx="8570912" cy="3929090"/>
            </a:xfrm>
            <a:prstGeom prst="line">
              <a:avLst/>
            </a:prstGeom>
            <a:ln>
              <a:solidFill>
                <a:srgbClr val="FF000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buFont typeface="Arial" pitchFamily="34" charset="0"/>
              <a:buNone/>
              <a:defRPr/>
            </a:pPr>
            <a:r>
              <a:rPr lang="en-GB" dirty="0" smtClean="0"/>
              <a:t>EXAMPLE 6</a:t>
            </a:r>
            <a:endParaRPr lang="en-GB" dirty="0"/>
          </a:p>
        </p:txBody>
      </p:sp>
      <p:sp>
        <p:nvSpPr>
          <p:cNvPr id="37890" name="4 Marcador de número de diapositiva"/>
          <p:cNvSpPr>
            <a:spLocks noGrp="1"/>
          </p:cNvSpPr>
          <p:nvPr>
            <p:ph type="sldNum" sz="quarter" idx="10"/>
          </p:nvPr>
        </p:nvSpPr>
        <p:spPr>
          <a:noFill/>
        </p:spPr>
        <p:txBody>
          <a:bodyPr/>
          <a:lstStyle/>
          <a:p>
            <a:fld id="{12D9A2AF-46B3-418B-B10D-F8393A31FB3C}" type="slidenum">
              <a:rPr lang="en-GB">
                <a:latin typeface="BdE Neue Helvetica 55 Roman"/>
              </a:rPr>
              <a:pPr/>
              <a:t>36</a:t>
            </a:fld>
            <a:endParaRPr lang="en-GB">
              <a:latin typeface="BdE Neue Helvetica 55 Roman"/>
            </a:endParaRPr>
          </a:p>
        </p:txBody>
      </p:sp>
      <p:sp>
        <p:nvSpPr>
          <p:cNvPr id="37891" name="7 Marcador de contenido"/>
          <p:cNvSpPr>
            <a:spLocks noGrp="1"/>
          </p:cNvSpPr>
          <p:nvPr>
            <p:ph idx="1"/>
          </p:nvPr>
        </p:nvSpPr>
        <p:spPr>
          <a:xfrm>
            <a:off x="227013" y="1857375"/>
            <a:ext cx="8575675" cy="4194175"/>
          </a:xfrm>
        </p:spPr>
        <p:txBody>
          <a:bodyPr/>
          <a:lstStyle/>
          <a:p>
            <a:pPr marL="0" indent="0"/>
            <a:r>
              <a:rPr lang="en-GB" smtClean="0"/>
              <a:t>Two input variables:</a:t>
            </a:r>
          </a:p>
          <a:p>
            <a:pPr marL="0" indent="0"/>
            <a:r>
              <a:rPr lang="en-GB" smtClean="0"/>
              <a:t>$capReq :</a:t>
            </a:r>
          </a:p>
          <a:p>
            <a:pPr lvl="1"/>
            <a:r>
              <a:rPr lang="en-GB"/>
              <a:t>Concept name:  </a:t>
            </a:r>
            <a:r>
              <a:rPr lang="en-GB" b="1"/>
              <a:t>p-cm-mr:MarketRiskCapitalRequirements</a:t>
            </a:r>
          </a:p>
          <a:p>
            <a:pPr lvl="1"/>
            <a:r>
              <a:rPr lang="en-GB"/>
              <a:t>Explicit dimension: </a:t>
            </a:r>
            <a:r>
              <a:rPr lang="en-GB" b="1"/>
              <a:t>d-mr:MarketRiskDimension</a:t>
            </a:r>
            <a:r>
              <a:rPr lang="en-GB"/>
              <a:t> = </a:t>
            </a:r>
            <a:r>
              <a:rPr lang="en-GB" b="1"/>
              <a:t>d-mr:MRiskSAEQUTotal</a:t>
            </a:r>
          </a:p>
          <a:p>
            <a:pPr lvl="1"/>
            <a:endParaRPr lang="en-GB" b="1"/>
          </a:p>
          <a:p>
            <a:pPr lvl="1"/>
            <a:endParaRPr lang="en-GB"/>
          </a:p>
          <a:p>
            <a:pPr marL="0" indent="0"/>
            <a:r>
              <a:rPr lang="en-GB" smtClean="0"/>
              <a:t>$netPosShort :</a:t>
            </a:r>
          </a:p>
          <a:p>
            <a:pPr lvl="1"/>
            <a:r>
              <a:rPr lang="en-GB"/>
              <a:t>Concept name: </a:t>
            </a:r>
            <a:r>
              <a:rPr lang="en-GB" b="1"/>
              <a:t>p-cm-mr:NetPositionsShort</a:t>
            </a:r>
          </a:p>
          <a:p>
            <a:pPr lvl="1"/>
            <a:endParaRPr lang="en-GB"/>
          </a:p>
          <a:p>
            <a:pPr marL="0" indent="0"/>
            <a:r>
              <a:rPr lang="en-GB" smtClean="0"/>
              <a:t>Test = </a:t>
            </a:r>
            <a:r>
              <a:rPr lang="en-GB" b="0" smtClean="0"/>
              <a:t>“$netPosShort   lt   $capReq ”</a:t>
            </a:r>
          </a:p>
        </p:txBody>
      </p:sp>
      <p:sp>
        <p:nvSpPr>
          <p:cNvPr id="9" name="8 CuadroTexto"/>
          <p:cNvSpPr txBox="1"/>
          <p:nvPr/>
        </p:nvSpPr>
        <p:spPr>
          <a:xfrm>
            <a:off x="1357313" y="982663"/>
            <a:ext cx="6223000" cy="70802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en-GB" dirty="0"/>
              <a:t>Any “</a:t>
            </a:r>
            <a:r>
              <a:rPr lang="en-GB" i="1" dirty="0"/>
              <a:t>Net Positions Short</a:t>
            </a:r>
            <a:r>
              <a:rPr lang="en-GB" dirty="0"/>
              <a:t>“ less than </a:t>
            </a:r>
          </a:p>
          <a:p>
            <a:pPr algn="ctr">
              <a:defRPr/>
            </a:pPr>
            <a:r>
              <a:rPr lang="en-GB" dirty="0"/>
              <a:t>“</a:t>
            </a:r>
            <a:r>
              <a:rPr lang="en-GB" i="1" dirty="0"/>
              <a:t>Cap Requirements for equities in trading books”</a:t>
            </a: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buFont typeface="Arial" pitchFamily="34" charset="0"/>
              <a:buNone/>
              <a:defRPr/>
            </a:pPr>
            <a:r>
              <a:rPr lang="en-GB" dirty="0" smtClean="0"/>
              <a:t>The implicit filter</a:t>
            </a:r>
            <a:endParaRPr lang="en-GB" dirty="0"/>
          </a:p>
        </p:txBody>
      </p:sp>
      <p:sp>
        <p:nvSpPr>
          <p:cNvPr id="38914" name="2 Marcador de contenido"/>
          <p:cNvSpPr>
            <a:spLocks noGrp="1"/>
          </p:cNvSpPr>
          <p:nvPr>
            <p:ph idx="1"/>
          </p:nvPr>
        </p:nvSpPr>
        <p:spPr/>
        <p:txBody>
          <a:bodyPr/>
          <a:lstStyle/>
          <a:p>
            <a:pPr marL="0" indent="0"/>
            <a:r>
              <a:rPr lang="en-GB" smtClean="0"/>
              <a:t>Three steps in the evaluation of a set of variables:</a:t>
            </a:r>
          </a:p>
          <a:p>
            <a:pPr lvl="1"/>
            <a:r>
              <a:rPr lang="en-GB"/>
              <a:t>Each variable is evaluated individually to obtain the list of all candidate values</a:t>
            </a:r>
          </a:p>
          <a:p>
            <a:pPr lvl="1"/>
            <a:r>
              <a:rPr lang="en-GB"/>
              <a:t>			$a = (a1, a2, a3)</a:t>
            </a:r>
          </a:p>
          <a:p>
            <a:pPr lvl="1"/>
            <a:r>
              <a:rPr lang="en-GB"/>
              <a:t>			$b = (b1, b2)</a:t>
            </a:r>
          </a:p>
          <a:p>
            <a:pPr lvl="1"/>
            <a:r>
              <a:rPr lang="en-GB"/>
              <a:t>			$c = (c1, c2)</a:t>
            </a:r>
          </a:p>
          <a:p>
            <a:pPr lvl="1"/>
            <a:r>
              <a:rPr lang="en-GB"/>
              <a:t>The Cartesian product  is obtained:</a:t>
            </a:r>
          </a:p>
          <a:p>
            <a:pPr lvl="1"/>
            <a:endParaRPr lang="en-GB"/>
          </a:p>
          <a:p>
            <a:pPr lvl="1"/>
            <a:endParaRPr lang="en-GB"/>
          </a:p>
          <a:p>
            <a:pPr lvl="1"/>
            <a:endParaRPr lang="en-GB"/>
          </a:p>
          <a:p>
            <a:pPr lvl="1"/>
            <a:endParaRPr lang="en-GB"/>
          </a:p>
          <a:p>
            <a:pPr lvl="1"/>
            <a:r>
              <a:rPr lang="en-GB"/>
              <a:t>The implicit filter discards every combination that doesn’t verifies the following condition:</a:t>
            </a:r>
          </a:p>
          <a:p>
            <a:pPr lvl="1"/>
            <a:endParaRPr lang="en-GB"/>
          </a:p>
          <a:p>
            <a:pPr lvl="1"/>
            <a:r>
              <a:rPr lang="en-GB"/>
              <a:t>			</a:t>
            </a:r>
          </a:p>
          <a:p>
            <a:pPr lvl="1"/>
            <a:endParaRPr lang="en-GB"/>
          </a:p>
        </p:txBody>
      </p:sp>
      <p:sp>
        <p:nvSpPr>
          <p:cNvPr id="38915" name="3 Marcador de número de diapositiva"/>
          <p:cNvSpPr>
            <a:spLocks noGrp="1"/>
          </p:cNvSpPr>
          <p:nvPr>
            <p:ph type="sldNum" sz="quarter" idx="10"/>
          </p:nvPr>
        </p:nvSpPr>
        <p:spPr>
          <a:noFill/>
        </p:spPr>
        <p:txBody>
          <a:bodyPr/>
          <a:lstStyle/>
          <a:p>
            <a:fld id="{659EEB60-A6A1-42AB-B18C-9FA9A420220D}" type="slidenum">
              <a:rPr lang="es-ES_tradnl">
                <a:latin typeface="BdE Neue Helvetica 55 Roman"/>
              </a:rPr>
              <a:pPr/>
              <a:t>37</a:t>
            </a:fld>
            <a:endParaRPr lang="es-ES_tradnl">
              <a:latin typeface="BdE Neue Helvetica 55 Roman"/>
            </a:endParaRPr>
          </a:p>
        </p:txBody>
      </p:sp>
      <p:graphicFrame>
        <p:nvGraphicFramePr>
          <p:cNvPr id="5" name="4 Tabla"/>
          <p:cNvGraphicFramePr>
            <a:graphicFrameLocks noGrp="1"/>
          </p:cNvGraphicFramePr>
          <p:nvPr/>
        </p:nvGraphicFramePr>
        <p:xfrm>
          <a:off x="785813" y="3500438"/>
          <a:ext cx="7404120" cy="1112520"/>
        </p:xfrm>
        <a:graphic>
          <a:graphicData uri="http://schemas.openxmlformats.org/drawingml/2006/table">
            <a:tbl>
              <a:tblPr firstRow="1" bandRow="1">
                <a:tableStyleId>{1FECB4D8-DB02-4DC6-A0A2-4F2EBAE1DC90}</a:tableStyleId>
              </a:tblPr>
              <a:tblGrid>
                <a:gridCol w="617010"/>
                <a:gridCol w="617010"/>
                <a:gridCol w="617010"/>
                <a:gridCol w="617010"/>
                <a:gridCol w="617010"/>
                <a:gridCol w="617010"/>
                <a:gridCol w="617010"/>
                <a:gridCol w="617010"/>
                <a:gridCol w="617010"/>
                <a:gridCol w="617010"/>
                <a:gridCol w="617010"/>
                <a:gridCol w="617010"/>
              </a:tblGrid>
              <a:tr h="370840">
                <a:tc>
                  <a:txBody>
                    <a:bodyPr/>
                    <a:lstStyle/>
                    <a:p>
                      <a:pPr algn="ctr"/>
                      <a:r>
                        <a:rPr lang="en-GB" b="0" dirty="0" smtClean="0">
                          <a:solidFill>
                            <a:schemeClr val="tx1"/>
                          </a:solidFill>
                        </a:rPr>
                        <a:t>a1</a:t>
                      </a:r>
                      <a:endParaRPr lang="en-GB" b="0"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a1</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a1</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a1</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a2</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a2</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a2</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a2</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a3</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a3</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a3</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a3</a:t>
                      </a:r>
                      <a:endParaRPr lang="en-GB" b="0" dirty="0">
                        <a:solidFill>
                          <a:schemeClr val="tx1"/>
                        </a:solidFill>
                      </a:endParaRPr>
                    </a:p>
                  </a:txBody>
                  <a:tcPr>
                    <a:lnL w="12700" cap="flat" cmpd="sng" algn="ctr">
                      <a:solidFill>
                        <a:schemeClr val="tx1"/>
                      </a:solidFill>
                      <a:prstDash val="solid"/>
                      <a:round/>
                      <a:headEnd type="none" w="med" len="med"/>
                      <a:tailEnd type="none" w="med" len="med"/>
                    </a:lnL>
                  </a:tcPr>
                </a:tc>
              </a:tr>
              <a:tr h="370840">
                <a:tc>
                  <a:txBody>
                    <a:bodyPr/>
                    <a:lstStyle/>
                    <a:p>
                      <a:pPr algn="ctr"/>
                      <a:r>
                        <a:rPr lang="en-GB" b="0" dirty="0" smtClean="0">
                          <a:solidFill>
                            <a:schemeClr val="tx1"/>
                          </a:solidFill>
                        </a:rPr>
                        <a:t>b1</a:t>
                      </a:r>
                      <a:endParaRPr lang="en-GB" b="0"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b1</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b2</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b2</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b1</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b1</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b2</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b2</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b1</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b1</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b2</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b2</a:t>
                      </a:r>
                      <a:endParaRPr lang="en-GB" b="0" dirty="0">
                        <a:solidFill>
                          <a:schemeClr val="tx1"/>
                        </a:solidFill>
                      </a:endParaRPr>
                    </a:p>
                  </a:txBody>
                  <a:tcPr>
                    <a:lnL w="12700" cap="flat" cmpd="sng" algn="ctr">
                      <a:solidFill>
                        <a:schemeClr val="tx1"/>
                      </a:solidFill>
                      <a:prstDash val="solid"/>
                      <a:round/>
                      <a:headEnd type="none" w="med" len="med"/>
                      <a:tailEnd type="none" w="med" len="med"/>
                    </a:lnL>
                  </a:tcPr>
                </a:tc>
              </a:tr>
              <a:tr h="370840">
                <a:tc>
                  <a:txBody>
                    <a:bodyPr/>
                    <a:lstStyle/>
                    <a:p>
                      <a:pPr algn="ctr"/>
                      <a:r>
                        <a:rPr lang="en-GB" b="0" dirty="0" smtClean="0">
                          <a:solidFill>
                            <a:schemeClr val="tx1"/>
                          </a:solidFill>
                        </a:rPr>
                        <a:t>c1</a:t>
                      </a:r>
                      <a:endParaRPr lang="en-GB" b="0"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c2</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c1</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c2</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c1</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c2</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c1</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c2</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c1</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c2</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c1</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0" dirty="0" smtClean="0">
                          <a:solidFill>
                            <a:schemeClr val="tx1"/>
                          </a:solidFill>
                        </a:rPr>
                        <a:t>c2</a:t>
                      </a:r>
                      <a:endParaRPr lang="en-GB" b="0" dirty="0">
                        <a:solidFill>
                          <a:schemeClr val="tx1"/>
                        </a:solidFill>
                      </a:endParaRPr>
                    </a:p>
                  </a:txBody>
                  <a:tcPr>
                    <a:lnL w="12700" cap="flat" cmpd="sng" algn="ctr">
                      <a:solidFill>
                        <a:schemeClr val="tx1"/>
                      </a:solidFill>
                      <a:prstDash val="solid"/>
                      <a:round/>
                      <a:headEnd type="none" w="med" len="med"/>
                      <a:tailEnd type="none" w="med" len="med"/>
                    </a:ln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buFont typeface="Arial" pitchFamily="34" charset="0"/>
              <a:buNone/>
              <a:defRPr/>
            </a:pPr>
            <a:r>
              <a:rPr lang="en-GB" dirty="0" smtClean="0"/>
              <a:t>The implicit filter</a:t>
            </a:r>
            <a:endParaRPr lang="en-GB" dirty="0"/>
          </a:p>
        </p:txBody>
      </p:sp>
      <p:sp>
        <p:nvSpPr>
          <p:cNvPr id="39938" name="3 Marcador de número de diapositiva"/>
          <p:cNvSpPr>
            <a:spLocks noGrp="1"/>
          </p:cNvSpPr>
          <p:nvPr>
            <p:ph type="sldNum" sz="quarter" idx="10"/>
          </p:nvPr>
        </p:nvSpPr>
        <p:spPr>
          <a:noFill/>
        </p:spPr>
        <p:txBody>
          <a:bodyPr/>
          <a:lstStyle/>
          <a:p>
            <a:fld id="{960D9EDA-ACAB-4845-83D2-D697F235A427}" type="slidenum">
              <a:rPr lang="es-ES_tradnl">
                <a:latin typeface="BdE Neue Helvetica 55 Roman"/>
              </a:rPr>
              <a:pPr/>
              <a:t>38</a:t>
            </a:fld>
            <a:endParaRPr lang="es-ES_tradnl">
              <a:latin typeface="BdE Neue Helvetica 55 Roman"/>
            </a:endParaRPr>
          </a:p>
        </p:txBody>
      </p:sp>
      <p:sp>
        <p:nvSpPr>
          <p:cNvPr id="6" name="5 CuadroTexto"/>
          <p:cNvSpPr txBox="1"/>
          <p:nvPr/>
        </p:nvSpPr>
        <p:spPr>
          <a:xfrm>
            <a:off x="384175" y="1285875"/>
            <a:ext cx="8412163" cy="10160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lvl="1">
              <a:defRPr/>
            </a:pPr>
            <a:r>
              <a:rPr lang="en-GB" dirty="0"/>
              <a:t>For every pair of variables of a formula / assertion, the value of each aspect that is not explicitly filtered* by a variable filter must be the same</a:t>
            </a:r>
          </a:p>
        </p:txBody>
      </p:sp>
      <p:sp>
        <p:nvSpPr>
          <p:cNvPr id="7" name="6 CuadroTexto"/>
          <p:cNvSpPr txBox="1"/>
          <p:nvPr/>
        </p:nvSpPr>
        <p:spPr>
          <a:xfrm>
            <a:off x="384175" y="2928938"/>
            <a:ext cx="8412163" cy="7080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lvl="1">
              <a:defRPr/>
            </a:pPr>
            <a:r>
              <a:rPr lang="en-GB" dirty="0"/>
              <a:t>So, combinations that mix different values for aspects not explicitly filtered are not allowed</a:t>
            </a:r>
          </a:p>
        </p:txBody>
      </p:sp>
      <p:sp>
        <p:nvSpPr>
          <p:cNvPr id="39941" name="7 CuadroTexto"/>
          <p:cNvSpPr txBox="1">
            <a:spLocks noChangeArrowheads="1"/>
          </p:cNvSpPr>
          <p:nvPr/>
        </p:nvSpPr>
        <p:spPr bwMode="auto">
          <a:xfrm>
            <a:off x="231775" y="5000625"/>
            <a:ext cx="8564563" cy="1077913"/>
          </a:xfrm>
          <a:prstGeom prst="rect">
            <a:avLst/>
          </a:prstGeom>
          <a:noFill/>
          <a:ln w="9525">
            <a:noFill/>
            <a:miter lim="800000"/>
            <a:headEnd/>
            <a:tailEnd/>
          </a:ln>
        </p:spPr>
        <p:txBody>
          <a:bodyPr>
            <a:spAutoFit/>
          </a:bodyPr>
          <a:lstStyle/>
          <a:p>
            <a:r>
              <a:rPr lang="en-GB" sz="1600"/>
              <a:t>More precisely: aspects not covered. An aspect is covered for a variable if that variables has a variable filter for that aspect with the attribute @cover with a value of </a:t>
            </a:r>
            <a:r>
              <a:rPr lang="en-GB" sz="1600" i="1"/>
              <a:t>true</a:t>
            </a:r>
            <a:r>
              <a:rPr lang="en-GB" sz="1600"/>
              <a:t>. In this tutorial, it is assumed that every variable filter has this attribute set to </a:t>
            </a:r>
            <a:r>
              <a:rPr lang="en-GB" sz="1600" i="1"/>
              <a:t>true</a:t>
            </a:r>
            <a:r>
              <a:rPr lang="en-GB" sz="1600"/>
              <a:t>. Group filters don’t cover aspects. So, group filters are ignored by this rule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buFont typeface="Arial" pitchFamily="34" charset="0"/>
              <a:buNone/>
              <a:defRPr/>
            </a:pPr>
            <a:r>
              <a:rPr lang="en-GB" dirty="0" smtClean="0"/>
              <a:t>EXAMPLE 7</a:t>
            </a:r>
            <a:endParaRPr lang="en-GB" dirty="0"/>
          </a:p>
        </p:txBody>
      </p:sp>
      <p:sp>
        <p:nvSpPr>
          <p:cNvPr id="40962" name="4 Marcador de número de diapositiva"/>
          <p:cNvSpPr>
            <a:spLocks noGrp="1"/>
          </p:cNvSpPr>
          <p:nvPr>
            <p:ph type="sldNum" sz="quarter" idx="10"/>
          </p:nvPr>
        </p:nvSpPr>
        <p:spPr>
          <a:noFill/>
        </p:spPr>
        <p:txBody>
          <a:bodyPr/>
          <a:lstStyle/>
          <a:p>
            <a:fld id="{44373233-DEDD-4BC1-8BB3-420D426151D5}" type="slidenum">
              <a:rPr lang="en-GB">
                <a:latin typeface="BdE Neue Helvetica 55 Roman"/>
              </a:rPr>
              <a:pPr/>
              <a:t>39</a:t>
            </a:fld>
            <a:endParaRPr lang="en-GB">
              <a:latin typeface="BdE Neue Helvetica 55 Roman"/>
            </a:endParaRPr>
          </a:p>
        </p:txBody>
      </p:sp>
      <p:sp>
        <p:nvSpPr>
          <p:cNvPr id="40963" name="7 Marcador de contenido"/>
          <p:cNvSpPr>
            <a:spLocks noGrp="1"/>
          </p:cNvSpPr>
          <p:nvPr>
            <p:ph idx="1"/>
          </p:nvPr>
        </p:nvSpPr>
        <p:spPr>
          <a:xfrm>
            <a:off x="227013" y="1857375"/>
            <a:ext cx="8575675" cy="4194175"/>
          </a:xfrm>
        </p:spPr>
        <p:txBody>
          <a:bodyPr/>
          <a:lstStyle/>
          <a:p>
            <a:pPr marL="0" indent="0"/>
            <a:endParaRPr lang="en-GB" smtClean="0"/>
          </a:p>
          <a:p>
            <a:pPr marL="0" indent="0"/>
            <a:r>
              <a:rPr lang="en-GB" smtClean="0"/>
              <a:t>$genRisk :</a:t>
            </a:r>
          </a:p>
          <a:p>
            <a:pPr lvl="1"/>
            <a:r>
              <a:rPr lang="en-GB"/>
              <a:t>Exp dimension: </a:t>
            </a:r>
            <a:r>
              <a:rPr lang="en-GB" b="1"/>
              <a:t>MarketRiskDimension</a:t>
            </a:r>
            <a:r>
              <a:rPr lang="en-GB"/>
              <a:t> = </a:t>
            </a:r>
            <a:r>
              <a:rPr lang="en-GB" b="1"/>
              <a:t>d-</a:t>
            </a:r>
            <a:r>
              <a:rPr lang="es-ES_tradnl" b="1"/>
              <a:t>mr:MRiskSAEQUGeneralRisk </a:t>
            </a:r>
            <a:endParaRPr lang="en-GB" b="1"/>
          </a:p>
          <a:p>
            <a:pPr marL="0" indent="0"/>
            <a:r>
              <a:rPr lang="en-GB" smtClean="0"/>
              <a:t>$exc (fallbackValue = 0) :</a:t>
            </a:r>
          </a:p>
          <a:p>
            <a:pPr lvl="1"/>
            <a:r>
              <a:rPr lang="en-GB"/>
              <a:t>Exp dimension: </a:t>
            </a:r>
            <a:r>
              <a:rPr lang="en-GB" b="1"/>
              <a:t>MarketRiskDimension</a:t>
            </a:r>
            <a:r>
              <a:rPr lang="en-GB"/>
              <a:t> = </a:t>
            </a:r>
            <a:r>
              <a:rPr lang="en-GB" b="1"/>
              <a:t>d-mr:MRiskSAEQUExchangeTradedStockIndexFuturesBroadlyDiversifiedSubjectParticularApproach</a:t>
            </a:r>
          </a:p>
          <a:p>
            <a:pPr marL="0" indent="0"/>
            <a:r>
              <a:rPr lang="en-GB" smtClean="0"/>
              <a:t>$other  (fallbackValue = 0):</a:t>
            </a:r>
          </a:p>
          <a:p>
            <a:pPr lvl="1"/>
            <a:r>
              <a:rPr lang="en-GB"/>
              <a:t>Exp dimension: </a:t>
            </a:r>
            <a:r>
              <a:rPr lang="en-GB" b="1"/>
              <a:t>MarketRiskDimension</a:t>
            </a:r>
            <a:r>
              <a:rPr lang="en-GB"/>
              <a:t> = </a:t>
            </a:r>
            <a:r>
              <a:rPr lang="en-GB" b="1"/>
              <a:t>d-mr:</a:t>
            </a:r>
            <a:r>
              <a:rPr lang="es-ES_tradnl" b="1"/>
              <a:t>MRiskSAEQUOtherEquitiesThanExchangeTradedStockIndexFuturesBroadlyDiversified </a:t>
            </a:r>
            <a:endParaRPr lang="en-GB" b="1"/>
          </a:p>
          <a:p>
            <a:pPr lvl="1"/>
            <a:endParaRPr lang="en-GB"/>
          </a:p>
          <a:p>
            <a:pPr marL="0" indent="0"/>
            <a:r>
              <a:rPr lang="en-GB" smtClean="0"/>
              <a:t>Test = </a:t>
            </a:r>
            <a:r>
              <a:rPr lang="en-GB" b="0" smtClean="0"/>
              <a:t>“$genRisk = $exc  +  $other”</a:t>
            </a:r>
          </a:p>
        </p:txBody>
      </p:sp>
      <p:sp>
        <p:nvSpPr>
          <p:cNvPr id="9" name="8 CuadroTexto"/>
          <p:cNvSpPr txBox="1"/>
          <p:nvPr/>
        </p:nvSpPr>
        <p:spPr>
          <a:xfrm>
            <a:off x="857250" y="841375"/>
            <a:ext cx="7620000" cy="101600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en-GB" dirty="0"/>
              <a:t>“</a:t>
            </a:r>
            <a:r>
              <a:rPr lang="en-GB" i="1" dirty="0"/>
              <a:t>General risk</a:t>
            </a:r>
            <a:r>
              <a:rPr lang="en-GB" dirty="0"/>
              <a:t>” (1) must be equal to the addition of 1.1 and 1.2</a:t>
            </a:r>
          </a:p>
          <a:p>
            <a:pPr algn="ctr">
              <a:defRPr/>
            </a:pPr>
            <a:r>
              <a:rPr lang="en-GB" dirty="0"/>
              <a:t>For every concept</a:t>
            </a:r>
          </a:p>
          <a:p>
            <a:pPr algn="ctr">
              <a:defRPr/>
            </a:pPr>
            <a:r>
              <a:rPr lang="en-GB" dirty="0"/>
              <a:t>(zero assumed if missing)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fld id="{78A55A2C-8F53-491E-B2B3-99FC51B28BAE}" type="slidenum">
              <a:rPr lang="es-ES_tradnl"/>
              <a:pPr/>
              <a:t>4</a:t>
            </a:fld>
            <a:endParaRPr lang="es-ES_tradnl" dirty="0"/>
          </a:p>
        </p:txBody>
      </p:sp>
      <p:sp>
        <p:nvSpPr>
          <p:cNvPr id="318466" name="Rectangle 2"/>
          <p:cNvSpPr>
            <a:spLocks noGrp="1" noChangeArrowheads="1"/>
          </p:cNvSpPr>
          <p:nvPr>
            <p:ph type="title"/>
          </p:nvPr>
        </p:nvSpPr>
        <p:spPr/>
        <p:txBody>
          <a:bodyPr/>
          <a:lstStyle/>
          <a:p>
            <a:r>
              <a:rPr lang="en-US" dirty="0" smtClean="0"/>
              <a:t>Complexity of the reporting process in regulatory banking institutions</a:t>
            </a:r>
            <a:endParaRPr lang="en-US" dirty="0"/>
          </a:p>
        </p:txBody>
      </p:sp>
      <p:sp>
        <p:nvSpPr>
          <p:cNvPr id="318467" name="Rectangle 3"/>
          <p:cNvSpPr>
            <a:spLocks noGrp="1" noChangeArrowheads="1"/>
          </p:cNvSpPr>
          <p:nvPr>
            <p:ph type="body" idx="1"/>
          </p:nvPr>
        </p:nvSpPr>
        <p:spPr/>
        <p:txBody>
          <a:bodyPr/>
          <a:lstStyle/>
          <a:p>
            <a:pPr marL="342900" indent="-342900">
              <a:buFont typeface="Wingdings" pitchFamily="2" charset="2"/>
              <a:buChar char="§"/>
            </a:pPr>
            <a:r>
              <a:rPr lang="en-US" dirty="0" smtClean="0"/>
              <a:t>Some figures</a:t>
            </a:r>
            <a:endParaRPr lang="en-US" dirty="0"/>
          </a:p>
          <a:p>
            <a:pPr marL="742950" lvl="1" indent="-285750">
              <a:buFont typeface="Arial" charset="0"/>
              <a:buChar char="–"/>
            </a:pPr>
            <a:r>
              <a:rPr lang="en-US" dirty="0" smtClean="0"/>
              <a:t>More than 400 credit institutions</a:t>
            </a:r>
          </a:p>
          <a:p>
            <a:pPr marL="742950" lvl="1" indent="-285750">
              <a:buFont typeface="Arial" charset="0"/>
              <a:buChar char="–"/>
            </a:pPr>
            <a:r>
              <a:rPr lang="en-US" dirty="0" smtClean="0"/>
              <a:t>About </a:t>
            </a:r>
            <a:r>
              <a:rPr lang="en-US" dirty="0"/>
              <a:t>5.000 statements per year</a:t>
            </a:r>
          </a:p>
          <a:p>
            <a:pPr marL="742950" lvl="1" indent="-285750">
              <a:buFont typeface="Arial" charset="0"/>
              <a:buChar char="–"/>
            </a:pPr>
            <a:r>
              <a:rPr lang="en-US" dirty="0"/>
              <a:t>About </a:t>
            </a:r>
            <a:r>
              <a:rPr lang="en-US" b="1" dirty="0"/>
              <a:t>35.000 different </a:t>
            </a:r>
            <a:r>
              <a:rPr lang="en-US" b="1" dirty="0" smtClean="0"/>
              <a:t>financial concepts </a:t>
            </a:r>
            <a:r>
              <a:rPr lang="en-US" dirty="0"/>
              <a:t>managed</a:t>
            </a:r>
          </a:p>
          <a:p>
            <a:pPr marL="742950" lvl="1" indent="-285750">
              <a:buFont typeface="Arial" charset="0"/>
              <a:buChar char="–"/>
            </a:pPr>
            <a:r>
              <a:rPr lang="en-US" dirty="0"/>
              <a:t>More than 300.000 </a:t>
            </a:r>
            <a:r>
              <a:rPr lang="en-US" b="1" dirty="0"/>
              <a:t>checks</a:t>
            </a:r>
            <a:r>
              <a:rPr lang="en-US" dirty="0"/>
              <a:t> applied per year</a:t>
            </a:r>
          </a:p>
          <a:p>
            <a:pPr marL="342900" indent="-342900">
              <a:lnSpc>
                <a:spcPct val="120000"/>
              </a:lnSpc>
              <a:buFont typeface="Wingdings" pitchFamily="2" charset="2"/>
              <a:buChar char="§"/>
            </a:pP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buFont typeface="Arial" pitchFamily="34" charset="0"/>
              <a:buNone/>
              <a:defRPr/>
            </a:pPr>
            <a:r>
              <a:rPr lang="en-GB" dirty="0" smtClean="0"/>
              <a:t>EXAMPLE 8</a:t>
            </a:r>
            <a:endParaRPr lang="en-GB" dirty="0"/>
          </a:p>
        </p:txBody>
      </p:sp>
      <p:sp>
        <p:nvSpPr>
          <p:cNvPr id="41986" name="4 Marcador de número de diapositiva"/>
          <p:cNvSpPr>
            <a:spLocks noGrp="1"/>
          </p:cNvSpPr>
          <p:nvPr>
            <p:ph type="sldNum" sz="quarter" idx="10"/>
          </p:nvPr>
        </p:nvSpPr>
        <p:spPr>
          <a:noFill/>
        </p:spPr>
        <p:txBody>
          <a:bodyPr/>
          <a:lstStyle/>
          <a:p>
            <a:fld id="{6FF15E98-E201-4A6E-B77D-8D1CE10A8DC5}" type="slidenum">
              <a:rPr lang="en-GB">
                <a:latin typeface="BdE Neue Helvetica 55 Roman"/>
              </a:rPr>
              <a:pPr/>
              <a:t>40</a:t>
            </a:fld>
            <a:endParaRPr lang="en-GB">
              <a:latin typeface="BdE Neue Helvetica 55 Roman"/>
            </a:endParaRPr>
          </a:p>
        </p:txBody>
      </p:sp>
      <p:sp>
        <p:nvSpPr>
          <p:cNvPr id="41987" name="7 Marcador de contenido"/>
          <p:cNvSpPr>
            <a:spLocks noGrp="1"/>
          </p:cNvSpPr>
          <p:nvPr>
            <p:ph idx="1"/>
          </p:nvPr>
        </p:nvSpPr>
        <p:spPr>
          <a:xfrm>
            <a:off x="227013" y="1857375"/>
            <a:ext cx="8575675" cy="4194175"/>
          </a:xfrm>
        </p:spPr>
        <p:txBody>
          <a:bodyPr/>
          <a:lstStyle/>
          <a:p>
            <a:pPr marL="0" indent="0"/>
            <a:endParaRPr lang="en-GB" smtClean="0"/>
          </a:p>
          <a:p>
            <a:pPr marL="0" indent="0"/>
            <a:r>
              <a:rPr lang="en-GB" smtClean="0"/>
              <a:t>$total :</a:t>
            </a:r>
          </a:p>
          <a:p>
            <a:pPr lvl="1"/>
            <a:r>
              <a:rPr lang="en-GB"/>
              <a:t>Exp dimension: </a:t>
            </a:r>
            <a:r>
              <a:rPr lang="en-GB" b="1"/>
              <a:t>MarketRiskDimension</a:t>
            </a:r>
            <a:r>
              <a:rPr lang="en-GB"/>
              <a:t> = </a:t>
            </a:r>
            <a:r>
              <a:rPr lang="es-ES_tradnl" b="1"/>
              <a:t>MRiskSAEQUTotal </a:t>
            </a:r>
            <a:endParaRPr lang="en-GB" b="1"/>
          </a:p>
          <a:p>
            <a:pPr marL="0" indent="0"/>
            <a:r>
              <a:rPr lang="en-GB" smtClean="0"/>
              <a:t>$breakdown*  (fallbackValue = 0):</a:t>
            </a:r>
          </a:p>
          <a:p>
            <a:pPr lvl="1"/>
            <a:r>
              <a:rPr lang="en-GB"/>
              <a:t>Exp dimension: </a:t>
            </a:r>
            <a:r>
              <a:rPr lang="en-GB" b="1"/>
              <a:t>MarketRiskDimension</a:t>
            </a:r>
            <a:r>
              <a:rPr lang="en-GB"/>
              <a:t> = </a:t>
            </a:r>
          </a:p>
          <a:p>
            <a:pPr lvl="1"/>
            <a:r>
              <a:rPr lang="en-GB" b="1"/>
              <a:t>     d-</a:t>
            </a:r>
            <a:r>
              <a:rPr lang="es-ES_tradnl" b="1"/>
              <a:t>mr:MRiskSAEQUGeneralRisk </a:t>
            </a:r>
          </a:p>
          <a:p>
            <a:pPr lvl="1"/>
            <a:r>
              <a:rPr lang="es-ES_tradnl" b="1"/>
              <a:t>        …</a:t>
            </a:r>
          </a:p>
          <a:p>
            <a:pPr lvl="1"/>
            <a:r>
              <a:rPr lang="es-ES_tradnl" b="1"/>
              <a:t>     d-mr:MRiskSAEQUOtherNonDeltaRisksOptions </a:t>
            </a:r>
          </a:p>
          <a:p>
            <a:pPr lvl="1"/>
            <a:r>
              <a:rPr lang="es-ES_tradnl" b="1"/>
              <a:t>    </a:t>
            </a:r>
            <a:endParaRPr lang="en-GB"/>
          </a:p>
          <a:p>
            <a:pPr marL="0" indent="0"/>
            <a:r>
              <a:rPr lang="en-GB" smtClean="0"/>
              <a:t>Test = “$total = sum($breakdown)”</a:t>
            </a:r>
          </a:p>
        </p:txBody>
      </p:sp>
      <p:sp>
        <p:nvSpPr>
          <p:cNvPr id="9" name="8 CuadroTexto"/>
          <p:cNvSpPr txBox="1"/>
          <p:nvPr/>
        </p:nvSpPr>
        <p:spPr>
          <a:xfrm>
            <a:off x="428625" y="841375"/>
            <a:ext cx="8235950" cy="101600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en-GB" dirty="0"/>
              <a:t>Total “</a:t>
            </a:r>
            <a:r>
              <a:rPr lang="en-GB" i="1" dirty="0"/>
              <a:t>Equities in trading book</a:t>
            </a:r>
            <a:r>
              <a:rPr lang="en-GB" dirty="0"/>
              <a:t>” equal to the sum of its breakdown</a:t>
            </a:r>
          </a:p>
          <a:p>
            <a:pPr algn="ctr">
              <a:defRPr/>
            </a:pPr>
            <a:r>
              <a:rPr lang="en-GB" dirty="0"/>
              <a:t>For every concept</a:t>
            </a:r>
          </a:p>
          <a:p>
            <a:pPr algn="ctr">
              <a:defRPr/>
            </a:pPr>
            <a:r>
              <a:rPr lang="en-GB" dirty="0"/>
              <a:t>(zero assumed if missing)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buFont typeface="Arial" pitchFamily="34" charset="0"/>
              <a:buNone/>
              <a:defRPr/>
            </a:pPr>
            <a:r>
              <a:rPr lang="en-GB" dirty="0" err="1" smtClean="0"/>
              <a:t>XPaTH</a:t>
            </a:r>
            <a:r>
              <a:rPr lang="en-GB" dirty="0" smtClean="0"/>
              <a:t>  data model</a:t>
            </a:r>
            <a:endParaRPr lang="en-GB" dirty="0"/>
          </a:p>
        </p:txBody>
      </p:sp>
      <p:sp>
        <p:nvSpPr>
          <p:cNvPr id="43010" name="2 Marcador de contenido"/>
          <p:cNvSpPr>
            <a:spLocks noGrp="1"/>
          </p:cNvSpPr>
          <p:nvPr>
            <p:ph idx="1"/>
          </p:nvPr>
        </p:nvSpPr>
        <p:spPr/>
        <p:txBody>
          <a:bodyPr/>
          <a:lstStyle/>
          <a:p>
            <a:pPr marL="0" indent="0"/>
            <a:r>
              <a:rPr lang="en-GB" smtClean="0"/>
              <a:t>Atomic values: a number, a string, ...</a:t>
            </a:r>
          </a:p>
          <a:p>
            <a:pPr lvl="1"/>
            <a:r>
              <a:rPr lang="en-GB"/>
              <a:t>1</a:t>
            </a:r>
          </a:p>
          <a:p>
            <a:pPr lvl="1"/>
            <a:r>
              <a:rPr lang="en-GB"/>
              <a:t>“Hello!”</a:t>
            </a:r>
          </a:p>
          <a:p>
            <a:pPr marL="0" indent="0"/>
            <a:r>
              <a:rPr lang="en-GB" smtClean="0"/>
              <a:t>Sequences</a:t>
            </a:r>
          </a:p>
          <a:p>
            <a:pPr lvl="1"/>
            <a:r>
              <a:rPr lang="en-GB"/>
              <a:t>(1, 5, 10)</a:t>
            </a:r>
          </a:p>
          <a:p>
            <a:pPr lvl="1"/>
            <a:r>
              <a:rPr lang="en-GB"/>
              <a:t>(“Foo”, “bar”)</a:t>
            </a:r>
          </a:p>
          <a:p>
            <a:pPr marL="0" indent="0"/>
            <a:r>
              <a:rPr lang="en-GB" smtClean="0"/>
              <a:t>Nodes</a:t>
            </a:r>
          </a:p>
          <a:p>
            <a:pPr marL="0" indent="0"/>
            <a:endParaRPr lang="en-GB" smtClean="0"/>
          </a:p>
          <a:p>
            <a:pPr marL="0" indent="0"/>
            <a:r>
              <a:rPr lang="en-GB" smtClean="0"/>
              <a:t>Some operators and functions apply to atomic values:</a:t>
            </a:r>
          </a:p>
          <a:p>
            <a:pPr lvl="1"/>
            <a:r>
              <a:rPr lang="en-GB"/>
              <a:t>2   +   5</a:t>
            </a:r>
          </a:p>
          <a:p>
            <a:pPr lvl="1"/>
            <a:r>
              <a:rPr lang="en-GB"/>
              <a:t>abs(-2)</a:t>
            </a:r>
          </a:p>
          <a:p>
            <a:pPr marL="0" indent="0"/>
            <a:r>
              <a:rPr lang="en-GB" smtClean="0"/>
              <a:t>Some operators / functions apply to sequences:</a:t>
            </a:r>
          </a:p>
          <a:p>
            <a:pPr lvl="1"/>
            <a:r>
              <a:rPr lang="en-GB"/>
              <a:t>sum((2, 3, 5))</a:t>
            </a:r>
          </a:p>
          <a:p>
            <a:pPr lvl="1"/>
            <a:r>
              <a:rPr lang="en-GB"/>
              <a:t>max((10, 20, 30))</a:t>
            </a:r>
          </a:p>
        </p:txBody>
      </p:sp>
      <p:sp>
        <p:nvSpPr>
          <p:cNvPr id="43011" name="3 Marcador de número de diapositiva"/>
          <p:cNvSpPr>
            <a:spLocks noGrp="1"/>
          </p:cNvSpPr>
          <p:nvPr>
            <p:ph type="sldNum" sz="quarter" idx="10"/>
          </p:nvPr>
        </p:nvSpPr>
        <p:spPr>
          <a:noFill/>
        </p:spPr>
        <p:txBody>
          <a:bodyPr/>
          <a:lstStyle/>
          <a:p>
            <a:fld id="{59F8A1B6-A50E-4B57-B9C5-11719583DF7A}" type="slidenum">
              <a:rPr lang="es-ES_tradnl">
                <a:latin typeface="BdE Neue Helvetica 55 Roman"/>
              </a:rPr>
              <a:pPr/>
              <a:t>41</a:t>
            </a:fld>
            <a:endParaRPr lang="es-ES_tradnl">
              <a:latin typeface="BdE Neue Helvetica 55 Roman"/>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buFont typeface="Arial" pitchFamily="34" charset="0"/>
              <a:buNone/>
              <a:defRPr/>
            </a:pPr>
            <a:r>
              <a:rPr lang="en-GB" dirty="0" smtClean="0"/>
              <a:t>Bind as sequence attribute</a:t>
            </a:r>
            <a:endParaRPr lang="en-GB" dirty="0"/>
          </a:p>
        </p:txBody>
      </p:sp>
      <p:sp>
        <p:nvSpPr>
          <p:cNvPr id="44034" name="2 Marcador de contenido"/>
          <p:cNvSpPr>
            <a:spLocks noGrp="1"/>
          </p:cNvSpPr>
          <p:nvPr>
            <p:ph idx="1"/>
          </p:nvPr>
        </p:nvSpPr>
        <p:spPr>
          <a:xfrm>
            <a:off x="227013" y="1484313"/>
            <a:ext cx="8575675" cy="1730375"/>
          </a:xfrm>
        </p:spPr>
        <p:txBody>
          <a:bodyPr/>
          <a:lstStyle/>
          <a:p>
            <a:pPr marL="0" indent="0"/>
            <a:r>
              <a:rPr lang="en-GB" smtClean="0"/>
              <a:t>The attribute “bindAsSequence” in a variable is used to make the difference between:</a:t>
            </a:r>
          </a:p>
          <a:p>
            <a:pPr lvl="1">
              <a:buFontTx/>
              <a:buChar char="-"/>
            </a:pPr>
            <a:r>
              <a:rPr lang="en-GB"/>
              <a:t> Variables to be bound to single values on each evaluation</a:t>
            </a:r>
          </a:p>
          <a:p>
            <a:pPr lvl="1">
              <a:buFontTx/>
              <a:buChar char="-"/>
            </a:pPr>
            <a:r>
              <a:rPr lang="en-GB"/>
              <a:t> Variables to be bound to sequences of values</a:t>
            </a:r>
          </a:p>
          <a:p>
            <a:pPr lvl="1">
              <a:buFontTx/>
              <a:buChar char="-"/>
            </a:pPr>
            <a:endParaRPr lang="en-GB"/>
          </a:p>
          <a:p>
            <a:pPr marL="0" indent="0"/>
            <a:endParaRPr lang="en-GB" smtClean="0"/>
          </a:p>
        </p:txBody>
      </p:sp>
      <p:sp>
        <p:nvSpPr>
          <p:cNvPr id="44035" name="3 Marcador de número de diapositiva"/>
          <p:cNvSpPr>
            <a:spLocks noGrp="1"/>
          </p:cNvSpPr>
          <p:nvPr>
            <p:ph type="sldNum" sz="quarter" idx="10"/>
          </p:nvPr>
        </p:nvSpPr>
        <p:spPr>
          <a:noFill/>
        </p:spPr>
        <p:txBody>
          <a:bodyPr/>
          <a:lstStyle/>
          <a:p>
            <a:fld id="{A8F8CA7B-AB95-4585-9D5E-FDCCC7EFBD39}" type="slidenum">
              <a:rPr lang="es-ES_tradnl">
                <a:latin typeface="BdE Neue Helvetica 55 Roman"/>
              </a:rPr>
              <a:pPr/>
              <a:t>42</a:t>
            </a:fld>
            <a:endParaRPr lang="es-ES_tradnl">
              <a:latin typeface="BdE Neue Helvetica 55 Roman"/>
            </a:endParaRPr>
          </a:p>
        </p:txBody>
      </p:sp>
      <p:sp>
        <p:nvSpPr>
          <p:cNvPr id="7" name="6 CuadroTexto"/>
          <p:cNvSpPr txBox="1"/>
          <p:nvPr/>
        </p:nvSpPr>
        <p:spPr>
          <a:xfrm>
            <a:off x="857250" y="3146425"/>
            <a:ext cx="7407275" cy="70802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GB" dirty="0"/>
              <a:t>Use sequence functions/operators with sequence variables</a:t>
            </a:r>
          </a:p>
          <a:p>
            <a:pPr>
              <a:defRPr/>
            </a:pPr>
            <a:r>
              <a:rPr lang="en-GB" dirty="0"/>
              <a:t>Use atomic/node functions/ operators with simple variables</a:t>
            </a:r>
          </a:p>
        </p:txBody>
      </p:sp>
      <p:sp>
        <p:nvSpPr>
          <p:cNvPr id="6" name="5 CuadroTexto"/>
          <p:cNvSpPr txBox="1"/>
          <p:nvPr/>
        </p:nvSpPr>
        <p:spPr>
          <a:xfrm>
            <a:off x="857250" y="4357688"/>
            <a:ext cx="7407275" cy="10160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GB" dirty="0"/>
              <a:t>Sequence variables are to be used with filters that select more than one value. Only aspects explicitly filtered*  for these variables are mixed in one evaluation</a:t>
            </a:r>
          </a:p>
        </p:txBody>
      </p:sp>
      <p:sp>
        <p:nvSpPr>
          <p:cNvPr id="44038" name="7 CuadroTexto"/>
          <p:cNvSpPr txBox="1">
            <a:spLocks noChangeArrowheads="1"/>
          </p:cNvSpPr>
          <p:nvPr/>
        </p:nvSpPr>
        <p:spPr bwMode="auto">
          <a:xfrm>
            <a:off x="500063" y="5800725"/>
            <a:ext cx="4841875" cy="400050"/>
          </a:xfrm>
          <a:prstGeom prst="rect">
            <a:avLst/>
          </a:prstGeom>
          <a:noFill/>
          <a:ln w="9525">
            <a:noFill/>
            <a:miter lim="800000"/>
            <a:headEnd/>
            <a:tailEnd/>
          </a:ln>
        </p:spPr>
        <p:txBody>
          <a:bodyPr wrap="none">
            <a:spAutoFit/>
          </a:bodyPr>
          <a:lstStyle/>
          <a:p>
            <a:r>
              <a:rPr lang="en-GB"/>
              <a:t>*More precisely: only aspects covered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buFont typeface="Arial" pitchFamily="34" charset="0"/>
              <a:buNone/>
              <a:defRPr/>
            </a:pPr>
            <a:r>
              <a:rPr lang="en-GB" dirty="0" smtClean="0"/>
              <a:t>EXAMPLE 8b</a:t>
            </a:r>
            <a:endParaRPr lang="en-GB" dirty="0"/>
          </a:p>
        </p:txBody>
      </p:sp>
      <p:sp>
        <p:nvSpPr>
          <p:cNvPr id="45058" name="4 Marcador de número de diapositiva"/>
          <p:cNvSpPr>
            <a:spLocks noGrp="1"/>
          </p:cNvSpPr>
          <p:nvPr>
            <p:ph type="sldNum" sz="quarter" idx="10"/>
          </p:nvPr>
        </p:nvSpPr>
        <p:spPr>
          <a:noFill/>
        </p:spPr>
        <p:txBody>
          <a:bodyPr/>
          <a:lstStyle/>
          <a:p>
            <a:fld id="{675A2338-3CB9-482A-962E-2D71432D8D98}" type="slidenum">
              <a:rPr lang="en-GB">
                <a:latin typeface="BdE Neue Helvetica 55 Roman"/>
              </a:rPr>
              <a:pPr/>
              <a:t>43</a:t>
            </a:fld>
            <a:endParaRPr lang="en-GB">
              <a:latin typeface="BdE Neue Helvetica 55 Roman"/>
            </a:endParaRPr>
          </a:p>
        </p:txBody>
      </p:sp>
      <p:sp>
        <p:nvSpPr>
          <p:cNvPr id="45059" name="7 Marcador de contenido"/>
          <p:cNvSpPr>
            <a:spLocks noGrp="1"/>
          </p:cNvSpPr>
          <p:nvPr>
            <p:ph idx="1"/>
          </p:nvPr>
        </p:nvSpPr>
        <p:spPr>
          <a:xfrm>
            <a:off x="227013" y="1857375"/>
            <a:ext cx="8575675" cy="4194175"/>
          </a:xfrm>
        </p:spPr>
        <p:txBody>
          <a:bodyPr/>
          <a:lstStyle/>
          <a:p>
            <a:pPr marL="0" indent="0"/>
            <a:endParaRPr lang="en-GB" smtClean="0"/>
          </a:p>
          <a:p>
            <a:pPr marL="0" indent="0"/>
            <a:r>
              <a:rPr lang="en-GB" smtClean="0"/>
              <a:t>$total :</a:t>
            </a:r>
          </a:p>
          <a:p>
            <a:pPr lvl="1"/>
            <a:r>
              <a:rPr lang="en-GB"/>
              <a:t>Exp dimension: </a:t>
            </a:r>
            <a:r>
              <a:rPr lang="en-GB" b="1"/>
              <a:t>MarketRiskDimension</a:t>
            </a:r>
            <a:r>
              <a:rPr lang="en-GB"/>
              <a:t> = </a:t>
            </a:r>
            <a:r>
              <a:rPr lang="es-ES_tradnl" b="1"/>
              <a:t>MRiskSAEQUTotal </a:t>
            </a:r>
            <a:endParaRPr lang="en-GB" b="1"/>
          </a:p>
          <a:p>
            <a:pPr marL="0" indent="0"/>
            <a:r>
              <a:rPr lang="en-GB" smtClean="0"/>
              <a:t>$breakdown*  (fallbackValue = 0):</a:t>
            </a:r>
          </a:p>
          <a:p>
            <a:pPr lvl="1"/>
            <a:r>
              <a:rPr lang="en-GB"/>
              <a:t>Exp dimension: </a:t>
            </a:r>
            <a:r>
              <a:rPr lang="en-GB" b="1"/>
              <a:t>MarketRiskDimension</a:t>
            </a:r>
            <a:r>
              <a:rPr lang="en-GB"/>
              <a:t> = </a:t>
            </a:r>
          </a:p>
          <a:p>
            <a:pPr lvl="1"/>
            <a:r>
              <a:rPr lang="en-GB" b="1"/>
              <a:t>		</a:t>
            </a:r>
            <a:r>
              <a:rPr lang="en-GB" b="1" u="sng"/>
              <a:t>child of</a:t>
            </a:r>
            <a:r>
              <a:rPr lang="en-GB" b="1"/>
              <a:t> </a:t>
            </a:r>
            <a:r>
              <a:rPr lang="es-ES_tradnl" b="1"/>
              <a:t>MRiskSAEQUTotal</a:t>
            </a:r>
          </a:p>
          <a:p>
            <a:pPr lvl="1"/>
            <a:r>
              <a:rPr lang="es-ES_tradnl" b="1"/>
              <a:t>    </a:t>
            </a:r>
            <a:endParaRPr lang="en-GB"/>
          </a:p>
          <a:p>
            <a:pPr marL="0" indent="0"/>
            <a:r>
              <a:rPr lang="en-GB" smtClean="0"/>
              <a:t>Test = “$total = sum($breakdown)”</a:t>
            </a:r>
          </a:p>
        </p:txBody>
      </p:sp>
      <p:sp>
        <p:nvSpPr>
          <p:cNvPr id="9" name="8 CuadroTexto"/>
          <p:cNvSpPr txBox="1"/>
          <p:nvPr/>
        </p:nvSpPr>
        <p:spPr>
          <a:xfrm>
            <a:off x="428625" y="841375"/>
            <a:ext cx="8235950" cy="101600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en-GB" dirty="0"/>
              <a:t>Total “</a:t>
            </a:r>
            <a:r>
              <a:rPr lang="en-GB" i="1" dirty="0"/>
              <a:t>Equities in trading book</a:t>
            </a:r>
            <a:r>
              <a:rPr lang="en-GB" dirty="0"/>
              <a:t>” equal to the sum of its breakdown</a:t>
            </a:r>
          </a:p>
          <a:p>
            <a:pPr algn="ctr">
              <a:defRPr/>
            </a:pPr>
            <a:r>
              <a:rPr lang="en-GB" dirty="0"/>
              <a:t>For every concept</a:t>
            </a:r>
          </a:p>
          <a:p>
            <a:pPr algn="ctr">
              <a:defRPr/>
            </a:pPr>
            <a:r>
              <a:rPr lang="en-GB" dirty="0"/>
              <a:t>(zero assumed if missing)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buFont typeface="Arial" pitchFamily="34" charset="0"/>
              <a:buNone/>
              <a:defRPr/>
            </a:pPr>
            <a:r>
              <a:rPr lang="en-GB" dirty="0" smtClean="0"/>
              <a:t>AXIS IN EXPLICIT Dimension filters</a:t>
            </a:r>
            <a:endParaRPr lang="en-GB" dirty="0"/>
          </a:p>
        </p:txBody>
      </p:sp>
      <p:sp>
        <p:nvSpPr>
          <p:cNvPr id="46082" name="2 Marcador de contenido"/>
          <p:cNvSpPr>
            <a:spLocks noGrp="1"/>
          </p:cNvSpPr>
          <p:nvPr>
            <p:ph idx="1"/>
          </p:nvPr>
        </p:nvSpPr>
        <p:spPr>
          <a:xfrm>
            <a:off x="231775" y="1146175"/>
            <a:ext cx="4416425" cy="4567238"/>
          </a:xfrm>
        </p:spPr>
        <p:txBody>
          <a:bodyPr/>
          <a:lstStyle/>
          <a:p>
            <a:pPr marL="0" indent="0"/>
            <a:r>
              <a:rPr lang="en-GB" smtClean="0"/>
              <a:t>AXIS POSSIBLE VALUES:</a:t>
            </a:r>
          </a:p>
          <a:p>
            <a:pPr lvl="1"/>
            <a:r>
              <a:rPr lang="en-GB"/>
              <a:t>child: </a:t>
            </a:r>
          </a:p>
          <a:p>
            <a:pPr lvl="2"/>
            <a:r>
              <a:rPr lang="en-GB" sz="1400" smtClean="0"/>
              <a:t>France, Spain, Belgium</a:t>
            </a:r>
          </a:p>
          <a:p>
            <a:pPr lvl="1"/>
            <a:r>
              <a:rPr lang="en-GB"/>
              <a:t>descentant:</a:t>
            </a:r>
          </a:p>
          <a:p>
            <a:pPr lvl="2"/>
            <a:r>
              <a:rPr lang="en-GB" sz="1400" smtClean="0"/>
              <a:t>France, Paris, Marseille, Lyon</a:t>
            </a:r>
          </a:p>
          <a:p>
            <a:pPr lvl="2"/>
            <a:r>
              <a:rPr lang="en-GB" sz="1400" smtClean="0"/>
              <a:t>Spain, ...</a:t>
            </a:r>
          </a:p>
          <a:p>
            <a:pPr lvl="2"/>
            <a:r>
              <a:rPr lang="en-GB" sz="1400" smtClean="0"/>
              <a:t>Belgium, ...</a:t>
            </a:r>
          </a:p>
          <a:p>
            <a:pPr lvl="1"/>
            <a:r>
              <a:rPr lang="en-GB"/>
              <a:t>child-or-self: </a:t>
            </a:r>
          </a:p>
          <a:p>
            <a:pPr lvl="2"/>
            <a:r>
              <a:rPr lang="en-GB" sz="1400" smtClean="0"/>
              <a:t>Europe, France, Spain, Belgium</a:t>
            </a:r>
          </a:p>
          <a:p>
            <a:pPr lvl="1"/>
            <a:r>
              <a:rPr lang="en-GB"/>
              <a:t>descendant-or-self:</a:t>
            </a:r>
          </a:p>
          <a:p>
            <a:pPr lvl="2"/>
            <a:r>
              <a:rPr lang="en-GB" sz="1400" smtClean="0"/>
              <a:t>Europe</a:t>
            </a:r>
          </a:p>
          <a:p>
            <a:pPr lvl="2"/>
            <a:r>
              <a:rPr lang="en-GB" sz="1400" smtClean="0"/>
              <a:t>France, Paris, Marseille, Lyon</a:t>
            </a:r>
          </a:p>
          <a:p>
            <a:pPr lvl="2"/>
            <a:r>
              <a:rPr lang="en-GB" sz="1400" smtClean="0"/>
              <a:t>Spain, ...</a:t>
            </a:r>
          </a:p>
          <a:p>
            <a:pPr lvl="2"/>
            <a:r>
              <a:rPr lang="en-GB" sz="1400" smtClean="0"/>
              <a:t>Belgium, ...</a:t>
            </a:r>
          </a:p>
          <a:p>
            <a:pPr lvl="2"/>
            <a:endParaRPr lang="en-GB" sz="1400" smtClean="0"/>
          </a:p>
          <a:p>
            <a:pPr lvl="1"/>
            <a:endParaRPr lang="en-GB"/>
          </a:p>
          <a:p>
            <a:pPr lvl="1"/>
            <a:endParaRPr lang="en-GB"/>
          </a:p>
          <a:p>
            <a:pPr lvl="2"/>
            <a:endParaRPr lang="en-GB" smtClean="0"/>
          </a:p>
          <a:p>
            <a:pPr lvl="2"/>
            <a:endParaRPr lang="en-GB" smtClean="0"/>
          </a:p>
          <a:p>
            <a:pPr lvl="1"/>
            <a:endParaRPr lang="en-GB"/>
          </a:p>
          <a:p>
            <a:pPr marL="0" indent="0">
              <a:buFontTx/>
              <a:buChar char="-"/>
            </a:pPr>
            <a:endParaRPr lang="en-GB" smtClean="0"/>
          </a:p>
        </p:txBody>
      </p:sp>
      <p:sp>
        <p:nvSpPr>
          <p:cNvPr id="46083" name="3 Marcador de número de diapositiva"/>
          <p:cNvSpPr>
            <a:spLocks noGrp="1"/>
          </p:cNvSpPr>
          <p:nvPr>
            <p:ph type="sldNum" sz="quarter" idx="10"/>
          </p:nvPr>
        </p:nvSpPr>
        <p:spPr>
          <a:noFill/>
        </p:spPr>
        <p:txBody>
          <a:bodyPr/>
          <a:lstStyle/>
          <a:p>
            <a:fld id="{0EF79E46-4FC2-42E2-A016-21A6344FB945}" type="slidenum">
              <a:rPr lang="es-ES_tradnl">
                <a:latin typeface="BdE Neue Helvetica 55 Roman"/>
              </a:rPr>
              <a:pPr/>
              <a:t>44</a:t>
            </a:fld>
            <a:endParaRPr lang="es-ES_tradnl">
              <a:latin typeface="BdE Neue Helvetica 55 Roman"/>
            </a:endParaRPr>
          </a:p>
        </p:txBody>
      </p:sp>
      <p:sp>
        <p:nvSpPr>
          <p:cNvPr id="5" name="4 CuadroTexto"/>
          <p:cNvSpPr txBox="1"/>
          <p:nvPr/>
        </p:nvSpPr>
        <p:spPr>
          <a:xfrm>
            <a:off x="6981825" y="1146175"/>
            <a:ext cx="762000" cy="33813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GB" sz="1600" dirty="0"/>
              <a:t>World</a:t>
            </a:r>
          </a:p>
        </p:txBody>
      </p:sp>
      <p:sp>
        <p:nvSpPr>
          <p:cNvPr id="6" name="5 CuadroTexto"/>
          <p:cNvSpPr txBox="1"/>
          <p:nvPr/>
        </p:nvSpPr>
        <p:spPr>
          <a:xfrm>
            <a:off x="5837238" y="1928813"/>
            <a:ext cx="889000" cy="338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defRPr/>
            </a:pPr>
            <a:r>
              <a:rPr lang="en-GB" sz="1600" dirty="0"/>
              <a:t>Europe</a:t>
            </a:r>
          </a:p>
        </p:txBody>
      </p:sp>
      <p:sp>
        <p:nvSpPr>
          <p:cNvPr id="7" name="6 CuadroTexto"/>
          <p:cNvSpPr txBox="1"/>
          <p:nvPr/>
        </p:nvSpPr>
        <p:spPr>
          <a:xfrm>
            <a:off x="7131050" y="1911350"/>
            <a:ext cx="785813" cy="3397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GB" sz="1600" dirty="0"/>
              <a:t>Asia</a:t>
            </a:r>
          </a:p>
        </p:txBody>
      </p:sp>
      <p:sp>
        <p:nvSpPr>
          <p:cNvPr id="46087" name="7 CuadroTexto"/>
          <p:cNvSpPr txBox="1">
            <a:spLocks noChangeArrowheads="1"/>
          </p:cNvSpPr>
          <p:nvPr/>
        </p:nvSpPr>
        <p:spPr bwMode="auto">
          <a:xfrm>
            <a:off x="8335963" y="1911350"/>
            <a:ext cx="396875" cy="400050"/>
          </a:xfrm>
          <a:prstGeom prst="rect">
            <a:avLst/>
          </a:prstGeom>
          <a:noFill/>
          <a:ln w="9525">
            <a:noFill/>
            <a:miter lim="800000"/>
            <a:headEnd/>
            <a:tailEnd/>
          </a:ln>
        </p:spPr>
        <p:txBody>
          <a:bodyPr wrap="none">
            <a:spAutoFit/>
          </a:bodyPr>
          <a:lstStyle/>
          <a:p>
            <a:r>
              <a:rPr lang="en-GB"/>
              <a:t>...</a:t>
            </a:r>
          </a:p>
        </p:txBody>
      </p:sp>
      <p:sp>
        <p:nvSpPr>
          <p:cNvPr id="9" name="8 CuadroTexto"/>
          <p:cNvSpPr txBox="1"/>
          <p:nvPr/>
        </p:nvSpPr>
        <p:spPr>
          <a:xfrm>
            <a:off x="5327650" y="2786063"/>
            <a:ext cx="857250" cy="33813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GB" sz="1600" dirty="0"/>
              <a:t>France</a:t>
            </a:r>
          </a:p>
        </p:txBody>
      </p:sp>
      <p:sp>
        <p:nvSpPr>
          <p:cNvPr id="10" name="9 CuadroTexto"/>
          <p:cNvSpPr txBox="1"/>
          <p:nvPr/>
        </p:nvSpPr>
        <p:spPr>
          <a:xfrm>
            <a:off x="6610350" y="2768600"/>
            <a:ext cx="741363" cy="33972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GB" sz="1600" dirty="0"/>
              <a:t>Spain</a:t>
            </a:r>
          </a:p>
        </p:txBody>
      </p:sp>
      <p:sp>
        <p:nvSpPr>
          <p:cNvPr id="11" name="10 CuadroTexto"/>
          <p:cNvSpPr txBox="1"/>
          <p:nvPr/>
        </p:nvSpPr>
        <p:spPr>
          <a:xfrm>
            <a:off x="7739063" y="2786063"/>
            <a:ext cx="993775" cy="33813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GB" sz="1600" dirty="0"/>
              <a:t>Belgium</a:t>
            </a:r>
          </a:p>
        </p:txBody>
      </p:sp>
      <p:sp>
        <p:nvSpPr>
          <p:cNvPr id="12" name="11 CuadroTexto"/>
          <p:cNvSpPr txBox="1"/>
          <p:nvPr/>
        </p:nvSpPr>
        <p:spPr>
          <a:xfrm>
            <a:off x="4900613" y="3643313"/>
            <a:ext cx="685800" cy="33813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GB" sz="1600" dirty="0"/>
              <a:t>Paris</a:t>
            </a:r>
          </a:p>
        </p:txBody>
      </p:sp>
      <p:sp>
        <p:nvSpPr>
          <p:cNvPr id="13" name="12 CuadroTexto"/>
          <p:cNvSpPr txBox="1"/>
          <p:nvPr/>
        </p:nvSpPr>
        <p:spPr>
          <a:xfrm>
            <a:off x="6040438" y="3625850"/>
            <a:ext cx="1065212" cy="33972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GB" sz="1600" dirty="0"/>
              <a:t>Marseille</a:t>
            </a:r>
          </a:p>
        </p:txBody>
      </p:sp>
      <p:sp>
        <p:nvSpPr>
          <p:cNvPr id="14" name="13 CuadroTexto"/>
          <p:cNvSpPr txBox="1"/>
          <p:nvPr/>
        </p:nvSpPr>
        <p:spPr>
          <a:xfrm>
            <a:off x="7469188" y="3625850"/>
            <a:ext cx="666750" cy="33972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GB" sz="1600" dirty="0"/>
              <a:t>Lyon</a:t>
            </a:r>
          </a:p>
        </p:txBody>
      </p:sp>
      <p:cxnSp>
        <p:nvCxnSpPr>
          <p:cNvPr id="46094" name="15 Conector recto de flecha"/>
          <p:cNvCxnSpPr>
            <a:cxnSpLocks noChangeShapeType="1"/>
            <a:stCxn id="5" idx="2"/>
            <a:endCxn id="6" idx="0"/>
          </p:cNvCxnSpPr>
          <p:nvPr/>
        </p:nvCxnSpPr>
        <p:spPr bwMode="auto">
          <a:xfrm rot="5400000">
            <a:off x="6600032" y="1166019"/>
            <a:ext cx="444500" cy="1081087"/>
          </a:xfrm>
          <a:prstGeom prst="straightConnector1">
            <a:avLst/>
          </a:prstGeom>
          <a:noFill/>
          <a:ln w="9525" algn="ctr">
            <a:solidFill>
              <a:schemeClr val="tx1"/>
            </a:solidFill>
            <a:round/>
            <a:headEnd/>
            <a:tailEnd type="arrow" w="med" len="med"/>
          </a:ln>
        </p:spPr>
      </p:cxnSp>
      <p:cxnSp>
        <p:nvCxnSpPr>
          <p:cNvPr id="46095" name="17 Conector recto de flecha"/>
          <p:cNvCxnSpPr>
            <a:cxnSpLocks noChangeShapeType="1"/>
            <a:stCxn id="5" idx="2"/>
            <a:endCxn id="7" idx="0"/>
          </p:cNvCxnSpPr>
          <p:nvPr/>
        </p:nvCxnSpPr>
        <p:spPr bwMode="auto">
          <a:xfrm rot="16200000" flipH="1">
            <a:off x="7230269" y="1616869"/>
            <a:ext cx="427037" cy="161925"/>
          </a:xfrm>
          <a:prstGeom prst="straightConnector1">
            <a:avLst/>
          </a:prstGeom>
          <a:noFill/>
          <a:ln w="9525" algn="ctr">
            <a:solidFill>
              <a:schemeClr val="tx1"/>
            </a:solidFill>
            <a:round/>
            <a:headEnd/>
            <a:tailEnd type="arrow" w="med" len="med"/>
          </a:ln>
        </p:spPr>
      </p:cxnSp>
      <p:cxnSp>
        <p:nvCxnSpPr>
          <p:cNvPr id="46096" name="19 Conector recto de flecha"/>
          <p:cNvCxnSpPr>
            <a:cxnSpLocks noChangeShapeType="1"/>
            <a:stCxn id="6" idx="2"/>
            <a:endCxn id="9" idx="0"/>
          </p:cNvCxnSpPr>
          <p:nvPr/>
        </p:nvCxnSpPr>
        <p:spPr bwMode="auto">
          <a:xfrm rot="5400000">
            <a:off x="5759450" y="2263775"/>
            <a:ext cx="519113" cy="525463"/>
          </a:xfrm>
          <a:prstGeom prst="straightConnector1">
            <a:avLst/>
          </a:prstGeom>
          <a:noFill/>
          <a:ln w="9525" algn="ctr">
            <a:solidFill>
              <a:schemeClr val="tx1"/>
            </a:solidFill>
            <a:round/>
            <a:headEnd/>
            <a:tailEnd type="arrow" w="med" len="med"/>
          </a:ln>
        </p:spPr>
      </p:cxnSp>
      <p:cxnSp>
        <p:nvCxnSpPr>
          <p:cNvPr id="46097" name="21 Conector recto de flecha"/>
          <p:cNvCxnSpPr>
            <a:cxnSpLocks noChangeShapeType="1"/>
            <a:stCxn id="6" idx="2"/>
            <a:endCxn id="10" idx="0"/>
          </p:cNvCxnSpPr>
          <p:nvPr/>
        </p:nvCxnSpPr>
        <p:spPr bwMode="auto">
          <a:xfrm rot="16200000" flipH="1">
            <a:off x="6380957" y="2167731"/>
            <a:ext cx="501650" cy="700087"/>
          </a:xfrm>
          <a:prstGeom prst="straightConnector1">
            <a:avLst/>
          </a:prstGeom>
          <a:noFill/>
          <a:ln w="9525" algn="ctr">
            <a:solidFill>
              <a:schemeClr val="tx1"/>
            </a:solidFill>
            <a:round/>
            <a:headEnd/>
            <a:tailEnd type="arrow" w="med" len="med"/>
          </a:ln>
        </p:spPr>
      </p:cxnSp>
      <p:cxnSp>
        <p:nvCxnSpPr>
          <p:cNvPr id="46098" name="23 Conector recto de flecha"/>
          <p:cNvCxnSpPr>
            <a:cxnSpLocks noChangeShapeType="1"/>
            <a:stCxn id="6" idx="2"/>
            <a:endCxn id="11" idx="0"/>
          </p:cNvCxnSpPr>
          <p:nvPr/>
        </p:nvCxnSpPr>
        <p:spPr bwMode="auto">
          <a:xfrm rot="16200000" flipH="1">
            <a:off x="6999287" y="1549401"/>
            <a:ext cx="519113" cy="1954212"/>
          </a:xfrm>
          <a:prstGeom prst="straightConnector1">
            <a:avLst/>
          </a:prstGeom>
          <a:noFill/>
          <a:ln w="9525" algn="ctr">
            <a:solidFill>
              <a:schemeClr val="tx1"/>
            </a:solidFill>
            <a:round/>
            <a:headEnd/>
            <a:tailEnd type="arrow" w="med" len="med"/>
          </a:ln>
        </p:spPr>
      </p:cxnSp>
      <p:cxnSp>
        <p:nvCxnSpPr>
          <p:cNvPr id="46099" name="26 Conector recto de flecha"/>
          <p:cNvCxnSpPr>
            <a:cxnSpLocks noChangeShapeType="1"/>
            <a:stCxn id="9" idx="2"/>
            <a:endCxn id="12" idx="0"/>
          </p:cNvCxnSpPr>
          <p:nvPr/>
        </p:nvCxnSpPr>
        <p:spPr bwMode="auto">
          <a:xfrm rot="5400000">
            <a:off x="5240337" y="3127376"/>
            <a:ext cx="519113" cy="512762"/>
          </a:xfrm>
          <a:prstGeom prst="straightConnector1">
            <a:avLst/>
          </a:prstGeom>
          <a:noFill/>
          <a:ln w="9525" algn="ctr">
            <a:solidFill>
              <a:schemeClr val="tx1"/>
            </a:solidFill>
            <a:round/>
            <a:headEnd/>
            <a:tailEnd type="arrow" w="med" len="med"/>
          </a:ln>
        </p:spPr>
      </p:cxnSp>
      <p:cxnSp>
        <p:nvCxnSpPr>
          <p:cNvPr id="46100" name="28 Conector recto de flecha"/>
          <p:cNvCxnSpPr>
            <a:cxnSpLocks noChangeShapeType="1"/>
            <a:stCxn id="9" idx="2"/>
            <a:endCxn id="13" idx="0"/>
          </p:cNvCxnSpPr>
          <p:nvPr/>
        </p:nvCxnSpPr>
        <p:spPr bwMode="auto">
          <a:xfrm rot="16200000" flipH="1">
            <a:off x="5913438" y="2967037"/>
            <a:ext cx="501650" cy="815975"/>
          </a:xfrm>
          <a:prstGeom prst="straightConnector1">
            <a:avLst/>
          </a:prstGeom>
          <a:noFill/>
          <a:ln w="9525" algn="ctr">
            <a:solidFill>
              <a:schemeClr val="tx1"/>
            </a:solidFill>
            <a:round/>
            <a:headEnd/>
            <a:tailEnd type="arrow" w="med" len="med"/>
          </a:ln>
        </p:spPr>
      </p:cxnSp>
      <p:cxnSp>
        <p:nvCxnSpPr>
          <p:cNvPr id="46101" name="30 Conector recto de flecha"/>
          <p:cNvCxnSpPr>
            <a:cxnSpLocks noChangeShapeType="1"/>
            <a:stCxn id="9" idx="2"/>
            <a:endCxn id="14" idx="0"/>
          </p:cNvCxnSpPr>
          <p:nvPr/>
        </p:nvCxnSpPr>
        <p:spPr bwMode="auto">
          <a:xfrm rot="16200000" flipH="1">
            <a:off x="6528594" y="2351881"/>
            <a:ext cx="501650" cy="2046288"/>
          </a:xfrm>
          <a:prstGeom prst="straightConnector1">
            <a:avLst/>
          </a:prstGeom>
          <a:noFill/>
          <a:ln w="9525" algn="ctr">
            <a:solidFill>
              <a:schemeClr val="tx1"/>
            </a:solidFill>
            <a:round/>
            <a:headEnd/>
            <a:tailEnd type="arrow" w="med" len="med"/>
          </a:ln>
        </p:spPr>
      </p:cxnSp>
      <p:sp>
        <p:nvSpPr>
          <p:cNvPr id="32" name="31 CuadroTexto"/>
          <p:cNvSpPr txBox="1"/>
          <p:nvPr/>
        </p:nvSpPr>
        <p:spPr>
          <a:xfrm>
            <a:off x="4179888" y="4286250"/>
            <a:ext cx="4786312" cy="5842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GB" sz="1600" dirty="0"/>
              <a:t>The tree is selected choosing one extended link role and one arc role</a:t>
            </a:r>
          </a:p>
        </p:txBody>
      </p:sp>
      <p:sp>
        <p:nvSpPr>
          <p:cNvPr id="33" name="32 CuadroTexto"/>
          <p:cNvSpPr txBox="1"/>
          <p:nvPr/>
        </p:nvSpPr>
        <p:spPr>
          <a:xfrm>
            <a:off x="4179888" y="5221288"/>
            <a:ext cx="4786312" cy="83026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GB" sz="1600" dirty="0"/>
              <a:t>COREP and FINREP have hierarchies for every dimension in the default extended link role and domain-member arc role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buFont typeface="Arial" pitchFamily="34" charset="0"/>
              <a:buNone/>
              <a:defRPr/>
            </a:pPr>
            <a:r>
              <a:rPr lang="en-GB" dirty="0" smtClean="0"/>
              <a:t>EXAMPLE 9</a:t>
            </a:r>
            <a:endParaRPr lang="en-GB" dirty="0"/>
          </a:p>
        </p:txBody>
      </p:sp>
      <p:sp>
        <p:nvSpPr>
          <p:cNvPr id="47106" name="4 Marcador de número de diapositiva"/>
          <p:cNvSpPr>
            <a:spLocks noGrp="1"/>
          </p:cNvSpPr>
          <p:nvPr>
            <p:ph type="sldNum" sz="quarter" idx="10"/>
          </p:nvPr>
        </p:nvSpPr>
        <p:spPr>
          <a:noFill/>
        </p:spPr>
        <p:txBody>
          <a:bodyPr/>
          <a:lstStyle/>
          <a:p>
            <a:fld id="{29D52A5A-A85F-4B5E-A97E-D008E283CF8A}" type="slidenum">
              <a:rPr lang="en-GB">
                <a:latin typeface="BdE Neue Helvetica 55 Roman"/>
              </a:rPr>
              <a:pPr/>
              <a:t>45</a:t>
            </a:fld>
            <a:endParaRPr lang="en-GB">
              <a:latin typeface="BdE Neue Helvetica 55 Roman"/>
            </a:endParaRPr>
          </a:p>
        </p:txBody>
      </p:sp>
      <p:sp>
        <p:nvSpPr>
          <p:cNvPr id="8" name="7 Marcador de contenido"/>
          <p:cNvSpPr>
            <a:spLocks noGrp="1"/>
          </p:cNvSpPr>
          <p:nvPr>
            <p:ph idx="1"/>
          </p:nvPr>
        </p:nvSpPr>
        <p:spPr>
          <a:xfrm>
            <a:off x="227013" y="1857375"/>
            <a:ext cx="8575675" cy="4194175"/>
          </a:xfrm>
        </p:spPr>
        <p:txBody>
          <a:bodyPr/>
          <a:lstStyle/>
          <a:p>
            <a:pPr marL="0" indent="0"/>
            <a:endParaRPr lang="en-GB" smtClean="0"/>
          </a:p>
          <a:p>
            <a:pPr marL="0" indent="0"/>
            <a:endParaRPr lang="en-GB" smtClean="0"/>
          </a:p>
          <a:p>
            <a:pPr marL="0" indent="0"/>
            <a:r>
              <a:rPr lang="en-GB" smtClean="0"/>
              <a:t>test = “$total = sum($breakdown)”</a:t>
            </a:r>
          </a:p>
          <a:p>
            <a:pPr marL="0" indent="0"/>
            <a:endParaRPr lang="en-GB" smtClean="0"/>
          </a:p>
          <a:p>
            <a:pPr marL="0" indent="0"/>
            <a:r>
              <a:rPr lang="en-GB" smtClean="0"/>
              <a:t>Group filter:</a:t>
            </a:r>
          </a:p>
          <a:p>
            <a:pPr lvl="1"/>
            <a:r>
              <a:rPr lang="en-GB"/>
              <a:t>Concept name:  </a:t>
            </a:r>
            <a:r>
              <a:rPr lang="en-GB" b="1"/>
              <a:t>p-cm-mr:AllPositionsLong</a:t>
            </a:r>
            <a:endParaRPr lang="en-GB"/>
          </a:p>
          <a:p>
            <a:pPr marL="0" indent="0"/>
            <a:r>
              <a:rPr lang="en-GB" smtClean="0"/>
              <a:t>$total :</a:t>
            </a:r>
          </a:p>
          <a:p>
            <a:pPr lvl="1"/>
            <a:r>
              <a:rPr lang="en-GB"/>
              <a:t>Exp dimension: </a:t>
            </a:r>
            <a:r>
              <a:rPr lang="en-GB" b="1"/>
              <a:t>MarketRiskDimension</a:t>
            </a:r>
            <a:r>
              <a:rPr lang="en-GB"/>
              <a:t> = </a:t>
            </a:r>
          </a:p>
          <a:p>
            <a:pPr lvl="1"/>
            <a:r>
              <a:rPr lang="en-GB" b="1"/>
              <a:t>     </a:t>
            </a:r>
            <a:r>
              <a:rPr lang="es-ES_tradnl" b="1"/>
              <a:t>MRiskSAEQUTotal  (axis=“child-or-self”)</a:t>
            </a:r>
            <a:endParaRPr lang="en-GB" b="1"/>
          </a:p>
          <a:p>
            <a:pPr marL="0" indent="0"/>
            <a:r>
              <a:rPr lang="en-GB" smtClean="0"/>
              <a:t>$breakdown*  (fallbackValue = 0):</a:t>
            </a:r>
          </a:p>
          <a:p>
            <a:pPr lvl="1"/>
            <a:r>
              <a:rPr lang="en-GB"/>
              <a:t>Exp dimension: </a:t>
            </a:r>
            <a:r>
              <a:rPr lang="en-GB" b="1"/>
              <a:t>MarketRiskDimension</a:t>
            </a:r>
            <a:r>
              <a:rPr lang="en-GB"/>
              <a:t> = </a:t>
            </a:r>
            <a:r>
              <a:rPr lang="en-GB" b="1" u="sng"/>
              <a:t>child of</a:t>
            </a:r>
            <a:r>
              <a:rPr lang="en-GB" b="1"/>
              <a:t> </a:t>
            </a:r>
            <a:r>
              <a:rPr lang="es-ES_tradnl" b="1"/>
              <a:t>$total</a:t>
            </a:r>
          </a:p>
          <a:p>
            <a:pPr lvl="1"/>
            <a:r>
              <a:rPr lang="es-ES_tradnl" b="1"/>
              <a:t>    </a:t>
            </a:r>
            <a:endParaRPr lang="en-GB"/>
          </a:p>
        </p:txBody>
      </p:sp>
      <p:sp>
        <p:nvSpPr>
          <p:cNvPr id="7" name="6 CuadroTexto"/>
          <p:cNvSpPr txBox="1"/>
          <p:nvPr/>
        </p:nvSpPr>
        <p:spPr>
          <a:xfrm>
            <a:off x="428625" y="982663"/>
            <a:ext cx="8374063" cy="13239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GB" dirty="0"/>
              <a:t>Total “</a:t>
            </a:r>
            <a:r>
              <a:rPr lang="en-GB" i="1" dirty="0"/>
              <a:t>Equities in trading book</a:t>
            </a:r>
            <a:r>
              <a:rPr lang="en-GB" dirty="0"/>
              <a:t>” equal to the sum of its breakdown, and “General Risk” equal to the sum of its breakdown, and ...</a:t>
            </a:r>
          </a:p>
          <a:p>
            <a:pPr algn="ctr">
              <a:defRPr/>
            </a:pPr>
            <a:r>
              <a:rPr lang="en-GB" dirty="0"/>
              <a:t>For “</a:t>
            </a:r>
            <a:r>
              <a:rPr lang="en-GB" i="1" dirty="0"/>
              <a:t>All Positions Long</a:t>
            </a:r>
            <a:r>
              <a:rPr lang="en-GB"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buFont typeface="Arial" pitchFamily="34" charset="0"/>
              <a:buNone/>
              <a:defRPr/>
            </a:pPr>
            <a:r>
              <a:rPr lang="en-GB" dirty="0" smtClean="0"/>
              <a:t>Dimension filters</a:t>
            </a:r>
            <a:endParaRPr lang="en-GB" dirty="0"/>
          </a:p>
        </p:txBody>
      </p:sp>
      <p:sp>
        <p:nvSpPr>
          <p:cNvPr id="48130" name="2 Marcador de contenido"/>
          <p:cNvSpPr>
            <a:spLocks noGrp="1"/>
          </p:cNvSpPr>
          <p:nvPr>
            <p:ph idx="1"/>
          </p:nvPr>
        </p:nvSpPr>
        <p:spPr/>
        <p:txBody>
          <a:bodyPr/>
          <a:lstStyle/>
          <a:p>
            <a:pPr marL="0" indent="0"/>
            <a:r>
              <a:rPr lang="en-GB" smtClean="0"/>
              <a:t>Dimension:</a:t>
            </a:r>
          </a:p>
          <a:p>
            <a:pPr lvl="1"/>
            <a:r>
              <a:rPr lang="en-GB"/>
              <a:t>Using its name (@qname)</a:t>
            </a:r>
          </a:p>
          <a:p>
            <a:pPr lvl="1"/>
            <a:r>
              <a:rPr lang="en-GB"/>
              <a:t>Using an XPath expression that returns a name (@qnameExpression)</a:t>
            </a:r>
          </a:p>
          <a:p>
            <a:pPr marL="0" indent="0"/>
            <a:r>
              <a:rPr lang="en-GB" smtClean="0"/>
              <a:t>A list of members:</a:t>
            </a:r>
          </a:p>
          <a:p>
            <a:pPr lvl="1"/>
            <a:r>
              <a:rPr lang="en-GB"/>
              <a:t>Using its name (@qname)</a:t>
            </a:r>
          </a:p>
          <a:p>
            <a:pPr lvl="1"/>
            <a:r>
              <a:rPr lang="en-GB"/>
              <a:t>Using an XPath expression that returns a name (@qnameExpression)</a:t>
            </a:r>
          </a:p>
          <a:p>
            <a:pPr lvl="1"/>
            <a:r>
              <a:rPr lang="en-GB"/>
              <a:t>Using a reference to another variable (@variable)</a:t>
            </a:r>
          </a:p>
          <a:p>
            <a:pPr marL="0" indent="0"/>
            <a:r>
              <a:rPr lang="en-GB" smtClean="0"/>
              <a:t>+ (optional) an axis: </a:t>
            </a:r>
          </a:p>
          <a:p>
            <a:pPr lvl="1"/>
            <a:r>
              <a:rPr lang="en-GB"/>
              <a:t>Axis value</a:t>
            </a:r>
          </a:p>
          <a:p>
            <a:pPr lvl="1"/>
            <a:r>
              <a:rPr lang="en-GB"/>
              <a:t>Extended link role</a:t>
            </a:r>
          </a:p>
          <a:p>
            <a:pPr lvl="1"/>
            <a:r>
              <a:rPr lang="en-GB"/>
              <a:t>Arc role</a:t>
            </a:r>
          </a:p>
        </p:txBody>
      </p:sp>
      <p:sp>
        <p:nvSpPr>
          <p:cNvPr id="48131" name="3 Marcador de número de diapositiva"/>
          <p:cNvSpPr>
            <a:spLocks noGrp="1"/>
          </p:cNvSpPr>
          <p:nvPr>
            <p:ph type="sldNum" sz="quarter" idx="10"/>
          </p:nvPr>
        </p:nvSpPr>
        <p:spPr>
          <a:noFill/>
        </p:spPr>
        <p:txBody>
          <a:bodyPr/>
          <a:lstStyle/>
          <a:p>
            <a:fld id="{F536FDBC-0D9B-4B6D-BDB5-1EBBB48DA253}" type="slidenum">
              <a:rPr lang="es-ES_tradnl">
                <a:latin typeface="BdE Neue Helvetica 55 Roman"/>
              </a:rPr>
              <a:pPr/>
              <a:t>46</a:t>
            </a:fld>
            <a:endParaRPr lang="es-ES_tradnl">
              <a:latin typeface="BdE Neue Helvetica 55 Roman"/>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buFont typeface="Arial" pitchFamily="34" charset="0"/>
              <a:buNone/>
              <a:defRPr/>
            </a:pPr>
            <a:r>
              <a:rPr lang="en-GB" dirty="0" smtClean="0"/>
              <a:t>EXAMPLE 10a</a:t>
            </a:r>
            <a:endParaRPr lang="en-GB" dirty="0"/>
          </a:p>
        </p:txBody>
      </p:sp>
      <p:sp>
        <p:nvSpPr>
          <p:cNvPr id="49154" name="4 Marcador de número de diapositiva"/>
          <p:cNvSpPr>
            <a:spLocks noGrp="1"/>
          </p:cNvSpPr>
          <p:nvPr>
            <p:ph type="sldNum" sz="quarter" idx="10"/>
          </p:nvPr>
        </p:nvSpPr>
        <p:spPr>
          <a:noFill/>
        </p:spPr>
        <p:txBody>
          <a:bodyPr/>
          <a:lstStyle/>
          <a:p>
            <a:fld id="{697170C1-328B-405C-8C9C-62F76CE0A545}" type="slidenum">
              <a:rPr lang="en-GB">
                <a:latin typeface="BdE Neue Helvetica 55 Roman"/>
              </a:rPr>
              <a:pPr/>
              <a:t>47</a:t>
            </a:fld>
            <a:endParaRPr lang="en-GB">
              <a:latin typeface="BdE Neue Helvetica 55 Roman"/>
            </a:endParaRPr>
          </a:p>
        </p:txBody>
      </p:sp>
      <p:sp>
        <p:nvSpPr>
          <p:cNvPr id="49155" name="7 Marcador de contenido"/>
          <p:cNvSpPr>
            <a:spLocks noGrp="1"/>
          </p:cNvSpPr>
          <p:nvPr>
            <p:ph idx="1"/>
          </p:nvPr>
        </p:nvSpPr>
        <p:spPr>
          <a:xfrm>
            <a:off x="227013" y="1857375"/>
            <a:ext cx="8575675" cy="4194175"/>
          </a:xfrm>
        </p:spPr>
        <p:txBody>
          <a:bodyPr/>
          <a:lstStyle/>
          <a:p>
            <a:pPr marL="0" indent="0"/>
            <a:endParaRPr lang="en-GB" smtClean="0"/>
          </a:p>
          <a:p>
            <a:pPr marL="0" indent="0"/>
            <a:endParaRPr lang="en-GB" smtClean="0"/>
          </a:p>
          <a:p>
            <a:pPr marL="0" indent="0"/>
            <a:r>
              <a:rPr lang="en-GB" smtClean="0"/>
              <a:t>$capReq :  </a:t>
            </a:r>
            <a:r>
              <a:rPr lang="en-GB" smtClean="0">
                <a:solidFill>
                  <a:schemeClr val="accent1"/>
                </a:solidFill>
              </a:rPr>
              <a:t>Concept name: </a:t>
            </a:r>
            <a:r>
              <a:rPr lang="es-ES_tradnl" smtClean="0">
                <a:solidFill>
                  <a:schemeClr val="accent1"/>
                </a:solidFill>
              </a:rPr>
              <a:t>p-cm-ca:MarketRiskCapitalRequirements </a:t>
            </a:r>
            <a:endParaRPr lang="en-GB" smtClean="0">
              <a:solidFill>
                <a:schemeClr val="accent1"/>
              </a:solidFill>
            </a:endParaRPr>
          </a:p>
          <a:p>
            <a:pPr marL="0" indent="0"/>
            <a:r>
              <a:rPr lang="en-GB" smtClean="0"/>
              <a:t>$netPosSub:  </a:t>
            </a:r>
            <a:r>
              <a:rPr lang="en-GB" smtClean="0">
                <a:solidFill>
                  <a:schemeClr val="accent1"/>
                </a:solidFill>
              </a:rPr>
              <a:t>Concept name: </a:t>
            </a:r>
            <a:r>
              <a:rPr lang="es-ES_tradnl" smtClean="0">
                <a:solidFill>
                  <a:schemeClr val="accent1"/>
                </a:solidFill>
              </a:rPr>
              <a:t>p-cm-mr:NetPositionsSubjectToCapitalCharge </a:t>
            </a:r>
          </a:p>
          <a:p>
            <a:pPr marL="0" indent="0"/>
            <a:r>
              <a:rPr lang="es-ES_tradnl" smtClean="0"/>
              <a:t>$allPositions*:</a:t>
            </a:r>
          </a:p>
          <a:p>
            <a:pPr lvl="1"/>
            <a:r>
              <a:rPr lang="en-GB"/>
              <a:t>Concept name: </a:t>
            </a:r>
          </a:p>
          <a:p>
            <a:pPr lvl="1"/>
            <a:r>
              <a:rPr lang="en-GB"/>
              <a:t>		p-cm-mr:AllPositionsLong</a:t>
            </a:r>
          </a:p>
          <a:p>
            <a:pPr lvl="1"/>
            <a:r>
              <a:rPr lang="es-ES_tradnl"/>
              <a:t>		p-cm-mr:AllPositionsShor t</a:t>
            </a:r>
          </a:p>
          <a:p>
            <a:pPr lvl="1"/>
            <a:endParaRPr lang="en-GB"/>
          </a:p>
          <a:p>
            <a:pPr marL="0" indent="0"/>
            <a:r>
              <a:rPr lang="en-GB" smtClean="0"/>
              <a:t>test = “if (sum($allPositions) gt 100000)</a:t>
            </a:r>
          </a:p>
          <a:p>
            <a:pPr marL="0" indent="0"/>
            <a:r>
              <a:rPr lang="en-GB" smtClean="0"/>
              <a:t>             then $capReq = $netPosSub * 0.8</a:t>
            </a:r>
          </a:p>
          <a:p>
            <a:pPr marL="0" indent="0"/>
            <a:r>
              <a:rPr lang="en-GB" smtClean="0"/>
              <a:t>             else true()”</a:t>
            </a:r>
          </a:p>
          <a:p>
            <a:pPr lvl="1"/>
            <a:r>
              <a:rPr lang="es-ES_tradnl" b="1"/>
              <a:t>    </a:t>
            </a:r>
            <a:endParaRPr lang="en-GB"/>
          </a:p>
        </p:txBody>
      </p:sp>
      <p:sp>
        <p:nvSpPr>
          <p:cNvPr id="7" name="6 CuadroTexto"/>
          <p:cNvSpPr txBox="1"/>
          <p:nvPr/>
        </p:nvSpPr>
        <p:spPr>
          <a:xfrm>
            <a:off x="428625" y="982663"/>
            <a:ext cx="8374063" cy="10160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GB" dirty="0"/>
              <a:t>“</a:t>
            </a:r>
            <a:r>
              <a:rPr lang="en-GB" i="1" dirty="0"/>
              <a:t>Capital requirements</a:t>
            </a:r>
            <a:r>
              <a:rPr lang="en-GB" dirty="0"/>
              <a:t>” equal to “</a:t>
            </a:r>
            <a:r>
              <a:rPr lang="en-GB" i="1" dirty="0"/>
              <a:t>Net positions subject to capital charge</a:t>
            </a:r>
            <a:r>
              <a:rPr lang="en-GB" dirty="0"/>
              <a:t>” multiplied by a </a:t>
            </a:r>
            <a:r>
              <a:rPr lang="en-GB" i="1" dirty="0"/>
              <a:t>factor</a:t>
            </a:r>
            <a:r>
              <a:rPr lang="en-GB" dirty="0"/>
              <a:t> only if “</a:t>
            </a:r>
            <a:r>
              <a:rPr lang="en-GB" i="1" dirty="0"/>
              <a:t>All positions long</a:t>
            </a:r>
            <a:r>
              <a:rPr lang="en-GB" dirty="0"/>
              <a:t>” + “</a:t>
            </a:r>
            <a:r>
              <a:rPr lang="en-GB" i="1" dirty="0"/>
              <a:t>All positions short</a:t>
            </a:r>
            <a:r>
              <a:rPr lang="en-GB" dirty="0"/>
              <a:t>” is greater than a certain </a:t>
            </a:r>
            <a:r>
              <a:rPr lang="en-GB" i="1" dirty="0"/>
              <a:t>threshold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buFont typeface="Arial" pitchFamily="34" charset="0"/>
              <a:buNone/>
              <a:defRPr/>
            </a:pPr>
            <a:r>
              <a:rPr lang="en-GB" dirty="0" smtClean="0"/>
              <a:t>EXAMPLE 10B</a:t>
            </a:r>
            <a:endParaRPr lang="en-GB" dirty="0"/>
          </a:p>
        </p:txBody>
      </p:sp>
      <p:sp>
        <p:nvSpPr>
          <p:cNvPr id="50178" name="4 Marcador de número de diapositiva"/>
          <p:cNvSpPr>
            <a:spLocks noGrp="1"/>
          </p:cNvSpPr>
          <p:nvPr>
            <p:ph type="sldNum" sz="quarter" idx="10"/>
          </p:nvPr>
        </p:nvSpPr>
        <p:spPr>
          <a:noFill/>
        </p:spPr>
        <p:txBody>
          <a:bodyPr/>
          <a:lstStyle/>
          <a:p>
            <a:fld id="{A428FDF4-BCFB-400C-982B-74D274A63C73}" type="slidenum">
              <a:rPr lang="en-GB">
                <a:latin typeface="BdE Neue Helvetica 55 Roman"/>
              </a:rPr>
              <a:pPr/>
              <a:t>48</a:t>
            </a:fld>
            <a:endParaRPr lang="en-GB">
              <a:latin typeface="BdE Neue Helvetica 55 Roman"/>
            </a:endParaRPr>
          </a:p>
        </p:txBody>
      </p:sp>
      <p:sp>
        <p:nvSpPr>
          <p:cNvPr id="50179" name="7 Marcador de contenido"/>
          <p:cNvSpPr>
            <a:spLocks noGrp="1"/>
          </p:cNvSpPr>
          <p:nvPr>
            <p:ph idx="1"/>
          </p:nvPr>
        </p:nvSpPr>
        <p:spPr>
          <a:xfrm>
            <a:off x="227013" y="1857375"/>
            <a:ext cx="8575675" cy="4194175"/>
          </a:xfrm>
        </p:spPr>
        <p:txBody>
          <a:bodyPr/>
          <a:lstStyle/>
          <a:p>
            <a:pPr marL="0" indent="0"/>
            <a:endParaRPr lang="en-GB" smtClean="0"/>
          </a:p>
          <a:p>
            <a:pPr marL="0" indent="0"/>
            <a:r>
              <a:rPr lang="en-GB" smtClean="0"/>
              <a:t>test = “$capReq = $netPosSub * 0.8”</a:t>
            </a:r>
          </a:p>
          <a:p>
            <a:pPr marL="0" indent="0"/>
            <a:endParaRPr lang="en-GB" smtClean="0"/>
          </a:p>
          <a:p>
            <a:pPr marL="0" indent="0"/>
            <a:r>
              <a:rPr lang="en-GB" smtClean="0"/>
              <a:t>$capReq :  </a:t>
            </a:r>
            <a:r>
              <a:rPr lang="en-GB" smtClean="0">
                <a:solidFill>
                  <a:schemeClr val="accent1"/>
                </a:solidFill>
              </a:rPr>
              <a:t>Concept name: </a:t>
            </a:r>
            <a:r>
              <a:rPr lang="es-ES_tradnl" smtClean="0">
                <a:solidFill>
                  <a:schemeClr val="accent1"/>
                </a:solidFill>
              </a:rPr>
              <a:t>p-cm-ca:MarketRiskCapitalRequirements </a:t>
            </a:r>
            <a:endParaRPr lang="en-GB" smtClean="0">
              <a:solidFill>
                <a:schemeClr val="accent1"/>
              </a:solidFill>
            </a:endParaRPr>
          </a:p>
          <a:p>
            <a:pPr marL="0" indent="0"/>
            <a:r>
              <a:rPr lang="en-GB" smtClean="0"/>
              <a:t>$netPosSub:  </a:t>
            </a:r>
            <a:r>
              <a:rPr lang="en-GB" smtClean="0">
                <a:solidFill>
                  <a:schemeClr val="accent1"/>
                </a:solidFill>
              </a:rPr>
              <a:t>Concept name: </a:t>
            </a:r>
            <a:r>
              <a:rPr lang="es-ES_tradnl" smtClean="0">
                <a:solidFill>
                  <a:schemeClr val="accent1"/>
                </a:solidFill>
              </a:rPr>
              <a:t>p-cm-mr:NetPositionsSubjectToCapitalCharge </a:t>
            </a:r>
          </a:p>
          <a:p>
            <a:pPr marL="0" indent="0"/>
            <a:r>
              <a:rPr lang="es-ES_tradnl" smtClean="0"/>
              <a:t>$allPositions*:</a:t>
            </a:r>
          </a:p>
          <a:p>
            <a:pPr lvl="1"/>
            <a:r>
              <a:rPr lang="en-GB"/>
              <a:t>Concept name: </a:t>
            </a:r>
          </a:p>
          <a:p>
            <a:pPr lvl="1"/>
            <a:r>
              <a:rPr lang="en-GB"/>
              <a:t>		p-cm-mr:AllPositionsLong</a:t>
            </a:r>
          </a:p>
          <a:p>
            <a:pPr lvl="1"/>
            <a:r>
              <a:rPr lang="es-ES_tradnl"/>
              <a:t>		p-cm-mr:AllPositionsShor t</a:t>
            </a:r>
          </a:p>
          <a:p>
            <a:pPr lvl="1"/>
            <a:endParaRPr lang="es-ES_tradnl"/>
          </a:p>
          <a:p>
            <a:pPr marL="0" indent="0"/>
            <a:r>
              <a:rPr lang="en-GB" smtClean="0"/>
              <a:t>PRECONDITION: test = “sum($allPositions) gt 1000000”</a:t>
            </a:r>
          </a:p>
          <a:p>
            <a:pPr lvl="1"/>
            <a:r>
              <a:rPr lang="es-ES_tradnl" b="1"/>
              <a:t>    </a:t>
            </a:r>
            <a:endParaRPr lang="en-GB"/>
          </a:p>
        </p:txBody>
      </p:sp>
      <p:sp>
        <p:nvSpPr>
          <p:cNvPr id="7" name="6 CuadroTexto"/>
          <p:cNvSpPr txBox="1"/>
          <p:nvPr/>
        </p:nvSpPr>
        <p:spPr>
          <a:xfrm>
            <a:off x="428625" y="982663"/>
            <a:ext cx="8374063" cy="10160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GB" dirty="0"/>
              <a:t>“</a:t>
            </a:r>
            <a:r>
              <a:rPr lang="en-GB" i="1" dirty="0"/>
              <a:t>Capital requirements</a:t>
            </a:r>
            <a:r>
              <a:rPr lang="en-GB" dirty="0"/>
              <a:t>” equal to “</a:t>
            </a:r>
            <a:r>
              <a:rPr lang="en-GB" i="1" dirty="0"/>
              <a:t>Net positions subject to capital charge</a:t>
            </a:r>
            <a:r>
              <a:rPr lang="en-GB" dirty="0"/>
              <a:t>” multiplied by a </a:t>
            </a:r>
            <a:r>
              <a:rPr lang="en-GB" i="1" dirty="0"/>
              <a:t>factor</a:t>
            </a:r>
            <a:r>
              <a:rPr lang="en-GB" dirty="0"/>
              <a:t> only if “</a:t>
            </a:r>
            <a:r>
              <a:rPr lang="en-GB" i="1" dirty="0"/>
              <a:t>All positions long</a:t>
            </a:r>
            <a:r>
              <a:rPr lang="en-GB" dirty="0"/>
              <a:t>” + “</a:t>
            </a:r>
            <a:r>
              <a:rPr lang="en-GB" i="1" dirty="0"/>
              <a:t>All positions short</a:t>
            </a:r>
            <a:r>
              <a:rPr lang="en-GB" dirty="0"/>
              <a:t>” is greater than a certain </a:t>
            </a:r>
            <a:r>
              <a:rPr lang="en-GB" i="1" dirty="0"/>
              <a:t>threshold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buFont typeface="Arial" pitchFamily="34" charset="0"/>
              <a:buNone/>
              <a:defRPr/>
            </a:pPr>
            <a:r>
              <a:rPr lang="en-GB" dirty="0" smtClean="0"/>
              <a:t>Preconditions</a:t>
            </a:r>
            <a:endParaRPr lang="en-GB" dirty="0"/>
          </a:p>
        </p:txBody>
      </p:sp>
      <p:sp>
        <p:nvSpPr>
          <p:cNvPr id="51202" name="2 Marcador de contenido"/>
          <p:cNvSpPr>
            <a:spLocks noGrp="1"/>
          </p:cNvSpPr>
          <p:nvPr>
            <p:ph idx="1"/>
          </p:nvPr>
        </p:nvSpPr>
        <p:spPr>
          <a:xfrm>
            <a:off x="227013" y="1484313"/>
            <a:ext cx="8575675" cy="2230437"/>
          </a:xfrm>
        </p:spPr>
        <p:txBody>
          <a:bodyPr/>
          <a:lstStyle/>
          <a:p>
            <a:pPr marL="0" indent="0"/>
            <a:r>
              <a:rPr lang="en-GB" smtClean="0"/>
              <a:t>Four steps in the evaluation of a set of variables:</a:t>
            </a:r>
          </a:p>
          <a:p>
            <a:pPr lvl="1"/>
            <a:r>
              <a:rPr lang="en-GB"/>
              <a:t>Each variable is evaluated individually to obtain the list of all candidate values</a:t>
            </a:r>
          </a:p>
          <a:p>
            <a:pPr lvl="1"/>
            <a:r>
              <a:rPr lang="en-GB"/>
              <a:t>The Cartesian product  is obtained</a:t>
            </a:r>
          </a:p>
          <a:p>
            <a:pPr lvl="1"/>
            <a:r>
              <a:rPr lang="en-GB"/>
              <a:t>The implicit filter discards combinations</a:t>
            </a:r>
          </a:p>
          <a:p>
            <a:pPr lvl="1"/>
            <a:r>
              <a:rPr lang="en-GB"/>
              <a:t>Only combinations that verifies every precondition are considered </a:t>
            </a:r>
          </a:p>
          <a:p>
            <a:pPr lvl="1"/>
            <a:endParaRPr lang="en-GB"/>
          </a:p>
          <a:p>
            <a:pPr lvl="1"/>
            <a:endParaRPr lang="en-GB"/>
          </a:p>
        </p:txBody>
      </p:sp>
      <p:sp>
        <p:nvSpPr>
          <p:cNvPr id="51203" name="3 Marcador de número de diapositiva"/>
          <p:cNvSpPr>
            <a:spLocks noGrp="1"/>
          </p:cNvSpPr>
          <p:nvPr>
            <p:ph type="sldNum" sz="quarter" idx="10"/>
          </p:nvPr>
        </p:nvSpPr>
        <p:spPr>
          <a:noFill/>
        </p:spPr>
        <p:txBody>
          <a:bodyPr/>
          <a:lstStyle/>
          <a:p>
            <a:fld id="{27F39759-538C-40C6-9AAA-F19B3606A139}" type="slidenum">
              <a:rPr lang="es-ES_tradnl">
                <a:latin typeface="BdE Neue Helvetica 55 Roman"/>
              </a:rPr>
              <a:pPr/>
              <a:t>49</a:t>
            </a:fld>
            <a:endParaRPr lang="es-ES_tradnl">
              <a:latin typeface="BdE Neue Helvetica 55 Roman"/>
            </a:endParaRPr>
          </a:p>
        </p:txBody>
      </p:sp>
      <p:sp>
        <p:nvSpPr>
          <p:cNvPr id="5" name="4 CuadroTexto"/>
          <p:cNvSpPr txBox="1"/>
          <p:nvPr/>
        </p:nvSpPr>
        <p:spPr>
          <a:xfrm>
            <a:off x="1000125" y="3714750"/>
            <a:ext cx="7218363" cy="13239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GB" dirty="0"/>
              <a:t>A potential evaluation of an assertion that doesn’t verify a precondition is neither satisfied nor not satisfied:</a:t>
            </a:r>
          </a:p>
          <a:p>
            <a:pPr algn="ctr">
              <a:defRPr/>
            </a:pPr>
            <a:r>
              <a:rPr lang="en-GB" dirty="0"/>
              <a:t> it is not evaluated</a:t>
            </a:r>
          </a:p>
          <a:p>
            <a:pPr>
              <a:defRPr/>
            </a:pP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4 Marcador de número de diapositiva"/>
          <p:cNvSpPr>
            <a:spLocks noGrp="1"/>
          </p:cNvSpPr>
          <p:nvPr>
            <p:ph type="sldNum" sz="quarter" idx="10"/>
          </p:nvPr>
        </p:nvSpPr>
        <p:spPr>
          <a:xfrm>
            <a:off x="8470107" y="6350000"/>
            <a:ext cx="522287" cy="323850"/>
          </a:xfrm>
        </p:spPr>
        <p:txBody>
          <a:bodyPr/>
          <a:lstStyle/>
          <a:p>
            <a:fld id="{2D16C61D-A8A9-4844-B2CA-EA016E849086}" type="slidenum">
              <a:rPr lang="es-ES_tradnl"/>
              <a:pPr/>
              <a:t>5</a:t>
            </a:fld>
            <a:endParaRPr lang="es-ES_tradnl" dirty="0"/>
          </a:p>
        </p:txBody>
      </p:sp>
      <p:sp>
        <p:nvSpPr>
          <p:cNvPr id="388098" name="Rectangle 2"/>
          <p:cNvSpPr>
            <a:spLocks noChangeArrowheads="1"/>
          </p:cNvSpPr>
          <p:nvPr/>
        </p:nvSpPr>
        <p:spPr bwMode="auto">
          <a:xfrm>
            <a:off x="213520" y="3916362"/>
            <a:ext cx="8637587" cy="2232025"/>
          </a:xfrm>
          <a:prstGeom prst="rect">
            <a:avLst/>
          </a:prstGeom>
          <a:solidFill>
            <a:srgbClr val="FFFF66"/>
          </a:solidFill>
          <a:ln w="9525">
            <a:noFill/>
            <a:miter lim="800000"/>
            <a:headEnd/>
            <a:tailEnd/>
          </a:ln>
          <a:effectLst/>
        </p:spPr>
        <p:txBody>
          <a:bodyPr wrap="none" anchor="b"/>
          <a:lstStyle/>
          <a:p>
            <a:pPr algn="r" eaLnBrk="0" hangingPunct="0"/>
            <a:r>
              <a:rPr lang="en-US" b="0" i="1" dirty="0">
                <a:latin typeface="Arial" charset="0"/>
                <a:ea typeface="ＭＳ Ｐゴシック" pitchFamily="1" charset="-128"/>
              </a:rPr>
              <a:t>Sender</a:t>
            </a:r>
          </a:p>
        </p:txBody>
      </p:sp>
      <p:sp>
        <p:nvSpPr>
          <p:cNvPr id="388099" name="Rectangle 3"/>
          <p:cNvSpPr>
            <a:spLocks noChangeArrowheads="1"/>
          </p:cNvSpPr>
          <p:nvPr/>
        </p:nvSpPr>
        <p:spPr bwMode="auto">
          <a:xfrm>
            <a:off x="213520" y="1684337"/>
            <a:ext cx="8637587" cy="2232025"/>
          </a:xfrm>
          <a:prstGeom prst="rect">
            <a:avLst/>
          </a:prstGeom>
          <a:noFill/>
          <a:ln w="9525">
            <a:noFill/>
            <a:miter lim="800000"/>
            <a:headEnd/>
            <a:tailEnd/>
          </a:ln>
          <a:effectLst/>
        </p:spPr>
        <p:txBody>
          <a:bodyPr wrap="none"/>
          <a:lstStyle/>
          <a:p>
            <a:pPr algn="r" eaLnBrk="0" hangingPunct="0"/>
            <a:r>
              <a:rPr lang="en-US" b="0" i="1" dirty="0" smtClean="0">
                <a:latin typeface="Arial" charset="0"/>
                <a:ea typeface="ＭＳ Ｐゴシック" pitchFamily="1" charset="-128"/>
              </a:rPr>
              <a:t>Supervisor</a:t>
            </a:r>
            <a:endParaRPr lang="en-US" b="0" i="1" dirty="0">
              <a:latin typeface="Arial" charset="0"/>
              <a:ea typeface="ＭＳ Ｐゴシック" pitchFamily="1" charset="-128"/>
            </a:endParaRPr>
          </a:p>
        </p:txBody>
      </p:sp>
      <p:sp>
        <p:nvSpPr>
          <p:cNvPr id="388100" name="Rectangle 4"/>
          <p:cNvSpPr>
            <a:spLocks noGrp="1" noChangeArrowheads="1"/>
          </p:cNvSpPr>
          <p:nvPr>
            <p:ph type="title"/>
          </p:nvPr>
        </p:nvSpPr>
        <p:spPr/>
        <p:txBody>
          <a:bodyPr/>
          <a:lstStyle/>
          <a:p>
            <a:r>
              <a:rPr lang="en-US" dirty="0" smtClean="0"/>
              <a:t>DEFINITON PHASE (OLD APPROACH)</a:t>
            </a:r>
            <a:endParaRPr lang="en-US" dirty="0"/>
          </a:p>
        </p:txBody>
      </p:sp>
      <p:grpSp>
        <p:nvGrpSpPr>
          <p:cNvPr id="2" name="Group 5"/>
          <p:cNvGrpSpPr>
            <a:grpSpLocks/>
          </p:cNvGrpSpPr>
          <p:nvPr/>
        </p:nvGrpSpPr>
        <p:grpSpPr bwMode="auto">
          <a:xfrm>
            <a:off x="4836321" y="1851421"/>
            <a:ext cx="1438579" cy="1241821"/>
            <a:chOff x="2989" y="1173"/>
            <a:chExt cx="1059" cy="1043"/>
          </a:xfrm>
        </p:grpSpPr>
        <p:pic>
          <p:nvPicPr>
            <p:cNvPr id="388102" name="Picture 6"/>
            <p:cNvPicPr>
              <a:picLocks noChangeAspect="1" noChangeArrowheads="1"/>
            </p:cNvPicPr>
            <p:nvPr/>
          </p:nvPicPr>
          <p:blipFill>
            <a:blip r:embed="rId3"/>
            <a:srcRect/>
            <a:stretch>
              <a:fillRect/>
            </a:stretch>
          </p:blipFill>
          <p:spPr bwMode="auto">
            <a:xfrm>
              <a:off x="3646" y="1173"/>
              <a:ext cx="402" cy="393"/>
            </a:xfrm>
            <a:prstGeom prst="rect">
              <a:avLst/>
            </a:prstGeom>
            <a:noFill/>
            <a:ln>
              <a:noFill/>
            </a:ln>
            <a:effectLst/>
          </p:spPr>
        </p:pic>
        <p:grpSp>
          <p:nvGrpSpPr>
            <p:cNvPr id="3" name="Group 7"/>
            <p:cNvGrpSpPr>
              <a:grpSpLocks/>
            </p:cNvGrpSpPr>
            <p:nvPr/>
          </p:nvGrpSpPr>
          <p:grpSpPr bwMode="auto">
            <a:xfrm>
              <a:off x="2989" y="1460"/>
              <a:ext cx="967" cy="756"/>
              <a:chOff x="494" y="1596"/>
              <a:chExt cx="967" cy="756"/>
            </a:xfrm>
          </p:grpSpPr>
          <p:sp>
            <p:nvSpPr>
              <p:cNvPr id="388104" name="Text Box 8"/>
              <p:cNvSpPr txBox="1">
                <a:spLocks noChangeArrowheads="1"/>
              </p:cNvSpPr>
              <p:nvPr/>
            </p:nvSpPr>
            <p:spPr bwMode="auto">
              <a:xfrm>
                <a:off x="494" y="2069"/>
                <a:ext cx="967" cy="283"/>
              </a:xfrm>
              <a:prstGeom prst="rect">
                <a:avLst/>
              </a:prstGeom>
              <a:noFill/>
              <a:ln w="9525">
                <a:noFill/>
                <a:miter lim="800000"/>
                <a:headEnd/>
                <a:tailEnd/>
              </a:ln>
              <a:effectLst/>
            </p:spPr>
            <p:txBody>
              <a:bodyPr wrap="none">
                <a:spAutoFit/>
              </a:bodyPr>
              <a:lstStyle/>
              <a:p>
                <a:pPr algn="ctr" eaLnBrk="0" hangingPunct="0"/>
                <a:r>
                  <a:rPr lang="en-US" sz="1600" b="0" dirty="0">
                    <a:latin typeface="Arial" charset="0"/>
                    <a:ea typeface="ＭＳ Ｐゴシック" pitchFamily="1" charset="-128"/>
                  </a:rPr>
                  <a:t>IT developer</a:t>
                </a:r>
              </a:p>
            </p:txBody>
          </p:sp>
          <p:pic>
            <p:nvPicPr>
              <p:cNvPr id="388105" name="Picture 9"/>
              <p:cNvPicPr>
                <a:picLocks noChangeAspect="1" noChangeArrowheads="1"/>
              </p:cNvPicPr>
              <p:nvPr/>
            </p:nvPicPr>
            <p:blipFill>
              <a:blip r:embed="rId4"/>
              <a:srcRect/>
              <a:stretch>
                <a:fillRect/>
              </a:stretch>
            </p:blipFill>
            <p:spPr bwMode="auto">
              <a:xfrm>
                <a:off x="883" y="1596"/>
                <a:ext cx="374" cy="487"/>
              </a:xfrm>
              <a:prstGeom prst="rect">
                <a:avLst/>
              </a:prstGeom>
              <a:noFill/>
              <a:ln w="9525">
                <a:noFill/>
                <a:miter lim="800000"/>
                <a:headEnd/>
                <a:tailEnd/>
              </a:ln>
              <a:effectLst/>
            </p:spPr>
          </p:pic>
        </p:grpSp>
      </p:grpSp>
      <p:grpSp>
        <p:nvGrpSpPr>
          <p:cNvPr id="4" name="Group 10"/>
          <p:cNvGrpSpPr>
            <a:grpSpLocks/>
          </p:cNvGrpSpPr>
          <p:nvPr/>
        </p:nvGrpSpPr>
        <p:grpSpPr bwMode="auto">
          <a:xfrm>
            <a:off x="3409157" y="2116137"/>
            <a:ext cx="1727200" cy="1093788"/>
            <a:chOff x="2200" y="1570"/>
            <a:chExt cx="1088" cy="689"/>
          </a:xfrm>
        </p:grpSpPr>
        <p:sp>
          <p:nvSpPr>
            <p:cNvPr id="388107" name="AutoShape 11"/>
            <p:cNvSpPr>
              <a:spLocks noChangeArrowheads="1"/>
            </p:cNvSpPr>
            <p:nvPr/>
          </p:nvSpPr>
          <p:spPr bwMode="auto">
            <a:xfrm>
              <a:off x="2200" y="1706"/>
              <a:ext cx="1088" cy="182"/>
            </a:xfrm>
            <a:prstGeom prst="rightArrow">
              <a:avLst>
                <a:gd name="adj1" fmla="val 59343"/>
                <a:gd name="adj2" fmla="val 82419"/>
              </a:avLst>
            </a:prstGeom>
            <a:solidFill>
              <a:schemeClr val="accent1"/>
            </a:solidFill>
            <a:ln w="9525">
              <a:solidFill>
                <a:schemeClr val="tx1"/>
              </a:solidFill>
              <a:miter lim="800000"/>
              <a:headEnd/>
              <a:tailEnd/>
            </a:ln>
            <a:effectLst/>
          </p:spPr>
          <p:txBody>
            <a:bodyPr wrap="none" anchor="ctr"/>
            <a:lstStyle/>
            <a:p>
              <a:endParaRPr lang="en-GB" dirty="0"/>
            </a:p>
          </p:txBody>
        </p:sp>
        <p:grpSp>
          <p:nvGrpSpPr>
            <p:cNvPr id="5" name="Group 12"/>
            <p:cNvGrpSpPr>
              <a:grpSpLocks/>
            </p:cNvGrpSpPr>
            <p:nvPr/>
          </p:nvGrpSpPr>
          <p:grpSpPr bwMode="auto">
            <a:xfrm>
              <a:off x="2321" y="1570"/>
              <a:ext cx="824" cy="689"/>
              <a:chOff x="779" y="1616"/>
              <a:chExt cx="824" cy="689"/>
            </a:xfrm>
          </p:grpSpPr>
          <p:pic>
            <p:nvPicPr>
              <p:cNvPr id="388109" name="Picture 13"/>
              <p:cNvPicPr>
                <a:picLocks noChangeAspect="1" noChangeArrowheads="1"/>
              </p:cNvPicPr>
              <p:nvPr/>
            </p:nvPicPr>
            <p:blipFill>
              <a:blip r:embed="rId5"/>
              <a:srcRect/>
              <a:stretch>
                <a:fillRect/>
              </a:stretch>
            </p:blipFill>
            <p:spPr bwMode="auto">
              <a:xfrm>
                <a:off x="1066" y="1616"/>
                <a:ext cx="293" cy="363"/>
              </a:xfrm>
              <a:prstGeom prst="rect">
                <a:avLst/>
              </a:prstGeom>
              <a:noFill/>
              <a:ln w="9525">
                <a:noFill/>
                <a:miter lim="800000"/>
                <a:headEnd/>
                <a:tailEnd/>
              </a:ln>
              <a:effectLst/>
            </p:spPr>
          </p:pic>
          <p:sp>
            <p:nvSpPr>
              <p:cNvPr id="388110" name="Text Box 14"/>
              <p:cNvSpPr txBox="1">
                <a:spLocks noChangeArrowheads="1"/>
              </p:cNvSpPr>
              <p:nvPr/>
            </p:nvSpPr>
            <p:spPr bwMode="auto">
              <a:xfrm>
                <a:off x="779" y="1979"/>
                <a:ext cx="824" cy="326"/>
              </a:xfrm>
              <a:prstGeom prst="rect">
                <a:avLst/>
              </a:prstGeom>
              <a:noFill/>
              <a:ln w="9525">
                <a:noFill/>
                <a:miter lim="800000"/>
                <a:headEnd/>
                <a:tailEnd/>
              </a:ln>
              <a:effectLst/>
            </p:spPr>
            <p:txBody>
              <a:bodyPr wrap="none">
                <a:spAutoFit/>
              </a:bodyPr>
              <a:lstStyle/>
              <a:p>
                <a:pPr algn="ctr" eaLnBrk="0" hangingPunct="0"/>
                <a:r>
                  <a:rPr lang="en-US" sz="1400" i="1" dirty="0">
                    <a:latin typeface="Arial" charset="0"/>
                    <a:ea typeface="ＭＳ Ｐゴシック" pitchFamily="1" charset="-128"/>
                  </a:rPr>
                  <a:t>System</a:t>
                </a:r>
              </a:p>
              <a:p>
                <a:pPr algn="ctr" eaLnBrk="0" hangingPunct="0"/>
                <a:r>
                  <a:rPr lang="en-US" sz="1400" i="1" dirty="0">
                    <a:latin typeface="Arial" charset="0"/>
                    <a:ea typeface="ＭＳ Ｐゴシック" pitchFamily="1" charset="-128"/>
                  </a:rPr>
                  <a:t>requirements</a:t>
                </a:r>
              </a:p>
            </p:txBody>
          </p:sp>
        </p:grpSp>
      </p:grpSp>
      <p:grpSp>
        <p:nvGrpSpPr>
          <p:cNvPr id="7" name="Group 16"/>
          <p:cNvGrpSpPr>
            <a:grpSpLocks/>
          </p:cNvGrpSpPr>
          <p:nvPr/>
        </p:nvGrpSpPr>
        <p:grpSpPr bwMode="auto">
          <a:xfrm>
            <a:off x="454820" y="2765425"/>
            <a:ext cx="1692277" cy="1079500"/>
            <a:chOff x="339" y="1979"/>
            <a:chExt cx="1066" cy="680"/>
          </a:xfrm>
        </p:grpSpPr>
        <p:sp>
          <p:nvSpPr>
            <p:cNvPr id="388113" name="AutoShape 17"/>
            <p:cNvSpPr>
              <a:spLocks noChangeArrowheads="1"/>
            </p:cNvSpPr>
            <p:nvPr/>
          </p:nvSpPr>
          <p:spPr bwMode="auto">
            <a:xfrm rot="2764424">
              <a:off x="839" y="2070"/>
              <a:ext cx="363" cy="181"/>
            </a:xfrm>
            <a:prstGeom prst="rightArrow">
              <a:avLst>
                <a:gd name="adj1" fmla="val 50000"/>
                <a:gd name="adj2" fmla="val 50138"/>
              </a:avLst>
            </a:prstGeom>
            <a:solidFill>
              <a:schemeClr val="accent1"/>
            </a:solidFill>
            <a:ln w="9525">
              <a:solidFill>
                <a:schemeClr val="tx1"/>
              </a:solidFill>
              <a:miter lim="800000"/>
              <a:headEnd/>
              <a:tailEnd/>
            </a:ln>
            <a:effectLst/>
          </p:spPr>
          <p:txBody>
            <a:bodyPr wrap="none" anchor="ctr"/>
            <a:lstStyle/>
            <a:p>
              <a:endParaRPr lang="en-GB" dirty="0"/>
            </a:p>
          </p:txBody>
        </p:sp>
        <p:grpSp>
          <p:nvGrpSpPr>
            <p:cNvPr id="8" name="Group 18"/>
            <p:cNvGrpSpPr>
              <a:grpSpLocks/>
            </p:cNvGrpSpPr>
            <p:nvPr/>
          </p:nvGrpSpPr>
          <p:grpSpPr bwMode="auto">
            <a:xfrm>
              <a:off x="339" y="2296"/>
              <a:ext cx="1066" cy="363"/>
              <a:chOff x="293" y="1616"/>
              <a:chExt cx="1066" cy="363"/>
            </a:xfrm>
          </p:grpSpPr>
          <p:pic>
            <p:nvPicPr>
              <p:cNvPr id="388115" name="Picture 19"/>
              <p:cNvPicPr>
                <a:picLocks noChangeAspect="1" noChangeArrowheads="1"/>
              </p:cNvPicPr>
              <p:nvPr/>
            </p:nvPicPr>
            <p:blipFill>
              <a:blip r:embed="rId5"/>
              <a:srcRect/>
              <a:stretch>
                <a:fillRect/>
              </a:stretch>
            </p:blipFill>
            <p:spPr bwMode="auto">
              <a:xfrm>
                <a:off x="1066" y="1616"/>
                <a:ext cx="293" cy="363"/>
              </a:xfrm>
              <a:prstGeom prst="rect">
                <a:avLst/>
              </a:prstGeom>
              <a:noFill/>
              <a:ln w="9525">
                <a:noFill/>
                <a:miter lim="800000"/>
                <a:headEnd/>
                <a:tailEnd/>
              </a:ln>
              <a:effectLst/>
            </p:spPr>
          </p:pic>
          <p:sp>
            <p:nvSpPr>
              <p:cNvPr id="388116" name="Text Box 20"/>
              <p:cNvSpPr txBox="1">
                <a:spLocks noChangeArrowheads="1"/>
              </p:cNvSpPr>
              <p:nvPr/>
            </p:nvSpPr>
            <p:spPr bwMode="auto">
              <a:xfrm>
                <a:off x="293" y="1649"/>
                <a:ext cx="923" cy="330"/>
              </a:xfrm>
              <a:prstGeom prst="rect">
                <a:avLst/>
              </a:prstGeom>
              <a:noFill/>
              <a:ln w="9525">
                <a:noFill/>
                <a:miter lim="800000"/>
                <a:headEnd/>
                <a:tailEnd/>
              </a:ln>
              <a:effectLst/>
            </p:spPr>
            <p:txBody>
              <a:bodyPr wrap="none">
                <a:spAutoFit/>
              </a:bodyPr>
              <a:lstStyle/>
              <a:p>
                <a:pPr algn="ctr" eaLnBrk="0" hangingPunct="0"/>
                <a:r>
                  <a:rPr lang="en-US" sz="1400" i="1" dirty="0" smtClean="0">
                    <a:latin typeface="Arial" charset="0"/>
                    <a:ea typeface="ＭＳ Ｐゴシック" pitchFamily="1" charset="-128"/>
                  </a:rPr>
                  <a:t>Normative</a:t>
                </a:r>
              </a:p>
              <a:p>
                <a:pPr algn="ctr" eaLnBrk="0" hangingPunct="0"/>
                <a:r>
                  <a:rPr lang="en-US" sz="1400" i="1" dirty="0" smtClean="0">
                    <a:latin typeface="Arial" charset="0"/>
                    <a:ea typeface="ＭＳ Ｐゴシック" pitchFamily="1" charset="-128"/>
                  </a:rPr>
                  <a:t>documentation</a:t>
                </a:r>
              </a:p>
            </p:txBody>
          </p:sp>
        </p:grpSp>
      </p:grpSp>
      <p:grpSp>
        <p:nvGrpSpPr>
          <p:cNvPr id="9" name="Group 22"/>
          <p:cNvGrpSpPr>
            <a:grpSpLocks/>
          </p:cNvGrpSpPr>
          <p:nvPr/>
        </p:nvGrpSpPr>
        <p:grpSpPr bwMode="auto">
          <a:xfrm>
            <a:off x="4704557" y="4741862"/>
            <a:ext cx="1606550" cy="1058863"/>
            <a:chOff x="2989" y="1327"/>
            <a:chExt cx="1183" cy="889"/>
          </a:xfrm>
        </p:grpSpPr>
        <p:pic>
          <p:nvPicPr>
            <p:cNvPr id="388119" name="Picture 23"/>
            <p:cNvPicPr>
              <a:picLocks noChangeAspect="1" noChangeArrowheads="1"/>
            </p:cNvPicPr>
            <p:nvPr/>
          </p:nvPicPr>
          <p:blipFill>
            <a:blip r:embed="rId3"/>
            <a:srcRect/>
            <a:stretch>
              <a:fillRect/>
            </a:stretch>
          </p:blipFill>
          <p:spPr bwMode="auto">
            <a:xfrm>
              <a:off x="3771" y="1327"/>
              <a:ext cx="401" cy="393"/>
            </a:xfrm>
            <a:prstGeom prst="rect">
              <a:avLst/>
            </a:prstGeom>
            <a:noFill/>
            <a:ln>
              <a:noFill/>
            </a:ln>
            <a:effectLst/>
          </p:spPr>
        </p:pic>
        <p:grpSp>
          <p:nvGrpSpPr>
            <p:cNvPr id="10" name="Group 24"/>
            <p:cNvGrpSpPr>
              <a:grpSpLocks/>
            </p:cNvGrpSpPr>
            <p:nvPr/>
          </p:nvGrpSpPr>
          <p:grpSpPr bwMode="auto">
            <a:xfrm>
              <a:off x="2989" y="1480"/>
              <a:ext cx="967" cy="736"/>
              <a:chOff x="494" y="1616"/>
              <a:chExt cx="967" cy="736"/>
            </a:xfrm>
          </p:grpSpPr>
          <p:sp>
            <p:nvSpPr>
              <p:cNvPr id="388121" name="Text Box 25"/>
              <p:cNvSpPr txBox="1">
                <a:spLocks noChangeArrowheads="1"/>
              </p:cNvSpPr>
              <p:nvPr/>
            </p:nvSpPr>
            <p:spPr bwMode="auto">
              <a:xfrm>
                <a:off x="494" y="2069"/>
                <a:ext cx="967" cy="283"/>
              </a:xfrm>
              <a:prstGeom prst="rect">
                <a:avLst/>
              </a:prstGeom>
              <a:noFill/>
              <a:ln w="9525">
                <a:noFill/>
                <a:miter lim="800000"/>
                <a:headEnd/>
                <a:tailEnd/>
              </a:ln>
              <a:effectLst/>
            </p:spPr>
            <p:txBody>
              <a:bodyPr wrap="none">
                <a:spAutoFit/>
              </a:bodyPr>
              <a:lstStyle/>
              <a:p>
                <a:pPr algn="ctr" eaLnBrk="0" hangingPunct="0"/>
                <a:r>
                  <a:rPr lang="en-US" sz="1600" b="0" dirty="0">
                    <a:latin typeface="Arial" charset="0"/>
                    <a:ea typeface="ＭＳ Ｐゴシック" pitchFamily="1" charset="-128"/>
                  </a:rPr>
                  <a:t>IT developer</a:t>
                </a:r>
              </a:p>
            </p:txBody>
          </p:sp>
          <p:pic>
            <p:nvPicPr>
              <p:cNvPr id="388122" name="Picture 26"/>
              <p:cNvPicPr>
                <a:picLocks noChangeAspect="1" noChangeArrowheads="1"/>
              </p:cNvPicPr>
              <p:nvPr/>
            </p:nvPicPr>
            <p:blipFill>
              <a:blip r:embed="rId4"/>
              <a:srcRect/>
              <a:stretch>
                <a:fillRect/>
              </a:stretch>
            </p:blipFill>
            <p:spPr bwMode="auto">
              <a:xfrm>
                <a:off x="793" y="1616"/>
                <a:ext cx="374" cy="487"/>
              </a:xfrm>
              <a:prstGeom prst="rect">
                <a:avLst/>
              </a:prstGeom>
              <a:noFill/>
              <a:ln w="9525">
                <a:noFill/>
                <a:miter lim="800000"/>
                <a:headEnd/>
                <a:tailEnd/>
              </a:ln>
              <a:effectLst/>
            </p:spPr>
          </p:pic>
        </p:grpSp>
      </p:grpSp>
      <p:grpSp>
        <p:nvGrpSpPr>
          <p:cNvPr id="12" name="Group 28"/>
          <p:cNvGrpSpPr>
            <a:grpSpLocks/>
          </p:cNvGrpSpPr>
          <p:nvPr/>
        </p:nvGrpSpPr>
        <p:grpSpPr bwMode="auto">
          <a:xfrm>
            <a:off x="454820" y="2116137"/>
            <a:ext cx="8088312" cy="1120775"/>
            <a:chOff x="339" y="1570"/>
            <a:chExt cx="5095" cy="706"/>
          </a:xfrm>
        </p:grpSpPr>
        <p:grpSp>
          <p:nvGrpSpPr>
            <p:cNvPr id="13" name="Group 29"/>
            <p:cNvGrpSpPr>
              <a:grpSpLocks/>
            </p:cNvGrpSpPr>
            <p:nvPr/>
          </p:nvGrpSpPr>
          <p:grpSpPr bwMode="auto">
            <a:xfrm>
              <a:off x="339" y="1570"/>
              <a:ext cx="634" cy="706"/>
              <a:chOff x="603" y="1616"/>
              <a:chExt cx="742" cy="940"/>
            </a:xfrm>
          </p:grpSpPr>
          <p:sp>
            <p:nvSpPr>
              <p:cNvPr id="388126" name="Text Box 30"/>
              <p:cNvSpPr txBox="1">
                <a:spLocks noChangeArrowheads="1"/>
              </p:cNvSpPr>
              <p:nvPr/>
            </p:nvSpPr>
            <p:spPr bwMode="auto">
              <a:xfrm>
                <a:off x="603" y="2069"/>
                <a:ext cx="742" cy="487"/>
              </a:xfrm>
              <a:prstGeom prst="rect">
                <a:avLst/>
              </a:prstGeom>
              <a:noFill/>
              <a:ln w="9525">
                <a:noFill/>
                <a:miter lim="800000"/>
                <a:headEnd/>
                <a:tailEnd/>
              </a:ln>
              <a:effectLst/>
            </p:spPr>
            <p:txBody>
              <a:bodyPr wrap="none">
                <a:spAutoFit/>
              </a:bodyPr>
              <a:lstStyle/>
              <a:p>
                <a:pPr algn="ctr" eaLnBrk="0" hangingPunct="0"/>
                <a:r>
                  <a:rPr lang="en-US" sz="1600" b="0" dirty="0">
                    <a:latin typeface="Arial" charset="0"/>
                    <a:ea typeface="ＭＳ Ｐゴシック" pitchFamily="1" charset="-128"/>
                  </a:rPr>
                  <a:t>Business</a:t>
                </a:r>
              </a:p>
              <a:p>
                <a:pPr algn="ctr" eaLnBrk="0" hangingPunct="0"/>
                <a:r>
                  <a:rPr lang="en-US" sz="1600" b="0" dirty="0">
                    <a:latin typeface="Arial" charset="0"/>
                    <a:ea typeface="ＭＳ Ｐゴシック" pitchFamily="1" charset="-128"/>
                  </a:rPr>
                  <a:t>user</a:t>
                </a:r>
              </a:p>
            </p:txBody>
          </p:sp>
          <p:pic>
            <p:nvPicPr>
              <p:cNvPr id="388127" name="Picture 31"/>
              <p:cNvPicPr>
                <a:picLocks noChangeAspect="1" noChangeArrowheads="1"/>
              </p:cNvPicPr>
              <p:nvPr/>
            </p:nvPicPr>
            <p:blipFill>
              <a:blip r:embed="rId4"/>
              <a:srcRect/>
              <a:stretch>
                <a:fillRect/>
              </a:stretch>
            </p:blipFill>
            <p:spPr bwMode="auto">
              <a:xfrm>
                <a:off x="793" y="1616"/>
                <a:ext cx="374" cy="487"/>
              </a:xfrm>
              <a:prstGeom prst="rect">
                <a:avLst/>
              </a:prstGeom>
              <a:noFill/>
              <a:ln w="9525">
                <a:noFill/>
                <a:miter lim="800000"/>
                <a:headEnd/>
                <a:tailEnd/>
              </a:ln>
              <a:effectLst/>
            </p:spPr>
          </p:pic>
        </p:grpSp>
        <p:pic>
          <p:nvPicPr>
            <p:cNvPr id="388128" name="Picture 32"/>
            <p:cNvPicPr>
              <a:picLocks noChangeAspect="1" noChangeArrowheads="1"/>
            </p:cNvPicPr>
            <p:nvPr/>
          </p:nvPicPr>
          <p:blipFill>
            <a:blip r:embed="rId6"/>
            <a:srcRect/>
            <a:stretch>
              <a:fillRect/>
            </a:stretch>
          </p:blipFill>
          <p:spPr bwMode="auto">
            <a:xfrm>
              <a:off x="4967" y="1570"/>
              <a:ext cx="467" cy="635"/>
            </a:xfrm>
            <a:prstGeom prst="rect">
              <a:avLst/>
            </a:prstGeom>
            <a:noFill/>
            <a:ln w="9525">
              <a:noFill/>
              <a:miter lim="800000"/>
              <a:headEnd/>
              <a:tailEnd/>
            </a:ln>
            <a:effectLst/>
          </p:spPr>
        </p:pic>
      </p:grpSp>
      <p:grpSp>
        <p:nvGrpSpPr>
          <p:cNvPr id="72" name="71 Grupo"/>
          <p:cNvGrpSpPr/>
          <p:nvPr/>
        </p:nvGrpSpPr>
        <p:grpSpPr>
          <a:xfrm>
            <a:off x="816770" y="4205287"/>
            <a:ext cx="1006475" cy="1768475"/>
            <a:chOff x="900113" y="4581525"/>
            <a:chExt cx="1006475" cy="1768475"/>
          </a:xfrm>
        </p:grpSpPr>
        <p:sp>
          <p:nvSpPr>
            <p:cNvPr id="388117" name="AutoShape 21"/>
            <p:cNvSpPr>
              <a:spLocks noChangeArrowheads="1"/>
            </p:cNvSpPr>
            <p:nvPr/>
          </p:nvSpPr>
          <p:spPr bwMode="auto">
            <a:xfrm rot="7779873">
              <a:off x="1331914" y="4725988"/>
              <a:ext cx="576263" cy="287338"/>
            </a:xfrm>
            <a:prstGeom prst="rightArrow">
              <a:avLst>
                <a:gd name="adj1" fmla="val 50000"/>
                <a:gd name="adj2" fmla="val 50138"/>
              </a:avLst>
            </a:prstGeom>
            <a:solidFill>
              <a:schemeClr val="accent1"/>
            </a:solidFill>
            <a:ln w="9525">
              <a:solidFill>
                <a:schemeClr val="tx1"/>
              </a:solidFill>
              <a:miter lim="800000"/>
              <a:headEnd/>
              <a:tailEnd/>
            </a:ln>
            <a:effectLst/>
          </p:spPr>
          <p:txBody>
            <a:bodyPr wrap="none" anchor="ctr"/>
            <a:lstStyle/>
            <a:p>
              <a:endParaRPr lang="en-GB" dirty="0"/>
            </a:p>
          </p:txBody>
        </p:sp>
        <p:grpSp>
          <p:nvGrpSpPr>
            <p:cNvPr id="14" name="Group 33"/>
            <p:cNvGrpSpPr>
              <a:grpSpLocks/>
            </p:cNvGrpSpPr>
            <p:nvPr/>
          </p:nvGrpSpPr>
          <p:grpSpPr bwMode="auto">
            <a:xfrm>
              <a:off x="900113" y="5229225"/>
              <a:ext cx="1006475" cy="1120775"/>
              <a:chOff x="603" y="1616"/>
              <a:chExt cx="742" cy="940"/>
            </a:xfrm>
          </p:grpSpPr>
          <p:sp>
            <p:nvSpPr>
              <p:cNvPr id="388130" name="Text Box 34"/>
              <p:cNvSpPr txBox="1">
                <a:spLocks noChangeArrowheads="1"/>
              </p:cNvSpPr>
              <p:nvPr/>
            </p:nvSpPr>
            <p:spPr bwMode="auto">
              <a:xfrm>
                <a:off x="603" y="2069"/>
                <a:ext cx="742" cy="487"/>
              </a:xfrm>
              <a:prstGeom prst="rect">
                <a:avLst/>
              </a:prstGeom>
              <a:noFill/>
              <a:ln w="9525">
                <a:noFill/>
                <a:miter lim="800000"/>
                <a:headEnd/>
                <a:tailEnd/>
              </a:ln>
              <a:effectLst/>
            </p:spPr>
            <p:txBody>
              <a:bodyPr wrap="none">
                <a:spAutoFit/>
              </a:bodyPr>
              <a:lstStyle/>
              <a:p>
                <a:pPr algn="ctr" eaLnBrk="0" hangingPunct="0"/>
                <a:r>
                  <a:rPr lang="en-US" sz="1600" b="0" dirty="0">
                    <a:latin typeface="Arial" charset="0"/>
                    <a:ea typeface="ＭＳ Ｐゴシック" pitchFamily="1" charset="-128"/>
                  </a:rPr>
                  <a:t>Business</a:t>
                </a:r>
              </a:p>
              <a:p>
                <a:pPr algn="ctr" eaLnBrk="0" hangingPunct="0"/>
                <a:r>
                  <a:rPr lang="en-US" sz="1600" b="0" dirty="0">
                    <a:latin typeface="Arial" charset="0"/>
                    <a:ea typeface="ＭＳ Ｐゴシック" pitchFamily="1" charset="-128"/>
                  </a:rPr>
                  <a:t>user</a:t>
                </a:r>
              </a:p>
            </p:txBody>
          </p:sp>
          <p:pic>
            <p:nvPicPr>
              <p:cNvPr id="388131" name="Picture 35"/>
              <p:cNvPicPr>
                <a:picLocks noChangeAspect="1" noChangeArrowheads="1"/>
              </p:cNvPicPr>
              <p:nvPr/>
            </p:nvPicPr>
            <p:blipFill>
              <a:blip r:embed="rId4"/>
              <a:srcRect/>
              <a:stretch>
                <a:fillRect/>
              </a:stretch>
            </p:blipFill>
            <p:spPr bwMode="auto">
              <a:xfrm>
                <a:off x="793" y="1616"/>
                <a:ext cx="374" cy="487"/>
              </a:xfrm>
              <a:prstGeom prst="rect">
                <a:avLst/>
              </a:prstGeom>
              <a:noFill/>
              <a:ln w="9525">
                <a:noFill/>
                <a:miter lim="800000"/>
                <a:headEnd/>
                <a:tailEnd/>
              </a:ln>
              <a:effectLst/>
            </p:spPr>
          </p:pic>
        </p:grpSp>
      </p:grpSp>
      <p:pic>
        <p:nvPicPr>
          <p:cNvPr id="388132" name="Picture 36"/>
          <p:cNvPicPr>
            <a:picLocks noChangeAspect="1" noChangeArrowheads="1"/>
          </p:cNvPicPr>
          <p:nvPr/>
        </p:nvPicPr>
        <p:blipFill>
          <a:blip r:embed="rId6"/>
          <a:srcRect/>
          <a:stretch>
            <a:fillRect/>
          </a:stretch>
        </p:blipFill>
        <p:spPr bwMode="auto">
          <a:xfrm>
            <a:off x="7728745" y="4492625"/>
            <a:ext cx="741362" cy="1008063"/>
          </a:xfrm>
          <a:prstGeom prst="rect">
            <a:avLst/>
          </a:prstGeom>
          <a:noFill/>
          <a:ln w="9525">
            <a:noFill/>
            <a:miter lim="800000"/>
            <a:headEnd/>
            <a:tailEnd/>
          </a:ln>
          <a:effectLst/>
        </p:spPr>
      </p:pic>
      <p:grpSp>
        <p:nvGrpSpPr>
          <p:cNvPr id="15" name="Group 37"/>
          <p:cNvGrpSpPr>
            <a:grpSpLocks/>
          </p:cNvGrpSpPr>
          <p:nvPr/>
        </p:nvGrpSpPr>
        <p:grpSpPr bwMode="auto">
          <a:xfrm>
            <a:off x="2112170" y="4205287"/>
            <a:ext cx="1090612" cy="1595438"/>
            <a:chOff x="1383" y="2886"/>
            <a:chExt cx="687" cy="1005"/>
          </a:xfrm>
        </p:grpSpPr>
        <p:grpSp>
          <p:nvGrpSpPr>
            <p:cNvPr id="16" name="Group 38"/>
            <p:cNvGrpSpPr>
              <a:grpSpLocks/>
            </p:cNvGrpSpPr>
            <p:nvPr/>
          </p:nvGrpSpPr>
          <p:grpSpPr bwMode="auto">
            <a:xfrm>
              <a:off x="1383" y="3224"/>
              <a:ext cx="687" cy="667"/>
              <a:chOff x="1854" y="1372"/>
              <a:chExt cx="803" cy="889"/>
            </a:xfrm>
          </p:grpSpPr>
          <p:pic>
            <p:nvPicPr>
              <p:cNvPr id="388135" name="Picture 39"/>
              <p:cNvPicPr>
                <a:picLocks noChangeAspect="1" noChangeArrowheads="1"/>
              </p:cNvPicPr>
              <p:nvPr/>
            </p:nvPicPr>
            <p:blipFill>
              <a:blip r:embed="rId7"/>
              <a:srcRect/>
              <a:stretch>
                <a:fillRect/>
              </a:stretch>
            </p:blipFill>
            <p:spPr bwMode="auto">
              <a:xfrm>
                <a:off x="2290" y="1372"/>
                <a:ext cx="367" cy="362"/>
              </a:xfrm>
              <a:prstGeom prst="rect">
                <a:avLst/>
              </a:prstGeom>
              <a:noFill/>
              <a:ln>
                <a:noFill/>
              </a:ln>
              <a:effectLst/>
            </p:spPr>
          </p:pic>
          <p:grpSp>
            <p:nvGrpSpPr>
              <p:cNvPr id="17" name="Group 40"/>
              <p:cNvGrpSpPr>
                <a:grpSpLocks/>
              </p:cNvGrpSpPr>
              <p:nvPr/>
            </p:nvGrpSpPr>
            <p:grpSpPr bwMode="auto">
              <a:xfrm>
                <a:off x="1854" y="1525"/>
                <a:ext cx="784" cy="736"/>
                <a:chOff x="584" y="1616"/>
                <a:chExt cx="784" cy="736"/>
              </a:xfrm>
            </p:grpSpPr>
            <p:sp>
              <p:nvSpPr>
                <p:cNvPr id="388137" name="Text Box 41"/>
                <p:cNvSpPr txBox="1">
                  <a:spLocks noChangeArrowheads="1"/>
                </p:cNvSpPr>
                <p:nvPr/>
              </p:nvSpPr>
              <p:spPr bwMode="auto">
                <a:xfrm>
                  <a:off x="584" y="2069"/>
                  <a:ext cx="784" cy="283"/>
                </a:xfrm>
                <a:prstGeom prst="rect">
                  <a:avLst/>
                </a:prstGeom>
                <a:noFill/>
                <a:ln w="9525">
                  <a:noFill/>
                  <a:miter lim="800000"/>
                  <a:headEnd/>
                  <a:tailEnd/>
                </a:ln>
                <a:effectLst/>
              </p:spPr>
              <p:txBody>
                <a:bodyPr wrap="none">
                  <a:spAutoFit/>
                </a:bodyPr>
                <a:lstStyle/>
                <a:p>
                  <a:pPr algn="ctr" eaLnBrk="0" hangingPunct="0"/>
                  <a:r>
                    <a:rPr lang="en-US" sz="1600" b="0" dirty="0">
                      <a:latin typeface="Arial" charset="0"/>
                      <a:ea typeface="ＭＳ Ｐゴシック" pitchFamily="1" charset="-128"/>
                    </a:rPr>
                    <a:t>IT analyst</a:t>
                  </a:r>
                </a:p>
              </p:txBody>
            </p:sp>
            <p:pic>
              <p:nvPicPr>
                <p:cNvPr id="388138" name="Picture 42"/>
                <p:cNvPicPr>
                  <a:picLocks noChangeAspect="1" noChangeArrowheads="1"/>
                </p:cNvPicPr>
                <p:nvPr/>
              </p:nvPicPr>
              <p:blipFill>
                <a:blip r:embed="rId4"/>
                <a:srcRect/>
                <a:stretch>
                  <a:fillRect/>
                </a:stretch>
              </p:blipFill>
              <p:spPr bwMode="auto">
                <a:xfrm>
                  <a:off x="793" y="1616"/>
                  <a:ext cx="374" cy="487"/>
                </a:xfrm>
                <a:prstGeom prst="rect">
                  <a:avLst/>
                </a:prstGeom>
                <a:noFill/>
                <a:ln w="9525">
                  <a:noFill/>
                  <a:miter lim="800000"/>
                  <a:headEnd/>
                  <a:tailEnd/>
                </a:ln>
                <a:effectLst/>
              </p:spPr>
            </p:pic>
          </p:grpSp>
        </p:grpSp>
        <p:sp>
          <p:nvSpPr>
            <p:cNvPr id="388139" name="AutoShape 43"/>
            <p:cNvSpPr>
              <a:spLocks noChangeArrowheads="1"/>
            </p:cNvSpPr>
            <p:nvPr/>
          </p:nvSpPr>
          <p:spPr bwMode="auto">
            <a:xfrm rot="2764424">
              <a:off x="1338" y="2977"/>
              <a:ext cx="363" cy="181"/>
            </a:xfrm>
            <a:prstGeom prst="rightArrow">
              <a:avLst>
                <a:gd name="adj1" fmla="val 50000"/>
                <a:gd name="adj2" fmla="val 50138"/>
              </a:avLst>
            </a:prstGeom>
            <a:solidFill>
              <a:schemeClr val="accent1"/>
            </a:solidFill>
            <a:ln w="9525">
              <a:solidFill>
                <a:schemeClr val="tx1"/>
              </a:solidFill>
              <a:miter lim="800000"/>
              <a:headEnd/>
              <a:tailEnd/>
            </a:ln>
            <a:effectLst/>
          </p:spPr>
          <p:txBody>
            <a:bodyPr wrap="none" anchor="ctr"/>
            <a:lstStyle/>
            <a:p>
              <a:endParaRPr lang="en-GB" dirty="0"/>
            </a:p>
          </p:txBody>
        </p:sp>
      </p:grpSp>
      <p:grpSp>
        <p:nvGrpSpPr>
          <p:cNvPr id="18" name="Group 44"/>
          <p:cNvGrpSpPr>
            <a:grpSpLocks/>
          </p:cNvGrpSpPr>
          <p:nvPr/>
        </p:nvGrpSpPr>
        <p:grpSpPr bwMode="auto">
          <a:xfrm>
            <a:off x="3336132" y="4781550"/>
            <a:ext cx="1727200" cy="1093787"/>
            <a:chOff x="2200" y="1570"/>
            <a:chExt cx="1088" cy="689"/>
          </a:xfrm>
        </p:grpSpPr>
        <p:sp>
          <p:nvSpPr>
            <p:cNvPr id="388141" name="AutoShape 45"/>
            <p:cNvSpPr>
              <a:spLocks noChangeArrowheads="1"/>
            </p:cNvSpPr>
            <p:nvPr/>
          </p:nvSpPr>
          <p:spPr bwMode="auto">
            <a:xfrm>
              <a:off x="2200" y="1706"/>
              <a:ext cx="1088" cy="182"/>
            </a:xfrm>
            <a:prstGeom prst="rightArrow">
              <a:avLst>
                <a:gd name="adj1" fmla="val 59343"/>
                <a:gd name="adj2" fmla="val 82419"/>
              </a:avLst>
            </a:prstGeom>
            <a:solidFill>
              <a:schemeClr val="accent1"/>
            </a:solidFill>
            <a:ln w="9525">
              <a:solidFill>
                <a:schemeClr val="tx1"/>
              </a:solidFill>
              <a:miter lim="800000"/>
              <a:headEnd/>
              <a:tailEnd/>
            </a:ln>
            <a:effectLst/>
          </p:spPr>
          <p:txBody>
            <a:bodyPr wrap="none" anchor="ctr"/>
            <a:lstStyle/>
            <a:p>
              <a:endParaRPr lang="en-GB" dirty="0"/>
            </a:p>
          </p:txBody>
        </p:sp>
        <p:grpSp>
          <p:nvGrpSpPr>
            <p:cNvPr id="19" name="Group 46"/>
            <p:cNvGrpSpPr>
              <a:grpSpLocks/>
            </p:cNvGrpSpPr>
            <p:nvPr/>
          </p:nvGrpSpPr>
          <p:grpSpPr bwMode="auto">
            <a:xfrm>
              <a:off x="2321" y="1570"/>
              <a:ext cx="824" cy="689"/>
              <a:chOff x="779" y="1616"/>
              <a:chExt cx="824" cy="689"/>
            </a:xfrm>
          </p:grpSpPr>
          <p:pic>
            <p:nvPicPr>
              <p:cNvPr id="388143" name="Picture 47"/>
              <p:cNvPicPr>
                <a:picLocks noChangeAspect="1" noChangeArrowheads="1"/>
              </p:cNvPicPr>
              <p:nvPr/>
            </p:nvPicPr>
            <p:blipFill>
              <a:blip r:embed="rId5"/>
              <a:srcRect/>
              <a:stretch>
                <a:fillRect/>
              </a:stretch>
            </p:blipFill>
            <p:spPr bwMode="auto">
              <a:xfrm>
                <a:off x="1066" y="1616"/>
                <a:ext cx="293" cy="363"/>
              </a:xfrm>
              <a:prstGeom prst="rect">
                <a:avLst/>
              </a:prstGeom>
              <a:noFill/>
              <a:ln w="9525">
                <a:noFill/>
                <a:miter lim="800000"/>
                <a:headEnd/>
                <a:tailEnd/>
              </a:ln>
              <a:effectLst/>
            </p:spPr>
          </p:pic>
          <p:sp>
            <p:nvSpPr>
              <p:cNvPr id="388144" name="Text Box 48"/>
              <p:cNvSpPr txBox="1">
                <a:spLocks noChangeArrowheads="1"/>
              </p:cNvSpPr>
              <p:nvPr/>
            </p:nvSpPr>
            <p:spPr bwMode="auto">
              <a:xfrm>
                <a:off x="779" y="1979"/>
                <a:ext cx="824" cy="326"/>
              </a:xfrm>
              <a:prstGeom prst="rect">
                <a:avLst/>
              </a:prstGeom>
              <a:noFill/>
              <a:ln w="9525">
                <a:noFill/>
                <a:miter lim="800000"/>
                <a:headEnd/>
                <a:tailEnd/>
              </a:ln>
              <a:effectLst/>
            </p:spPr>
            <p:txBody>
              <a:bodyPr wrap="none">
                <a:spAutoFit/>
              </a:bodyPr>
              <a:lstStyle/>
              <a:p>
                <a:pPr algn="ctr" eaLnBrk="0" hangingPunct="0"/>
                <a:r>
                  <a:rPr lang="en-US" sz="1400" i="1" dirty="0">
                    <a:latin typeface="Arial" charset="0"/>
                    <a:ea typeface="ＭＳ Ｐゴシック" pitchFamily="1" charset="-128"/>
                  </a:rPr>
                  <a:t>System</a:t>
                </a:r>
              </a:p>
              <a:p>
                <a:pPr algn="ctr" eaLnBrk="0" hangingPunct="0"/>
                <a:r>
                  <a:rPr lang="en-US" sz="1400" i="1" dirty="0">
                    <a:latin typeface="Arial" charset="0"/>
                    <a:ea typeface="ＭＳ Ｐゴシック" pitchFamily="1" charset="-128"/>
                  </a:rPr>
                  <a:t>requirements</a:t>
                </a:r>
              </a:p>
            </p:txBody>
          </p:sp>
        </p:grpSp>
      </p:grpSp>
      <p:grpSp>
        <p:nvGrpSpPr>
          <p:cNvPr id="20" name="Group 49"/>
          <p:cNvGrpSpPr>
            <a:grpSpLocks/>
          </p:cNvGrpSpPr>
          <p:nvPr/>
        </p:nvGrpSpPr>
        <p:grpSpPr bwMode="auto">
          <a:xfrm>
            <a:off x="6144420" y="4781550"/>
            <a:ext cx="1727200" cy="981075"/>
            <a:chOff x="3787" y="1570"/>
            <a:chExt cx="1088" cy="618"/>
          </a:xfrm>
        </p:grpSpPr>
        <p:sp>
          <p:nvSpPr>
            <p:cNvPr id="388146" name="AutoShape 50"/>
            <p:cNvSpPr>
              <a:spLocks noChangeArrowheads="1"/>
            </p:cNvSpPr>
            <p:nvPr/>
          </p:nvSpPr>
          <p:spPr bwMode="auto">
            <a:xfrm>
              <a:off x="3787" y="1706"/>
              <a:ext cx="1088" cy="182"/>
            </a:xfrm>
            <a:prstGeom prst="rightArrow">
              <a:avLst>
                <a:gd name="adj1" fmla="val 49454"/>
                <a:gd name="adj2" fmla="val 91746"/>
              </a:avLst>
            </a:prstGeom>
            <a:solidFill>
              <a:schemeClr val="accent1"/>
            </a:solidFill>
            <a:ln w="9525">
              <a:solidFill>
                <a:schemeClr val="tx1"/>
              </a:solidFill>
              <a:miter lim="800000"/>
              <a:headEnd/>
              <a:tailEnd/>
            </a:ln>
            <a:effectLst/>
          </p:spPr>
          <p:txBody>
            <a:bodyPr wrap="none" anchor="ctr"/>
            <a:lstStyle/>
            <a:p>
              <a:endParaRPr lang="en-GB" dirty="0"/>
            </a:p>
          </p:txBody>
        </p:sp>
        <p:grpSp>
          <p:nvGrpSpPr>
            <p:cNvPr id="21" name="Group 51"/>
            <p:cNvGrpSpPr>
              <a:grpSpLocks/>
            </p:cNvGrpSpPr>
            <p:nvPr/>
          </p:nvGrpSpPr>
          <p:grpSpPr bwMode="auto">
            <a:xfrm>
              <a:off x="4241" y="1570"/>
              <a:ext cx="395" cy="618"/>
              <a:chOff x="4122" y="1570"/>
              <a:chExt cx="395" cy="618"/>
            </a:xfrm>
          </p:grpSpPr>
          <p:grpSp>
            <p:nvGrpSpPr>
              <p:cNvPr id="22" name="Group 52"/>
              <p:cNvGrpSpPr>
                <a:grpSpLocks/>
              </p:cNvGrpSpPr>
              <p:nvPr/>
            </p:nvGrpSpPr>
            <p:grpSpPr bwMode="auto">
              <a:xfrm>
                <a:off x="4168" y="1570"/>
                <a:ext cx="304" cy="363"/>
                <a:chOff x="4230" y="1570"/>
                <a:chExt cx="304" cy="363"/>
              </a:xfrm>
            </p:grpSpPr>
            <p:pic>
              <p:nvPicPr>
                <p:cNvPr id="388149" name="Picture 53"/>
                <p:cNvPicPr>
                  <a:picLocks noChangeAspect="1" noChangeArrowheads="1"/>
                </p:cNvPicPr>
                <p:nvPr/>
              </p:nvPicPr>
              <p:blipFill>
                <a:blip r:embed="rId5"/>
                <a:srcRect/>
                <a:stretch>
                  <a:fillRect/>
                </a:stretch>
              </p:blipFill>
              <p:spPr bwMode="auto">
                <a:xfrm>
                  <a:off x="4241" y="1570"/>
                  <a:ext cx="293" cy="363"/>
                </a:xfrm>
                <a:prstGeom prst="rect">
                  <a:avLst/>
                </a:prstGeom>
                <a:noFill/>
                <a:ln w="9525">
                  <a:noFill/>
                  <a:miter lim="800000"/>
                  <a:headEnd/>
                  <a:tailEnd/>
                </a:ln>
                <a:effectLst/>
              </p:spPr>
            </p:pic>
            <p:sp>
              <p:nvSpPr>
                <p:cNvPr id="388150" name="Text Box 54"/>
                <p:cNvSpPr txBox="1">
                  <a:spLocks noChangeArrowheads="1"/>
                </p:cNvSpPr>
                <p:nvPr/>
              </p:nvSpPr>
              <p:spPr bwMode="auto">
                <a:xfrm>
                  <a:off x="4230" y="1698"/>
                  <a:ext cx="181" cy="212"/>
                </a:xfrm>
                <a:prstGeom prst="rect">
                  <a:avLst/>
                </a:prstGeom>
                <a:noFill/>
                <a:ln w="9525">
                  <a:noFill/>
                  <a:miter lim="800000"/>
                  <a:headEnd/>
                  <a:tailEnd/>
                </a:ln>
                <a:effectLst/>
              </p:spPr>
              <p:txBody>
                <a:bodyPr>
                  <a:spAutoFit/>
                </a:bodyPr>
                <a:lstStyle/>
                <a:p>
                  <a:pPr eaLnBrk="0" hangingPunct="0"/>
                  <a:r>
                    <a:rPr lang="en-US" sz="1600" b="0" dirty="0">
                      <a:latin typeface="Arial" charset="0"/>
                      <a:ea typeface="ＭＳ Ｐゴシック" pitchFamily="1" charset="-128"/>
                    </a:rPr>
                    <a:t>C</a:t>
                  </a:r>
                </a:p>
              </p:txBody>
            </p:sp>
          </p:grpSp>
          <p:sp>
            <p:nvSpPr>
              <p:cNvPr id="388151" name="Text Box 55"/>
              <p:cNvSpPr txBox="1">
                <a:spLocks noChangeArrowheads="1"/>
              </p:cNvSpPr>
              <p:nvPr/>
            </p:nvSpPr>
            <p:spPr bwMode="auto">
              <a:xfrm>
                <a:off x="4122" y="1996"/>
                <a:ext cx="395" cy="192"/>
              </a:xfrm>
              <a:prstGeom prst="rect">
                <a:avLst/>
              </a:prstGeom>
              <a:noFill/>
              <a:ln w="9525">
                <a:noFill/>
                <a:miter lim="800000"/>
                <a:headEnd/>
                <a:tailEnd/>
              </a:ln>
              <a:effectLst/>
            </p:spPr>
            <p:txBody>
              <a:bodyPr wrap="none">
                <a:spAutoFit/>
              </a:bodyPr>
              <a:lstStyle/>
              <a:p>
                <a:pPr eaLnBrk="0" hangingPunct="0"/>
                <a:r>
                  <a:rPr lang="en-US" sz="1400" i="1" dirty="0">
                    <a:latin typeface="Arial" charset="0"/>
                    <a:ea typeface="ＭＳ Ｐゴシック" pitchFamily="1" charset="-128"/>
                  </a:rPr>
                  <a:t>Code</a:t>
                </a:r>
              </a:p>
            </p:txBody>
          </p:sp>
        </p:grpSp>
      </p:grpSp>
      <p:sp>
        <p:nvSpPr>
          <p:cNvPr id="388152" name="Line 56"/>
          <p:cNvSpPr>
            <a:spLocks noChangeShapeType="1"/>
          </p:cNvSpPr>
          <p:nvPr/>
        </p:nvSpPr>
        <p:spPr bwMode="auto">
          <a:xfrm>
            <a:off x="167482" y="3916362"/>
            <a:ext cx="8713788" cy="0"/>
          </a:xfrm>
          <a:prstGeom prst="line">
            <a:avLst/>
          </a:prstGeom>
          <a:noFill/>
          <a:ln w="38100">
            <a:solidFill>
              <a:schemeClr val="tx1"/>
            </a:solidFill>
            <a:prstDash val="dashDot"/>
            <a:round/>
            <a:headEnd/>
            <a:tailEnd/>
          </a:ln>
          <a:effectLst/>
        </p:spPr>
        <p:txBody>
          <a:bodyPr/>
          <a:lstStyle/>
          <a:p>
            <a:endParaRPr lang="en-GB" dirty="0"/>
          </a:p>
        </p:txBody>
      </p:sp>
      <p:grpSp>
        <p:nvGrpSpPr>
          <p:cNvPr id="23" name="Group 57"/>
          <p:cNvGrpSpPr>
            <a:grpSpLocks/>
          </p:cNvGrpSpPr>
          <p:nvPr/>
        </p:nvGrpSpPr>
        <p:grpSpPr bwMode="auto">
          <a:xfrm>
            <a:off x="6001545" y="2116137"/>
            <a:ext cx="1727200" cy="981075"/>
            <a:chOff x="3787" y="1570"/>
            <a:chExt cx="1088" cy="618"/>
          </a:xfrm>
        </p:grpSpPr>
        <p:sp>
          <p:nvSpPr>
            <p:cNvPr id="388154" name="AutoShape 58"/>
            <p:cNvSpPr>
              <a:spLocks noChangeArrowheads="1"/>
            </p:cNvSpPr>
            <p:nvPr/>
          </p:nvSpPr>
          <p:spPr bwMode="auto">
            <a:xfrm>
              <a:off x="3787" y="1706"/>
              <a:ext cx="1088" cy="182"/>
            </a:xfrm>
            <a:prstGeom prst="rightArrow">
              <a:avLst>
                <a:gd name="adj1" fmla="val 49454"/>
                <a:gd name="adj2" fmla="val 91746"/>
              </a:avLst>
            </a:prstGeom>
            <a:solidFill>
              <a:schemeClr val="accent1"/>
            </a:solidFill>
            <a:ln w="9525">
              <a:solidFill>
                <a:schemeClr val="tx1"/>
              </a:solidFill>
              <a:miter lim="800000"/>
              <a:headEnd/>
              <a:tailEnd/>
            </a:ln>
            <a:effectLst/>
          </p:spPr>
          <p:txBody>
            <a:bodyPr wrap="none" anchor="ctr"/>
            <a:lstStyle/>
            <a:p>
              <a:endParaRPr lang="en-GB" dirty="0"/>
            </a:p>
          </p:txBody>
        </p:sp>
        <p:grpSp>
          <p:nvGrpSpPr>
            <p:cNvPr id="24" name="Group 59"/>
            <p:cNvGrpSpPr>
              <a:grpSpLocks/>
            </p:cNvGrpSpPr>
            <p:nvPr/>
          </p:nvGrpSpPr>
          <p:grpSpPr bwMode="auto">
            <a:xfrm>
              <a:off x="4241" y="1570"/>
              <a:ext cx="395" cy="618"/>
              <a:chOff x="4122" y="1570"/>
              <a:chExt cx="395" cy="618"/>
            </a:xfrm>
          </p:grpSpPr>
          <p:grpSp>
            <p:nvGrpSpPr>
              <p:cNvPr id="25" name="Group 60"/>
              <p:cNvGrpSpPr>
                <a:grpSpLocks/>
              </p:cNvGrpSpPr>
              <p:nvPr/>
            </p:nvGrpSpPr>
            <p:grpSpPr bwMode="auto">
              <a:xfrm>
                <a:off x="4168" y="1570"/>
                <a:ext cx="304" cy="363"/>
                <a:chOff x="4230" y="1570"/>
                <a:chExt cx="304" cy="363"/>
              </a:xfrm>
            </p:grpSpPr>
            <p:pic>
              <p:nvPicPr>
                <p:cNvPr id="388157" name="Picture 61"/>
                <p:cNvPicPr>
                  <a:picLocks noChangeAspect="1" noChangeArrowheads="1"/>
                </p:cNvPicPr>
                <p:nvPr/>
              </p:nvPicPr>
              <p:blipFill>
                <a:blip r:embed="rId5"/>
                <a:srcRect/>
                <a:stretch>
                  <a:fillRect/>
                </a:stretch>
              </p:blipFill>
              <p:spPr bwMode="auto">
                <a:xfrm>
                  <a:off x="4241" y="1570"/>
                  <a:ext cx="293" cy="363"/>
                </a:xfrm>
                <a:prstGeom prst="rect">
                  <a:avLst/>
                </a:prstGeom>
                <a:noFill/>
                <a:ln w="9525">
                  <a:noFill/>
                  <a:miter lim="800000"/>
                  <a:headEnd/>
                  <a:tailEnd/>
                </a:ln>
                <a:effectLst/>
              </p:spPr>
            </p:pic>
            <p:sp>
              <p:nvSpPr>
                <p:cNvPr id="388158" name="Text Box 62"/>
                <p:cNvSpPr txBox="1">
                  <a:spLocks noChangeArrowheads="1"/>
                </p:cNvSpPr>
                <p:nvPr/>
              </p:nvSpPr>
              <p:spPr bwMode="auto">
                <a:xfrm>
                  <a:off x="4230" y="1698"/>
                  <a:ext cx="181" cy="212"/>
                </a:xfrm>
                <a:prstGeom prst="rect">
                  <a:avLst/>
                </a:prstGeom>
                <a:noFill/>
                <a:ln w="9525">
                  <a:noFill/>
                  <a:miter lim="800000"/>
                  <a:headEnd/>
                  <a:tailEnd/>
                </a:ln>
                <a:effectLst/>
              </p:spPr>
              <p:txBody>
                <a:bodyPr>
                  <a:spAutoFit/>
                </a:bodyPr>
                <a:lstStyle/>
                <a:p>
                  <a:pPr eaLnBrk="0" hangingPunct="0"/>
                  <a:r>
                    <a:rPr lang="en-US" sz="1600" b="0" dirty="0">
                      <a:latin typeface="Arial" charset="0"/>
                      <a:ea typeface="ＭＳ Ｐゴシック" pitchFamily="1" charset="-128"/>
                    </a:rPr>
                    <a:t>C</a:t>
                  </a:r>
                </a:p>
              </p:txBody>
            </p:sp>
          </p:grpSp>
          <p:sp>
            <p:nvSpPr>
              <p:cNvPr id="388159" name="Text Box 63"/>
              <p:cNvSpPr txBox="1">
                <a:spLocks noChangeArrowheads="1"/>
              </p:cNvSpPr>
              <p:nvPr/>
            </p:nvSpPr>
            <p:spPr bwMode="auto">
              <a:xfrm>
                <a:off x="4122" y="1996"/>
                <a:ext cx="395" cy="192"/>
              </a:xfrm>
              <a:prstGeom prst="rect">
                <a:avLst/>
              </a:prstGeom>
              <a:noFill/>
              <a:ln w="9525">
                <a:noFill/>
                <a:miter lim="800000"/>
                <a:headEnd/>
                <a:tailEnd/>
              </a:ln>
              <a:effectLst/>
            </p:spPr>
            <p:txBody>
              <a:bodyPr wrap="none">
                <a:spAutoFit/>
              </a:bodyPr>
              <a:lstStyle/>
              <a:p>
                <a:pPr eaLnBrk="0" hangingPunct="0"/>
                <a:r>
                  <a:rPr lang="en-US" sz="1400" i="1" dirty="0">
                    <a:latin typeface="Arial" charset="0"/>
                    <a:ea typeface="ＭＳ Ｐゴシック" pitchFamily="1" charset="-128"/>
                  </a:rPr>
                  <a:t>Code</a:t>
                </a:r>
              </a:p>
            </p:txBody>
          </p:sp>
        </p:grpSp>
      </p:grpSp>
      <p:grpSp>
        <p:nvGrpSpPr>
          <p:cNvPr id="26" name="Group 64"/>
          <p:cNvGrpSpPr>
            <a:grpSpLocks/>
          </p:cNvGrpSpPr>
          <p:nvPr/>
        </p:nvGrpSpPr>
        <p:grpSpPr bwMode="auto">
          <a:xfrm>
            <a:off x="2185196" y="1697038"/>
            <a:ext cx="1400175" cy="1498600"/>
            <a:chOff x="1429" y="1306"/>
            <a:chExt cx="882" cy="944"/>
          </a:xfrm>
        </p:grpSpPr>
        <p:sp>
          <p:nvSpPr>
            <p:cNvPr id="388161" name="AutoShape 65"/>
            <p:cNvSpPr>
              <a:spLocks noChangeArrowheads="1"/>
            </p:cNvSpPr>
            <p:nvPr/>
          </p:nvSpPr>
          <p:spPr bwMode="auto">
            <a:xfrm rot="-2023380">
              <a:off x="1429" y="2069"/>
              <a:ext cx="363" cy="181"/>
            </a:xfrm>
            <a:prstGeom prst="rightArrow">
              <a:avLst>
                <a:gd name="adj1" fmla="val 50000"/>
                <a:gd name="adj2" fmla="val 50138"/>
              </a:avLst>
            </a:prstGeom>
            <a:solidFill>
              <a:schemeClr val="accent1"/>
            </a:solidFill>
            <a:ln w="9525">
              <a:solidFill>
                <a:schemeClr val="tx1"/>
              </a:solidFill>
              <a:miter lim="800000"/>
              <a:headEnd/>
              <a:tailEnd/>
            </a:ln>
            <a:effectLst/>
          </p:spPr>
          <p:txBody>
            <a:bodyPr wrap="none" anchor="ctr"/>
            <a:lstStyle/>
            <a:p>
              <a:endParaRPr lang="en-GB" dirty="0"/>
            </a:p>
          </p:txBody>
        </p:sp>
        <p:grpSp>
          <p:nvGrpSpPr>
            <p:cNvPr id="27" name="Group 66"/>
            <p:cNvGrpSpPr>
              <a:grpSpLocks/>
            </p:cNvGrpSpPr>
            <p:nvPr/>
          </p:nvGrpSpPr>
          <p:grpSpPr bwMode="auto">
            <a:xfrm>
              <a:off x="1607" y="1306"/>
              <a:ext cx="704" cy="817"/>
              <a:chOff x="1854" y="1172"/>
              <a:chExt cx="823" cy="1089"/>
            </a:xfrm>
          </p:grpSpPr>
          <p:pic>
            <p:nvPicPr>
              <p:cNvPr id="388163" name="Picture 67"/>
              <p:cNvPicPr>
                <a:picLocks noChangeAspect="1" noChangeArrowheads="1"/>
              </p:cNvPicPr>
              <p:nvPr/>
            </p:nvPicPr>
            <p:blipFill>
              <a:blip r:embed="rId7"/>
              <a:srcRect/>
              <a:stretch>
                <a:fillRect/>
              </a:stretch>
            </p:blipFill>
            <p:spPr bwMode="auto">
              <a:xfrm>
                <a:off x="2309" y="1172"/>
                <a:ext cx="368" cy="364"/>
              </a:xfrm>
              <a:prstGeom prst="rect">
                <a:avLst/>
              </a:prstGeom>
              <a:noFill/>
              <a:ln>
                <a:noFill/>
              </a:ln>
              <a:effectLst/>
            </p:spPr>
          </p:pic>
          <p:grpSp>
            <p:nvGrpSpPr>
              <p:cNvPr id="28" name="Group 68"/>
              <p:cNvGrpSpPr>
                <a:grpSpLocks/>
              </p:cNvGrpSpPr>
              <p:nvPr/>
            </p:nvGrpSpPr>
            <p:grpSpPr bwMode="auto">
              <a:xfrm>
                <a:off x="1854" y="1525"/>
                <a:ext cx="784" cy="736"/>
                <a:chOff x="584" y="1616"/>
                <a:chExt cx="784" cy="736"/>
              </a:xfrm>
            </p:grpSpPr>
            <p:sp>
              <p:nvSpPr>
                <p:cNvPr id="388165" name="Text Box 69"/>
                <p:cNvSpPr txBox="1">
                  <a:spLocks noChangeArrowheads="1"/>
                </p:cNvSpPr>
                <p:nvPr/>
              </p:nvSpPr>
              <p:spPr bwMode="auto">
                <a:xfrm>
                  <a:off x="584" y="2069"/>
                  <a:ext cx="784" cy="283"/>
                </a:xfrm>
                <a:prstGeom prst="rect">
                  <a:avLst/>
                </a:prstGeom>
                <a:noFill/>
                <a:ln w="9525">
                  <a:noFill/>
                  <a:miter lim="800000"/>
                  <a:headEnd/>
                  <a:tailEnd/>
                </a:ln>
                <a:effectLst/>
              </p:spPr>
              <p:txBody>
                <a:bodyPr wrap="none">
                  <a:spAutoFit/>
                </a:bodyPr>
                <a:lstStyle/>
                <a:p>
                  <a:pPr algn="ctr" eaLnBrk="0" hangingPunct="0"/>
                  <a:r>
                    <a:rPr lang="en-US" sz="1600" b="0" dirty="0">
                      <a:latin typeface="Arial" charset="0"/>
                      <a:ea typeface="ＭＳ Ｐゴシック" pitchFamily="1" charset="-128"/>
                    </a:rPr>
                    <a:t>IT analyst</a:t>
                  </a:r>
                </a:p>
              </p:txBody>
            </p:sp>
            <p:pic>
              <p:nvPicPr>
                <p:cNvPr id="388166" name="Picture 70"/>
                <p:cNvPicPr>
                  <a:picLocks noChangeAspect="1" noChangeArrowheads="1"/>
                </p:cNvPicPr>
                <p:nvPr/>
              </p:nvPicPr>
              <p:blipFill>
                <a:blip r:embed="rId4"/>
                <a:srcRect/>
                <a:stretch>
                  <a:fillRect/>
                </a:stretch>
              </p:blipFill>
              <p:spPr bwMode="auto">
                <a:xfrm>
                  <a:off x="793" y="1616"/>
                  <a:ext cx="374" cy="487"/>
                </a:xfrm>
                <a:prstGeom prst="rect">
                  <a:avLst/>
                </a:prstGeom>
                <a:noFill/>
                <a:ln w="9525">
                  <a:noFill/>
                  <a:miter lim="800000"/>
                  <a:headEnd/>
                  <a:tailEnd/>
                </a:ln>
                <a:effectLst/>
              </p:spPr>
            </p:pic>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blinds(horizontal)">
                                      <p:cBhvr>
                                        <p:cTn id="32" dur="500"/>
                                        <p:tgtEl>
                                          <p:spTgt spid="7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buFont typeface="Arial" pitchFamily="34" charset="0"/>
              <a:buNone/>
              <a:defRPr/>
            </a:pPr>
            <a:r>
              <a:rPr lang="en-GB" dirty="0" smtClean="0"/>
              <a:t>EXAMPLE 10C</a:t>
            </a:r>
            <a:endParaRPr lang="en-GB" dirty="0"/>
          </a:p>
        </p:txBody>
      </p:sp>
      <p:sp>
        <p:nvSpPr>
          <p:cNvPr id="52226" name="4 Marcador de número de diapositiva"/>
          <p:cNvSpPr>
            <a:spLocks noGrp="1"/>
          </p:cNvSpPr>
          <p:nvPr>
            <p:ph type="sldNum" sz="quarter" idx="10"/>
          </p:nvPr>
        </p:nvSpPr>
        <p:spPr>
          <a:noFill/>
        </p:spPr>
        <p:txBody>
          <a:bodyPr/>
          <a:lstStyle/>
          <a:p>
            <a:fld id="{E81E4E23-6E8C-4D48-90A6-333C2861D318}" type="slidenum">
              <a:rPr lang="en-GB">
                <a:latin typeface="BdE Neue Helvetica 55 Roman"/>
              </a:rPr>
              <a:pPr/>
              <a:t>50</a:t>
            </a:fld>
            <a:endParaRPr lang="en-GB">
              <a:latin typeface="BdE Neue Helvetica 55 Roman"/>
            </a:endParaRPr>
          </a:p>
        </p:txBody>
      </p:sp>
      <p:sp>
        <p:nvSpPr>
          <p:cNvPr id="52227" name="7 Marcador de contenido"/>
          <p:cNvSpPr>
            <a:spLocks noGrp="1"/>
          </p:cNvSpPr>
          <p:nvPr>
            <p:ph idx="1"/>
          </p:nvPr>
        </p:nvSpPr>
        <p:spPr>
          <a:xfrm>
            <a:off x="227013" y="1857375"/>
            <a:ext cx="8575675" cy="4194175"/>
          </a:xfrm>
        </p:spPr>
        <p:txBody>
          <a:bodyPr/>
          <a:lstStyle/>
          <a:p>
            <a:pPr marL="0" indent="0"/>
            <a:endParaRPr lang="en-GB" smtClean="0"/>
          </a:p>
          <a:p>
            <a:pPr marL="0" indent="0"/>
            <a:r>
              <a:rPr lang="en-GB" smtClean="0"/>
              <a:t>test = “$capReq = $netPosSub * </a:t>
            </a:r>
            <a:r>
              <a:rPr lang="en-GB" u="sng" smtClean="0"/>
              <a:t>$factor</a:t>
            </a:r>
            <a:r>
              <a:rPr lang="en-GB" smtClean="0"/>
              <a:t>”</a:t>
            </a:r>
          </a:p>
          <a:p>
            <a:pPr marL="0" indent="0"/>
            <a:endParaRPr lang="en-GB" smtClean="0"/>
          </a:p>
          <a:p>
            <a:pPr marL="0" indent="0"/>
            <a:r>
              <a:rPr lang="en-GB" smtClean="0"/>
              <a:t>$capReq :  </a:t>
            </a:r>
            <a:r>
              <a:rPr lang="en-GB" smtClean="0">
                <a:solidFill>
                  <a:schemeClr val="accent1"/>
                </a:solidFill>
              </a:rPr>
              <a:t>Concept name: </a:t>
            </a:r>
            <a:r>
              <a:rPr lang="es-ES_tradnl" smtClean="0">
                <a:solidFill>
                  <a:schemeClr val="accent1"/>
                </a:solidFill>
              </a:rPr>
              <a:t>p-cm-ca:MarketRiskCapitalRequirements </a:t>
            </a:r>
            <a:endParaRPr lang="en-GB" smtClean="0">
              <a:solidFill>
                <a:schemeClr val="accent1"/>
              </a:solidFill>
            </a:endParaRPr>
          </a:p>
          <a:p>
            <a:pPr marL="0" indent="0"/>
            <a:r>
              <a:rPr lang="en-GB" smtClean="0"/>
              <a:t>$netPosSub:  </a:t>
            </a:r>
            <a:r>
              <a:rPr lang="en-GB" smtClean="0">
                <a:solidFill>
                  <a:schemeClr val="accent1"/>
                </a:solidFill>
              </a:rPr>
              <a:t>Concept name: </a:t>
            </a:r>
            <a:r>
              <a:rPr lang="es-ES_tradnl" smtClean="0">
                <a:solidFill>
                  <a:schemeClr val="accent1"/>
                </a:solidFill>
              </a:rPr>
              <a:t>p-cm-mr:NetPositionsSubjectToCapitalCharge </a:t>
            </a:r>
          </a:p>
          <a:p>
            <a:pPr marL="0" indent="0"/>
            <a:r>
              <a:rPr lang="es-ES_tradnl" smtClean="0"/>
              <a:t>$allPositions*:</a:t>
            </a:r>
          </a:p>
          <a:p>
            <a:pPr lvl="1"/>
            <a:r>
              <a:rPr lang="en-GB"/>
              <a:t>Concept name: </a:t>
            </a:r>
          </a:p>
          <a:p>
            <a:pPr lvl="1"/>
            <a:r>
              <a:rPr lang="en-GB"/>
              <a:t>		p-cm-mr:AllPositionsLong</a:t>
            </a:r>
          </a:p>
          <a:p>
            <a:pPr lvl="1"/>
            <a:r>
              <a:rPr lang="es-ES_tradnl"/>
              <a:t>		p-cm-mr:AllPositionsShor t</a:t>
            </a:r>
          </a:p>
          <a:p>
            <a:pPr marL="0" indent="0"/>
            <a:r>
              <a:rPr lang="en-GB" smtClean="0"/>
              <a:t>PRECONDITION: test = “sum($allPositions) gt </a:t>
            </a:r>
            <a:r>
              <a:rPr lang="en-GB" u="sng" smtClean="0"/>
              <a:t>$threshold</a:t>
            </a:r>
            <a:r>
              <a:rPr lang="en-GB" smtClean="0"/>
              <a:t>”</a:t>
            </a:r>
          </a:p>
          <a:p>
            <a:pPr marL="0" indent="0"/>
            <a:r>
              <a:rPr lang="en-GB" smtClean="0"/>
              <a:t>Parameters:</a:t>
            </a:r>
          </a:p>
          <a:p>
            <a:pPr marL="0" indent="0"/>
            <a:r>
              <a:rPr lang="en-GB" smtClean="0"/>
              <a:t>  $threshold = “1000000”</a:t>
            </a:r>
          </a:p>
          <a:p>
            <a:pPr marL="0" indent="0"/>
            <a:r>
              <a:rPr lang="en-GB" smtClean="0"/>
              <a:t>  $factor = “0.8”</a:t>
            </a:r>
          </a:p>
          <a:p>
            <a:pPr marL="0" indent="0"/>
            <a:endParaRPr lang="en-GB" smtClean="0"/>
          </a:p>
          <a:p>
            <a:pPr lvl="1"/>
            <a:r>
              <a:rPr lang="es-ES_tradnl" b="1"/>
              <a:t>    </a:t>
            </a:r>
            <a:endParaRPr lang="en-GB"/>
          </a:p>
        </p:txBody>
      </p:sp>
      <p:sp>
        <p:nvSpPr>
          <p:cNvPr id="7" name="6 CuadroTexto"/>
          <p:cNvSpPr txBox="1"/>
          <p:nvPr/>
        </p:nvSpPr>
        <p:spPr>
          <a:xfrm>
            <a:off x="428625" y="982663"/>
            <a:ext cx="8374063" cy="10160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GB" dirty="0"/>
              <a:t>“</a:t>
            </a:r>
            <a:r>
              <a:rPr lang="en-GB" i="1" dirty="0"/>
              <a:t>Capital requirements</a:t>
            </a:r>
            <a:r>
              <a:rPr lang="en-GB" dirty="0"/>
              <a:t>” equal to “</a:t>
            </a:r>
            <a:r>
              <a:rPr lang="en-GB" i="1" dirty="0"/>
              <a:t>Net positions subject to capital charge</a:t>
            </a:r>
            <a:r>
              <a:rPr lang="en-GB" dirty="0"/>
              <a:t>” multiplied by a </a:t>
            </a:r>
            <a:r>
              <a:rPr lang="en-GB" i="1" dirty="0"/>
              <a:t>factor</a:t>
            </a:r>
            <a:r>
              <a:rPr lang="en-GB" dirty="0"/>
              <a:t> only if “</a:t>
            </a:r>
            <a:r>
              <a:rPr lang="en-GB" i="1" dirty="0"/>
              <a:t>All positions long</a:t>
            </a:r>
            <a:r>
              <a:rPr lang="en-GB" dirty="0"/>
              <a:t>” + “</a:t>
            </a:r>
            <a:r>
              <a:rPr lang="en-GB" i="1" dirty="0"/>
              <a:t>All positions short</a:t>
            </a:r>
            <a:r>
              <a:rPr lang="en-GB" dirty="0"/>
              <a:t>” is greater than a certain </a:t>
            </a:r>
            <a:r>
              <a:rPr lang="en-GB" i="1" dirty="0"/>
              <a:t>threshold</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buFont typeface="Arial" pitchFamily="34" charset="0"/>
              <a:buNone/>
              <a:defRPr/>
            </a:pPr>
            <a:r>
              <a:rPr lang="en-GB" dirty="0" smtClean="0"/>
              <a:t>parameters</a:t>
            </a:r>
            <a:endParaRPr lang="en-GB" dirty="0"/>
          </a:p>
        </p:txBody>
      </p:sp>
      <p:sp>
        <p:nvSpPr>
          <p:cNvPr id="53250" name="2 Marcador de contenido"/>
          <p:cNvSpPr>
            <a:spLocks noGrp="1"/>
          </p:cNvSpPr>
          <p:nvPr>
            <p:ph idx="1"/>
          </p:nvPr>
        </p:nvSpPr>
        <p:spPr>
          <a:xfrm>
            <a:off x="227013" y="1484313"/>
            <a:ext cx="8575675" cy="2444750"/>
          </a:xfrm>
        </p:spPr>
        <p:txBody>
          <a:bodyPr/>
          <a:lstStyle/>
          <a:p>
            <a:pPr marL="0" indent="0"/>
            <a:r>
              <a:rPr lang="en-GB" smtClean="0"/>
              <a:t>Parameters variables that can be used inside XPath expressions</a:t>
            </a:r>
          </a:p>
          <a:p>
            <a:pPr marL="0" indent="0"/>
            <a:r>
              <a:rPr lang="en-GB" smtClean="0"/>
              <a:t>Parameters can be given a default value</a:t>
            </a:r>
          </a:p>
          <a:p>
            <a:pPr marL="0" indent="0"/>
            <a:r>
              <a:rPr lang="en-GB" smtClean="0"/>
              <a:t>Parameters can be given a value “from the outside”:</a:t>
            </a:r>
          </a:p>
          <a:p>
            <a:pPr lvl="1"/>
            <a:r>
              <a:rPr lang="en-GB"/>
              <a:t>Using a graphical tool</a:t>
            </a:r>
          </a:p>
          <a:p>
            <a:pPr lvl="1"/>
            <a:r>
              <a:rPr lang="en-GB"/>
              <a:t>Using an API</a:t>
            </a:r>
          </a:p>
          <a:p>
            <a:pPr lvl="1"/>
            <a:r>
              <a:rPr lang="en-GB"/>
              <a:t>...</a:t>
            </a:r>
          </a:p>
          <a:p>
            <a:pPr marL="0" indent="0"/>
            <a:r>
              <a:rPr lang="en-GB" smtClean="0"/>
              <a:t>They have a name so that they can be referred “from the outside”</a:t>
            </a:r>
          </a:p>
        </p:txBody>
      </p:sp>
      <p:sp>
        <p:nvSpPr>
          <p:cNvPr id="53251" name="3 Marcador de número de diapositiva"/>
          <p:cNvSpPr>
            <a:spLocks noGrp="1"/>
          </p:cNvSpPr>
          <p:nvPr>
            <p:ph type="sldNum" sz="quarter" idx="10"/>
          </p:nvPr>
        </p:nvSpPr>
        <p:spPr>
          <a:noFill/>
        </p:spPr>
        <p:txBody>
          <a:bodyPr/>
          <a:lstStyle/>
          <a:p>
            <a:fld id="{A70D90DF-39A0-4B1A-A8AB-4862423F89D5}" type="slidenum">
              <a:rPr lang="es-ES_tradnl">
                <a:latin typeface="BdE Neue Helvetica 55 Roman"/>
              </a:rPr>
              <a:pPr/>
              <a:t>51</a:t>
            </a:fld>
            <a:endParaRPr lang="es-ES_tradnl">
              <a:latin typeface="BdE Neue Helvetica 55 Roman"/>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buFont typeface="Arial" pitchFamily="34" charset="0"/>
              <a:buNone/>
              <a:defRPr/>
            </a:pPr>
            <a:r>
              <a:rPr lang="en-GB" dirty="0" smtClean="0"/>
              <a:t>EXAMPLE 11a: Belgium rounding approach</a:t>
            </a:r>
            <a:endParaRPr lang="en-GB" dirty="0"/>
          </a:p>
        </p:txBody>
      </p:sp>
      <p:sp>
        <p:nvSpPr>
          <p:cNvPr id="54274" name="4 Marcador de número de diapositiva"/>
          <p:cNvSpPr>
            <a:spLocks noGrp="1"/>
          </p:cNvSpPr>
          <p:nvPr>
            <p:ph type="sldNum" sz="quarter" idx="10"/>
          </p:nvPr>
        </p:nvSpPr>
        <p:spPr>
          <a:noFill/>
        </p:spPr>
        <p:txBody>
          <a:bodyPr/>
          <a:lstStyle/>
          <a:p>
            <a:fld id="{C8744712-33CD-4315-803C-9C5C38B529EB}" type="slidenum">
              <a:rPr lang="en-GB">
                <a:latin typeface="BdE Neue Helvetica 55 Roman"/>
              </a:rPr>
              <a:pPr/>
              <a:t>52</a:t>
            </a:fld>
            <a:endParaRPr lang="en-GB">
              <a:latin typeface="BdE Neue Helvetica 55 Roman"/>
            </a:endParaRPr>
          </a:p>
        </p:txBody>
      </p:sp>
      <p:sp>
        <p:nvSpPr>
          <p:cNvPr id="54275" name="7 Marcador de contenido"/>
          <p:cNvSpPr>
            <a:spLocks noGrp="1"/>
          </p:cNvSpPr>
          <p:nvPr>
            <p:ph idx="1"/>
          </p:nvPr>
        </p:nvSpPr>
        <p:spPr>
          <a:xfrm>
            <a:off x="227013" y="1857375"/>
            <a:ext cx="8575675" cy="4194175"/>
          </a:xfrm>
        </p:spPr>
        <p:txBody>
          <a:bodyPr/>
          <a:lstStyle/>
          <a:p>
            <a:pPr marL="0" indent="0"/>
            <a:endParaRPr lang="en-GB" smtClean="0"/>
          </a:p>
          <a:p>
            <a:pPr marL="0" indent="0"/>
            <a:endParaRPr lang="en-GB" smtClean="0"/>
          </a:p>
          <a:p>
            <a:pPr marL="0" indent="0"/>
            <a:r>
              <a:rPr lang="en-GB" smtClean="0"/>
              <a:t>test = “abs($total - sum($breakdown) ) le $threshold”</a:t>
            </a:r>
          </a:p>
          <a:p>
            <a:pPr marL="0" indent="0"/>
            <a:endParaRPr lang="en-GB" smtClean="0"/>
          </a:p>
          <a:p>
            <a:pPr marL="0" indent="0"/>
            <a:r>
              <a:rPr lang="en-GB" smtClean="0"/>
              <a:t>Group filter:</a:t>
            </a:r>
          </a:p>
          <a:p>
            <a:pPr lvl="1"/>
            <a:r>
              <a:rPr lang="en-GB"/>
              <a:t>Concept name:  </a:t>
            </a:r>
            <a:r>
              <a:rPr lang="en-GB" b="1"/>
              <a:t>p-cm-mr:AllPositionsLong</a:t>
            </a:r>
            <a:endParaRPr lang="en-GB"/>
          </a:p>
          <a:p>
            <a:pPr marL="0" indent="0"/>
            <a:r>
              <a:rPr lang="en-GB" smtClean="0"/>
              <a:t>$total :</a:t>
            </a:r>
          </a:p>
          <a:p>
            <a:pPr lvl="1"/>
            <a:r>
              <a:rPr lang="en-GB"/>
              <a:t>Exp dimension: </a:t>
            </a:r>
            <a:r>
              <a:rPr lang="en-GB" b="1"/>
              <a:t>MarketRiskDimension</a:t>
            </a:r>
            <a:r>
              <a:rPr lang="en-GB"/>
              <a:t> = </a:t>
            </a:r>
          </a:p>
          <a:p>
            <a:pPr lvl="1"/>
            <a:r>
              <a:rPr lang="en-GB" b="1"/>
              <a:t>     </a:t>
            </a:r>
            <a:r>
              <a:rPr lang="es-ES_tradnl" b="1"/>
              <a:t>MRiskSAEQUTotal  (axis=“child-or-self”)</a:t>
            </a:r>
            <a:endParaRPr lang="en-GB" b="1"/>
          </a:p>
          <a:p>
            <a:pPr marL="0" indent="0"/>
            <a:r>
              <a:rPr lang="en-GB" smtClean="0"/>
              <a:t>$breakdown*  (fallbackValue = 0):</a:t>
            </a:r>
          </a:p>
          <a:p>
            <a:pPr lvl="1"/>
            <a:r>
              <a:rPr lang="en-GB"/>
              <a:t>Exp dimension: </a:t>
            </a:r>
            <a:r>
              <a:rPr lang="en-GB" b="1"/>
              <a:t>MarketRiskDimension</a:t>
            </a:r>
            <a:r>
              <a:rPr lang="en-GB"/>
              <a:t> = </a:t>
            </a:r>
            <a:r>
              <a:rPr lang="en-GB" b="1" u="sng"/>
              <a:t>child of</a:t>
            </a:r>
            <a:r>
              <a:rPr lang="en-GB" b="1"/>
              <a:t> </a:t>
            </a:r>
            <a:r>
              <a:rPr lang="es-ES_tradnl" b="1"/>
              <a:t>$total</a:t>
            </a:r>
          </a:p>
          <a:p>
            <a:pPr marL="0" indent="0"/>
            <a:r>
              <a:rPr lang="en-GB" smtClean="0"/>
              <a:t>Parameter $threshold = 1</a:t>
            </a:r>
          </a:p>
          <a:p>
            <a:pPr marL="0" indent="0"/>
            <a:endParaRPr lang="en-GB" smtClean="0"/>
          </a:p>
        </p:txBody>
      </p:sp>
      <p:sp>
        <p:nvSpPr>
          <p:cNvPr id="7" name="6 CuadroTexto"/>
          <p:cNvSpPr txBox="1"/>
          <p:nvPr/>
        </p:nvSpPr>
        <p:spPr>
          <a:xfrm>
            <a:off x="428625" y="982663"/>
            <a:ext cx="8374063" cy="13239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GB" dirty="0"/>
              <a:t>Total “</a:t>
            </a:r>
            <a:r>
              <a:rPr lang="en-GB" i="1" dirty="0"/>
              <a:t>Equities in trading book</a:t>
            </a:r>
            <a:r>
              <a:rPr lang="en-GB" dirty="0"/>
              <a:t>” equal to the sum of its breakdown, and “General Risk” equal to the sum of its breakdown, and ...</a:t>
            </a:r>
          </a:p>
          <a:p>
            <a:pPr algn="ctr">
              <a:defRPr/>
            </a:pPr>
            <a:r>
              <a:rPr lang="en-GB" dirty="0"/>
              <a:t>For “</a:t>
            </a:r>
            <a:r>
              <a:rPr lang="en-GB" i="1" dirty="0"/>
              <a:t>All Positions Long</a:t>
            </a:r>
            <a:r>
              <a:rPr lang="en-GB" dirty="0"/>
              <a:t>” </a:t>
            </a:r>
            <a:r>
              <a:rPr lang="en-GB" u="sng" dirty="0"/>
              <a:t>considering rounding error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buFont typeface="Arial" pitchFamily="34" charset="0"/>
              <a:buNone/>
              <a:defRPr/>
            </a:pPr>
            <a:r>
              <a:rPr lang="en-GB" dirty="0" smtClean="0"/>
              <a:t>EXAMPLE 11B: Spanish rounding approach</a:t>
            </a:r>
            <a:endParaRPr lang="en-GB" dirty="0"/>
          </a:p>
        </p:txBody>
      </p:sp>
      <p:sp>
        <p:nvSpPr>
          <p:cNvPr id="55298" name="4 Marcador de número de diapositiva"/>
          <p:cNvSpPr>
            <a:spLocks noGrp="1"/>
          </p:cNvSpPr>
          <p:nvPr>
            <p:ph type="sldNum" sz="quarter" idx="10"/>
          </p:nvPr>
        </p:nvSpPr>
        <p:spPr>
          <a:noFill/>
        </p:spPr>
        <p:txBody>
          <a:bodyPr/>
          <a:lstStyle/>
          <a:p>
            <a:fld id="{0D7A6BC7-FA05-40B1-9CFD-8C03FD84709B}" type="slidenum">
              <a:rPr lang="en-GB">
                <a:latin typeface="BdE Neue Helvetica 55 Roman"/>
              </a:rPr>
              <a:pPr/>
              <a:t>53</a:t>
            </a:fld>
            <a:endParaRPr lang="en-GB">
              <a:latin typeface="BdE Neue Helvetica 55 Roman"/>
            </a:endParaRPr>
          </a:p>
        </p:txBody>
      </p:sp>
      <p:sp>
        <p:nvSpPr>
          <p:cNvPr id="55299" name="7 Marcador de contenido"/>
          <p:cNvSpPr>
            <a:spLocks noGrp="1"/>
          </p:cNvSpPr>
          <p:nvPr>
            <p:ph idx="1"/>
          </p:nvPr>
        </p:nvSpPr>
        <p:spPr>
          <a:xfrm>
            <a:off x="227013" y="1857375"/>
            <a:ext cx="8575675" cy="4194175"/>
          </a:xfrm>
        </p:spPr>
        <p:txBody>
          <a:bodyPr/>
          <a:lstStyle/>
          <a:p>
            <a:pPr marL="0" indent="0"/>
            <a:endParaRPr lang="en-GB" smtClean="0"/>
          </a:p>
          <a:p>
            <a:pPr marL="0" indent="0"/>
            <a:endParaRPr lang="en-GB" smtClean="0"/>
          </a:p>
          <a:p>
            <a:pPr marL="0" indent="0"/>
            <a:r>
              <a:rPr lang="en-GB" smtClean="0"/>
              <a:t>test = “abs($total - sum($breakdown) ) le $threshold”</a:t>
            </a:r>
          </a:p>
          <a:p>
            <a:pPr marL="0" indent="0"/>
            <a:endParaRPr lang="en-GB" smtClean="0"/>
          </a:p>
          <a:p>
            <a:pPr marL="0" indent="0"/>
            <a:r>
              <a:rPr lang="en-GB" smtClean="0"/>
              <a:t>Group filter:</a:t>
            </a:r>
          </a:p>
          <a:p>
            <a:pPr lvl="1"/>
            <a:r>
              <a:rPr lang="en-GB"/>
              <a:t>Concept name:  </a:t>
            </a:r>
            <a:r>
              <a:rPr lang="en-GB" b="1"/>
              <a:t>p-cm-mr:AllPositionsLong</a:t>
            </a:r>
            <a:endParaRPr lang="en-GB"/>
          </a:p>
          <a:p>
            <a:pPr marL="0" indent="0"/>
            <a:r>
              <a:rPr lang="en-GB" smtClean="0"/>
              <a:t>$total :</a:t>
            </a:r>
          </a:p>
          <a:p>
            <a:pPr lvl="1"/>
            <a:r>
              <a:rPr lang="en-GB"/>
              <a:t>Exp dimension: </a:t>
            </a:r>
            <a:r>
              <a:rPr lang="en-GB" b="1"/>
              <a:t>MarketRiskDimension</a:t>
            </a:r>
            <a:r>
              <a:rPr lang="en-GB"/>
              <a:t> = </a:t>
            </a:r>
          </a:p>
          <a:p>
            <a:pPr lvl="1"/>
            <a:r>
              <a:rPr lang="en-GB" b="1"/>
              <a:t>     </a:t>
            </a:r>
            <a:r>
              <a:rPr lang="es-ES_tradnl" b="1"/>
              <a:t>MRiskSAEQUTotal  (axis=“child-or-self”)</a:t>
            </a:r>
            <a:endParaRPr lang="en-GB" b="1"/>
          </a:p>
          <a:p>
            <a:pPr marL="0" indent="0"/>
            <a:r>
              <a:rPr lang="en-GB" smtClean="0"/>
              <a:t>$breakdown*  (fallbackValue = 0):</a:t>
            </a:r>
          </a:p>
          <a:p>
            <a:pPr lvl="1"/>
            <a:r>
              <a:rPr lang="en-GB"/>
              <a:t>Exp dimension: </a:t>
            </a:r>
            <a:r>
              <a:rPr lang="en-GB" b="1"/>
              <a:t>MarketRiskDimension</a:t>
            </a:r>
            <a:r>
              <a:rPr lang="en-GB"/>
              <a:t> = </a:t>
            </a:r>
            <a:r>
              <a:rPr lang="en-GB" b="1" u="sng"/>
              <a:t>child of</a:t>
            </a:r>
            <a:r>
              <a:rPr lang="en-GB" b="1"/>
              <a:t> </a:t>
            </a:r>
            <a:r>
              <a:rPr lang="es-ES_tradnl" b="1"/>
              <a:t>$total</a:t>
            </a:r>
          </a:p>
          <a:p>
            <a:pPr marL="0" indent="0"/>
            <a:r>
              <a:rPr lang="en-GB" smtClean="0"/>
              <a:t>General variable: $threshold = “1000 * (count($breakdown) + 1) div 2”</a:t>
            </a:r>
          </a:p>
          <a:p>
            <a:pPr marL="0" indent="0"/>
            <a:endParaRPr lang="en-GB" smtClean="0"/>
          </a:p>
        </p:txBody>
      </p:sp>
      <p:sp>
        <p:nvSpPr>
          <p:cNvPr id="7" name="6 CuadroTexto"/>
          <p:cNvSpPr txBox="1"/>
          <p:nvPr/>
        </p:nvSpPr>
        <p:spPr>
          <a:xfrm>
            <a:off x="428625" y="982663"/>
            <a:ext cx="8374063" cy="13239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GB" dirty="0"/>
              <a:t>Total “</a:t>
            </a:r>
            <a:r>
              <a:rPr lang="en-GB" i="1" dirty="0"/>
              <a:t>Equities in trading book</a:t>
            </a:r>
            <a:r>
              <a:rPr lang="en-GB" dirty="0"/>
              <a:t>” equal to the sum of its breakdown, and “General Risk” equal to the sum of its breakdown, and ...</a:t>
            </a:r>
          </a:p>
          <a:p>
            <a:pPr algn="ctr">
              <a:defRPr/>
            </a:pPr>
            <a:r>
              <a:rPr lang="en-GB" dirty="0"/>
              <a:t>For “</a:t>
            </a:r>
            <a:r>
              <a:rPr lang="en-GB" i="1" dirty="0"/>
              <a:t>All Positions Long</a:t>
            </a:r>
            <a:r>
              <a:rPr lang="en-GB" dirty="0"/>
              <a:t>” </a:t>
            </a:r>
            <a:r>
              <a:rPr lang="en-GB" u="sng" dirty="0"/>
              <a:t>considering rounding error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buFont typeface="Arial" pitchFamily="34" charset="0"/>
              <a:buNone/>
              <a:defRPr/>
            </a:pPr>
            <a:r>
              <a:rPr lang="en-GB" dirty="0" smtClean="0"/>
              <a:t>General variables</a:t>
            </a:r>
            <a:endParaRPr lang="en-GB" dirty="0"/>
          </a:p>
        </p:txBody>
      </p:sp>
      <p:sp>
        <p:nvSpPr>
          <p:cNvPr id="56322" name="2 Marcador de contenido"/>
          <p:cNvSpPr>
            <a:spLocks noGrp="1"/>
          </p:cNvSpPr>
          <p:nvPr>
            <p:ph idx="1"/>
          </p:nvPr>
        </p:nvSpPr>
        <p:spPr/>
        <p:txBody>
          <a:bodyPr/>
          <a:lstStyle/>
          <a:p>
            <a:pPr marL="0" indent="0"/>
            <a:r>
              <a:rPr lang="en-GB" smtClean="0"/>
              <a:t>Its value is the result of evaluating an XPath expression</a:t>
            </a:r>
          </a:p>
          <a:p>
            <a:pPr marL="0" indent="0"/>
            <a:endParaRPr lang="en-GB" smtClean="0"/>
          </a:p>
          <a:p>
            <a:pPr marL="0" indent="0"/>
            <a:r>
              <a:rPr lang="en-GB" smtClean="0"/>
              <a:t>They can make reference to other variables/parameters in the assertion / formula</a:t>
            </a:r>
          </a:p>
          <a:p>
            <a:pPr marL="0" indent="0"/>
            <a:endParaRPr lang="en-GB" smtClean="0"/>
          </a:p>
          <a:p>
            <a:pPr marL="0" indent="0"/>
            <a:r>
              <a:rPr lang="en-GB" smtClean="0"/>
              <a:t>Can be used for intermediate values that are used repeatedly in the assertion / formla</a:t>
            </a:r>
          </a:p>
        </p:txBody>
      </p:sp>
      <p:sp>
        <p:nvSpPr>
          <p:cNvPr id="56323" name="3 Marcador de número de diapositiva"/>
          <p:cNvSpPr>
            <a:spLocks noGrp="1"/>
          </p:cNvSpPr>
          <p:nvPr>
            <p:ph type="sldNum" sz="quarter" idx="10"/>
          </p:nvPr>
        </p:nvSpPr>
        <p:spPr>
          <a:noFill/>
        </p:spPr>
        <p:txBody>
          <a:bodyPr/>
          <a:lstStyle/>
          <a:p>
            <a:fld id="{0CC252FE-6AA4-4C15-95A8-40B1A9E9F280}" type="slidenum">
              <a:rPr lang="es-ES_tradnl">
                <a:latin typeface="BdE Neue Helvetica 55 Roman"/>
              </a:rPr>
              <a:pPr/>
              <a:t>54</a:t>
            </a:fld>
            <a:endParaRPr lang="es-ES_tradnl">
              <a:latin typeface="BdE Neue Helvetica 55 Roman"/>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buFont typeface="Arial" pitchFamily="34" charset="0"/>
              <a:buNone/>
              <a:defRPr/>
            </a:pPr>
            <a:r>
              <a:rPr lang="en-GB" dirty="0" smtClean="0"/>
              <a:t>Variables/parameters comparison table</a:t>
            </a:r>
            <a:endParaRPr lang="en-GB" dirty="0"/>
          </a:p>
        </p:txBody>
      </p:sp>
      <p:graphicFrame>
        <p:nvGraphicFramePr>
          <p:cNvPr id="5" name="4 Marcador de contenido"/>
          <p:cNvGraphicFramePr>
            <a:graphicFrameLocks noGrp="1"/>
          </p:cNvGraphicFramePr>
          <p:nvPr>
            <p:ph idx="1"/>
          </p:nvPr>
        </p:nvGraphicFramePr>
        <p:xfrm>
          <a:off x="231775" y="982663"/>
          <a:ext cx="8575676" cy="5074920"/>
        </p:xfrm>
        <a:graphic>
          <a:graphicData uri="http://schemas.openxmlformats.org/drawingml/2006/table">
            <a:tbl>
              <a:tblPr firstRow="1" bandRow="1">
                <a:tableStyleId>{793D81CF-94F2-401A-BA57-92F5A7B2D0C5}</a:tableStyleId>
              </a:tblPr>
              <a:tblGrid>
                <a:gridCol w="2143919"/>
                <a:gridCol w="2143919"/>
                <a:gridCol w="2143919"/>
                <a:gridCol w="2143919"/>
              </a:tblGrid>
              <a:tr h="370840">
                <a:tc>
                  <a:txBody>
                    <a:bodyPr/>
                    <a:lstStyle/>
                    <a:p>
                      <a:endParaRPr lang="en-GB" dirty="0"/>
                    </a:p>
                  </a:txBody>
                  <a:tcPr>
                    <a:lnB w="12700" cap="flat" cmpd="sng" algn="ctr">
                      <a:solidFill>
                        <a:schemeClr val="tx1"/>
                      </a:solidFill>
                      <a:prstDash val="solid"/>
                      <a:round/>
                      <a:headEnd type="none" w="med" len="med"/>
                      <a:tailEnd type="none" w="med" len="med"/>
                    </a:lnB>
                  </a:tcPr>
                </a:tc>
                <a:tc>
                  <a:txBody>
                    <a:bodyPr/>
                    <a:lstStyle/>
                    <a:p>
                      <a:r>
                        <a:rPr lang="en-GB" dirty="0" smtClean="0"/>
                        <a:t>Fact Variables</a:t>
                      </a:r>
                      <a:endParaRPr lang="en-GB" dirty="0"/>
                    </a:p>
                  </a:txBody>
                  <a:tcPr/>
                </a:tc>
                <a:tc>
                  <a:txBody>
                    <a:bodyPr/>
                    <a:lstStyle/>
                    <a:p>
                      <a:r>
                        <a:rPr lang="en-GB" dirty="0" smtClean="0"/>
                        <a:t>Parameters</a:t>
                      </a:r>
                      <a:endParaRPr lang="en-GB" dirty="0"/>
                    </a:p>
                  </a:txBody>
                  <a:tcPr/>
                </a:tc>
                <a:tc>
                  <a:txBody>
                    <a:bodyPr/>
                    <a:lstStyle/>
                    <a:p>
                      <a:r>
                        <a:rPr lang="en-GB" dirty="0" smtClean="0"/>
                        <a:t>General</a:t>
                      </a:r>
                      <a:r>
                        <a:rPr lang="en-GB" baseline="0" dirty="0" smtClean="0"/>
                        <a:t> variables</a:t>
                      </a:r>
                      <a:endParaRPr lang="en-GB" dirty="0"/>
                    </a:p>
                  </a:txBody>
                  <a:tcPr/>
                </a:tc>
              </a:tr>
              <a:tr h="370840">
                <a:tc>
                  <a:txBody>
                    <a:bodyPr/>
                    <a:lstStyle/>
                    <a:p>
                      <a:r>
                        <a:rPr lang="en-GB" sz="1400" b="1" dirty="0" smtClean="0"/>
                        <a:t>Aim</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GB" sz="1400" dirty="0" smtClean="0"/>
                        <a:t>Bind</a:t>
                      </a:r>
                      <a:r>
                        <a:rPr lang="en-GB" sz="1400" baseline="0" dirty="0" smtClean="0"/>
                        <a:t> facts in instance</a:t>
                      </a:r>
                      <a:endParaRPr lang="en-GB" sz="1400" dirty="0"/>
                    </a:p>
                  </a:txBody>
                  <a:tcPr>
                    <a:lnL w="12700" cap="flat" cmpd="sng" algn="ctr">
                      <a:solidFill>
                        <a:schemeClr val="tx1"/>
                      </a:solidFill>
                      <a:prstDash val="solid"/>
                      <a:round/>
                      <a:headEnd type="none" w="med" len="med"/>
                      <a:tailEnd type="none" w="med" len="med"/>
                    </a:lnL>
                  </a:tcPr>
                </a:tc>
                <a:tc>
                  <a:txBody>
                    <a:bodyPr/>
                    <a:lstStyle/>
                    <a:p>
                      <a:r>
                        <a:rPr lang="en-GB" sz="1400" dirty="0" smtClean="0"/>
                        <a:t>Parameterize the behaviour of</a:t>
                      </a:r>
                      <a:r>
                        <a:rPr lang="en-GB" sz="1400" baseline="0" dirty="0" smtClean="0"/>
                        <a:t> some formula/assertions</a:t>
                      </a:r>
                      <a:endParaRPr lang="en-GB" sz="1400" dirty="0"/>
                    </a:p>
                  </a:txBody>
                  <a:tcPr/>
                </a:tc>
                <a:tc>
                  <a:txBody>
                    <a:bodyPr/>
                    <a:lstStyle/>
                    <a:p>
                      <a:r>
                        <a:rPr lang="en-GB" sz="1400" dirty="0" smtClean="0"/>
                        <a:t>Intermediate</a:t>
                      </a:r>
                      <a:r>
                        <a:rPr lang="en-GB" sz="1400" baseline="0" dirty="0" smtClean="0"/>
                        <a:t> results derived from other variables</a:t>
                      </a:r>
                    </a:p>
                    <a:p>
                      <a:r>
                        <a:rPr lang="en-GB" sz="1400" baseline="0" dirty="0" smtClean="0"/>
                        <a:t>Iterations in complex formulae</a:t>
                      </a:r>
                    </a:p>
                  </a:txBody>
                  <a:tcPr/>
                </a:tc>
              </a:tr>
              <a:tr h="370840">
                <a:tc>
                  <a:txBody>
                    <a:bodyPr/>
                    <a:lstStyle/>
                    <a:p>
                      <a:r>
                        <a:rPr lang="en-GB" sz="1400" b="1" dirty="0" smtClean="0"/>
                        <a:t>Use filters</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GB" sz="1400" dirty="0" smtClean="0"/>
                        <a:t>Yes</a:t>
                      </a:r>
                      <a:endParaRPr lang="en-GB" sz="1400" dirty="0"/>
                    </a:p>
                  </a:txBody>
                  <a:tcPr>
                    <a:lnL w="12700" cap="flat" cmpd="sng" algn="ctr">
                      <a:solidFill>
                        <a:schemeClr val="tx1"/>
                      </a:solidFill>
                      <a:prstDash val="solid"/>
                      <a:round/>
                      <a:headEnd type="none" w="med" len="med"/>
                      <a:tailEnd type="none" w="med" len="med"/>
                    </a:lnL>
                  </a:tcPr>
                </a:tc>
                <a:tc>
                  <a:txBody>
                    <a:bodyPr/>
                    <a:lstStyle/>
                    <a:p>
                      <a:r>
                        <a:rPr lang="en-GB" sz="1400" dirty="0" smtClean="0"/>
                        <a:t>No</a:t>
                      </a:r>
                      <a:endParaRPr lang="en-GB" sz="1400" dirty="0"/>
                    </a:p>
                  </a:txBody>
                  <a:tcPr/>
                </a:tc>
                <a:tc>
                  <a:txBody>
                    <a:bodyPr/>
                    <a:lstStyle/>
                    <a:p>
                      <a:r>
                        <a:rPr lang="en-GB" sz="1400" dirty="0" smtClean="0"/>
                        <a:t>No</a:t>
                      </a:r>
                      <a:endParaRPr lang="en-GB" sz="1400" dirty="0"/>
                    </a:p>
                  </a:txBody>
                  <a:tcPr/>
                </a:tc>
              </a:tr>
              <a:tr h="370840">
                <a:tc>
                  <a:txBody>
                    <a:bodyPr/>
                    <a:lstStyle/>
                    <a:p>
                      <a:r>
                        <a:rPr lang="en-GB" sz="1400" b="1" dirty="0" smtClean="0"/>
                        <a:t>Implicit filter applies</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GB" sz="1400" dirty="0" smtClean="0"/>
                        <a:t>Yes</a:t>
                      </a:r>
                      <a:endParaRPr lang="en-GB" sz="1400" dirty="0"/>
                    </a:p>
                  </a:txBody>
                  <a:tcPr>
                    <a:lnL w="12700" cap="flat" cmpd="sng" algn="ctr">
                      <a:solidFill>
                        <a:schemeClr val="tx1"/>
                      </a:solidFill>
                      <a:prstDash val="solid"/>
                      <a:round/>
                      <a:headEnd type="none" w="med" len="med"/>
                      <a:tailEnd type="none" w="med" len="med"/>
                    </a:lnL>
                  </a:tcPr>
                </a:tc>
                <a:tc>
                  <a:txBody>
                    <a:bodyPr/>
                    <a:lstStyle/>
                    <a:p>
                      <a:r>
                        <a:rPr lang="en-GB" sz="1400" dirty="0" smtClean="0"/>
                        <a:t>No</a:t>
                      </a:r>
                      <a:endParaRPr lang="en-GB" sz="1400" dirty="0"/>
                    </a:p>
                  </a:txBody>
                  <a:tcPr/>
                </a:tc>
                <a:tc>
                  <a:txBody>
                    <a:bodyPr/>
                    <a:lstStyle/>
                    <a:p>
                      <a:r>
                        <a:rPr lang="en-GB" sz="1400" dirty="0" smtClean="0"/>
                        <a:t>No</a:t>
                      </a:r>
                      <a:endParaRPr lang="en-GB" sz="1400" dirty="0"/>
                    </a:p>
                  </a:txBody>
                  <a:tcPr/>
                </a:tc>
              </a:tr>
              <a:tr h="370840">
                <a:tc>
                  <a:txBody>
                    <a:bodyPr/>
                    <a:lstStyle/>
                    <a:p>
                      <a:r>
                        <a:rPr lang="en-GB" sz="1400" b="1" dirty="0" smtClean="0"/>
                        <a:t>Can be</a:t>
                      </a:r>
                      <a:r>
                        <a:rPr lang="en-GB" sz="1400" b="1" baseline="0" dirty="0" smtClean="0"/>
                        <a:t> given values from outside the processor</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GB" sz="1400" dirty="0" smtClean="0"/>
                        <a:t>No</a:t>
                      </a:r>
                      <a:endParaRPr lang="en-GB" sz="1400" dirty="0"/>
                    </a:p>
                  </a:txBody>
                  <a:tcPr>
                    <a:lnL w="12700" cap="flat" cmpd="sng" algn="ctr">
                      <a:solidFill>
                        <a:schemeClr val="tx1"/>
                      </a:solidFill>
                      <a:prstDash val="solid"/>
                      <a:round/>
                      <a:headEnd type="none" w="med" len="med"/>
                      <a:tailEnd type="none" w="med" len="med"/>
                    </a:lnL>
                  </a:tcPr>
                </a:tc>
                <a:tc>
                  <a:txBody>
                    <a:bodyPr/>
                    <a:lstStyle/>
                    <a:p>
                      <a:r>
                        <a:rPr lang="en-GB" sz="1400" dirty="0" smtClean="0"/>
                        <a:t>Yes</a:t>
                      </a:r>
                      <a:endParaRPr lang="en-GB" sz="1400" dirty="0"/>
                    </a:p>
                  </a:txBody>
                  <a:tcPr/>
                </a:tc>
                <a:tc>
                  <a:txBody>
                    <a:bodyPr/>
                    <a:lstStyle/>
                    <a:p>
                      <a:r>
                        <a:rPr lang="en-GB" sz="1400" dirty="0" smtClean="0"/>
                        <a:t>May</a:t>
                      </a:r>
                      <a:r>
                        <a:rPr lang="en-GB" sz="1400" baseline="0" dirty="0" smtClean="0"/>
                        <a:t> (using external functions)</a:t>
                      </a:r>
                      <a:endParaRPr lang="en-GB" sz="1400" dirty="0"/>
                    </a:p>
                  </a:txBody>
                  <a:tcPr/>
                </a:tc>
              </a:tr>
              <a:tr h="370840">
                <a:tc>
                  <a:txBody>
                    <a:bodyPr/>
                    <a:lstStyle/>
                    <a:p>
                      <a:r>
                        <a:rPr lang="en-GB" sz="1400" b="1" dirty="0" smtClean="0"/>
                        <a:t>Can</a:t>
                      </a:r>
                      <a:r>
                        <a:rPr lang="en-GB" sz="1400" b="1" baseline="0" dirty="0" smtClean="0"/>
                        <a:t> have a fallback value</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GB" sz="1400" dirty="0" smtClean="0"/>
                        <a:t>Yes</a:t>
                      </a:r>
                      <a:endParaRPr lang="en-GB" sz="1400" dirty="0"/>
                    </a:p>
                  </a:txBody>
                  <a:tcPr>
                    <a:lnL w="12700" cap="flat" cmpd="sng" algn="ctr">
                      <a:solidFill>
                        <a:schemeClr val="tx1"/>
                      </a:solidFill>
                      <a:prstDash val="solid"/>
                      <a:round/>
                      <a:headEnd type="none" w="med" len="med"/>
                      <a:tailEnd type="none" w="med" len="med"/>
                    </a:lnL>
                  </a:tcPr>
                </a:tc>
                <a:tc>
                  <a:txBody>
                    <a:bodyPr/>
                    <a:lstStyle/>
                    <a:p>
                      <a:r>
                        <a:rPr lang="en-GB" sz="1400" dirty="0" smtClean="0"/>
                        <a:t>No</a:t>
                      </a:r>
                      <a:endParaRPr lang="en-GB" sz="1400" dirty="0"/>
                    </a:p>
                  </a:txBody>
                  <a:tcPr/>
                </a:tc>
                <a:tc>
                  <a:txBody>
                    <a:bodyPr/>
                    <a:lstStyle/>
                    <a:p>
                      <a:r>
                        <a:rPr lang="en-GB" sz="1400" dirty="0" smtClean="0"/>
                        <a:t>No</a:t>
                      </a:r>
                      <a:endParaRPr lang="en-GB" sz="1400" dirty="0"/>
                    </a:p>
                  </a:txBody>
                  <a:tcPr/>
                </a:tc>
              </a:tr>
              <a:tr h="370840">
                <a:tc>
                  <a:txBody>
                    <a:bodyPr/>
                    <a:lstStyle/>
                    <a:p>
                      <a:r>
                        <a:rPr lang="en-GB" sz="1400" b="1" dirty="0" smtClean="0"/>
                        <a:t>Can bind as sequence /</a:t>
                      </a:r>
                      <a:r>
                        <a:rPr lang="en-GB" sz="1400" b="1" baseline="0" dirty="0" smtClean="0"/>
                        <a:t> single</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GB" sz="1400" dirty="0" smtClean="0"/>
                        <a:t>Yes</a:t>
                      </a:r>
                      <a:endParaRPr lang="en-GB" sz="1400" dirty="0"/>
                    </a:p>
                  </a:txBody>
                  <a:tcPr>
                    <a:lnL w="12700" cap="flat" cmpd="sng" algn="ctr">
                      <a:solidFill>
                        <a:schemeClr val="tx1"/>
                      </a:solidFill>
                      <a:prstDash val="solid"/>
                      <a:round/>
                      <a:headEnd type="none" w="med" len="med"/>
                      <a:tailEnd type="none" w="med" len="med"/>
                    </a:lnL>
                  </a:tcPr>
                </a:tc>
                <a:tc>
                  <a:txBody>
                    <a:bodyPr/>
                    <a:lstStyle/>
                    <a:p>
                      <a:r>
                        <a:rPr lang="en-GB" sz="1400" dirty="0" smtClean="0"/>
                        <a:t>No</a:t>
                      </a:r>
                      <a:endParaRPr lang="en-GB" sz="1400" dirty="0"/>
                    </a:p>
                  </a:txBody>
                  <a:tcPr/>
                </a:tc>
                <a:tc>
                  <a:txBody>
                    <a:bodyPr/>
                    <a:lstStyle/>
                    <a:p>
                      <a:r>
                        <a:rPr lang="en-GB" sz="1400" dirty="0" smtClean="0"/>
                        <a:t>Yes</a:t>
                      </a:r>
                      <a:endParaRPr lang="en-GB" sz="1400" dirty="0"/>
                    </a:p>
                  </a:txBody>
                  <a:tcPr/>
                </a:tc>
              </a:tr>
              <a:tr h="370840">
                <a:tc>
                  <a:txBody>
                    <a:bodyPr/>
                    <a:lstStyle/>
                    <a:p>
                      <a:r>
                        <a:rPr lang="en-GB" sz="1400" b="1" dirty="0" smtClean="0"/>
                        <a:t>Fixed</a:t>
                      </a:r>
                      <a:r>
                        <a:rPr lang="en-GB" sz="1400" b="1" baseline="0" dirty="0" smtClean="0"/>
                        <a:t> value throughout the processing</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GB" sz="1400" dirty="0" smtClean="0"/>
                        <a:t>No</a:t>
                      </a:r>
                      <a:endParaRPr lang="en-GB" sz="1400" dirty="0"/>
                    </a:p>
                  </a:txBody>
                  <a:tcPr>
                    <a:lnL w="12700" cap="flat" cmpd="sng" algn="ctr">
                      <a:solidFill>
                        <a:schemeClr val="tx1"/>
                      </a:solidFill>
                      <a:prstDash val="solid"/>
                      <a:round/>
                      <a:headEnd type="none" w="med" len="med"/>
                      <a:tailEnd type="none" w="med" len="med"/>
                    </a:lnL>
                  </a:tcPr>
                </a:tc>
                <a:tc>
                  <a:txBody>
                    <a:bodyPr/>
                    <a:lstStyle/>
                    <a:p>
                      <a:r>
                        <a:rPr lang="en-GB" sz="1400" dirty="0" smtClean="0"/>
                        <a:t>Yes</a:t>
                      </a:r>
                      <a:endParaRPr lang="en-GB" sz="1400" dirty="0"/>
                    </a:p>
                  </a:txBody>
                  <a:tcPr/>
                </a:tc>
                <a:tc>
                  <a:txBody>
                    <a:bodyPr/>
                    <a:lstStyle/>
                    <a:p>
                      <a:r>
                        <a:rPr lang="en-GB" sz="1400" dirty="0" smtClean="0"/>
                        <a:t>No</a:t>
                      </a:r>
                      <a:endParaRPr lang="en-GB" sz="1400" dirty="0"/>
                    </a:p>
                  </a:txBody>
                  <a:tcPr/>
                </a:tc>
              </a:tr>
              <a:tr h="370840">
                <a:tc>
                  <a:txBody>
                    <a:bodyPr/>
                    <a:lstStyle/>
                    <a:p>
                      <a:r>
                        <a:rPr lang="en-GB" sz="1400" b="1" dirty="0" smtClean="0"/>
                        <a:t>References to other variables</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GB" sz="1400" dirty="0" smtClean="0"/>
                        <a:t>Yes (through</a:t>
                      </a:r>
                      <a:r>
                        <a:rPr lang="en-GB" sz="1400" baseline="0" dirty="0" smtClean="0"/>
                        <a:t> filters)</a:t>
                      </a:r>
                      <a:endParaRPr lang="en-GB" sz="1400" dirty="0"/>
                    </a:p>
                  </a:txBody>
                  <a:tcPr>
                    <a:lnL w="12700" cap="flat" cmpd="sng" algn="ctr">
                      <a:solidFill>
                        <a:schemeClr val="tx1"/>
                      </a:solidFill>
                      <a:prstDash val="solid"/>
                      <a:round/>
                      <a:headEnd type="none" w="med" len="med"/>
                      <a:tailEnd type="none" w="med" len="med"/>
                    </a:lnL>
                  </a:tcPr>
                </a:tc>
                <a:tc>
                  <a:txBody>
                    <a:bodyPr/>
                    <a:lstStyle/>
                    <a:p>
                      <a:r>
                        <a:rPr lang="en-GB" sz="1400" dirty="0" smtClean="0"/>
                        <a:t>No</a:t>
                      </a:r>
                      <a:endParaRPr lang="en-GB" sz="1400" dirty="0"/>
                    </a:p>
                  </a:txBody>
                  <a:tcPr/>
                </a:tc>
                <a:tc>
                  <a:txBody>
                    <a:bodyPr/>
                    <a:lstStyle/>
                    <a:p>
                      <a:r>
                        <a:rPr lang="en-GB" sz="1400" dirty="0" smtClean="0"/>
                        <a:t>Yes</a:t>
                      </a:r>
                      <a:endParaRPr lang="en-GB" sz="1400" dirty="0"/>
                    </a:p>
                  </a:txBody>
                  <a:tcPr/>
                </a:tc>
              </a:tr>
            </a:tbl>
          </a:graphicData>
        </a:graphic>
      </p:graphicFrame>
      <p:sp>
        <p:nvSpPr>
          <p:cNvPr id="57406" name="3 Marcador de número de diapositiva"/>
          <p:cNvSpPr>
            <a:spLocks noGrp="1"/>
          </p:cNvSpPr>
          <p:nvPr>
            <p:ph type="sldNum" sz="quarter" idx="10"/>
          </p:nvPr>
        </p:nvSpPr>
        <p:spPr>
          <a:noFill/>
        </p:spPr>
        <p:txBody>
          <a:bodyPr/>
          <a:lstStyle/>
          <a:p>
            <a:fld id="{5FEBCFAF-2709-4231-B9CB-8C9F7FC667D1}" type="slidenum">
              <a:rPr lang="es-ES_tradnl">
                <a:latin typeface="BdE Neue Helvetica 55 Roman"/>
              </a:rPr>
              <a:pPr/>
              <a:t>55</a:t>
            </a:fld>
            <a:endParaRPr lang="es-ES_tradnl">
              <a:latin typeface="BdE Neue Helvetica 55 Roman"/>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p:txBody>
          <a:bodyPr/>
          <a:lstStyle/>
          <a:p>
            <a:pPr>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smtClean="0"/>
              <a:t>technical representation</a:t>
            </a:r>
          </a:p>
        </p:txBody>
      </p:sp>
      <p:sp>
        <p:nvSpPr>
          <p:cNvPr id="58370" name="3 Marcador de número de diapositiva"/>
          <p:cNvSpPr>
            <a:spLocks noGrp="1"/>
          </p:cNvSpPr>
          <p:nvPr>
            <p:ph type="sldNum" sz="quarter" idx="10"/>
          </p:nvPr>
        </p:nvSpPr>
        <p:spPr>
          <a:noFill/>
        </p:spPr>
        <p:txBody>
          <a:bodyPr/>
          <a:lstStyle/>
          <a:p>
            <a:fld id="{81675F61-C1EE-40D7-BAAD-EEB8A8C49459}" type="slidenum">
              <a:rPr lang="en-GB">
                <a:latin typeface="BdE Neue Helvetica 55 Roman"/>
              </a:rPr>
              <a:pPr/>
              <a:t>56</a:t>
            </a:fld>
            <a:endParaRPr lang="en-GB">
              <a:latin typeface="BdE Neue Helvetica 55 Roman"/>
            </a:endParaRPr>
          </a:p>
        </p:txBody>
      </p:sp>
      <p:sp>
        <p:nvSpPr>
          <p:cNvPr id="13316" name="Rectangle 2"/>
          <p:cNvSpPr>
            <a:spLocks noChangeArrowheads="1"/>
          </p:cNvSpPr>
          <p:nvPr/>
        </p:nvSpPr>
        <p:spPr bwMode="auto">
          <a:xfrm>
            <a:off x="1974850" y="982663"/>
            <a:ext cx="3929063" cy="12239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pPr algn="ctr">
              <a:buFont typeface="BdE Neue Helvetica 55 Roman"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dirty="0" err="1">
                <a:solidFill>
                  <a:srgbClr val="000000"/>
                </a:solidFill>
              </a:rPr>
              <a:t>ValueAssertion</a:t>
            </a:r>
            <a:endParaRPr lang="en-GB" sz="1800" dirty="0">
              <a:solidFill>
                <a:srgbClr val="000000"/>
              </a:solidFill>
            </a:endParaRPr>
          </a:p>
          <a:p>
            <a:pPr algn="ctr">
              <a:buFont typeface="BdE Neue Helvetica 55 Roman"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400" b="0" dirty="0">
                <a:solidFill>
                  <a:srgbClr val="000000"/>
                </a:solidFill>
              </a:rPr>
              <a:t>@test = </a:t>
            </a:r>
            <a:r>
              <a:rPr lang="en-GB" sz="1400" dirty="0">
                <a:solidFill>
                  <a:srgbClr val="000000"/>
                </a:solidFill>
              </a:rPr>
              <a:t>“</a:t>
            </a:r>
            <a:r>
              <a:rPr lang="en-GB" sz="1400" b="0" dirty="0"/>
              <a:t>“$a   </a:t>
            </a:r>
            <a:r>
              <a:rPr lang="en-GB" sz="1400" b="0" dirty="0" err="1"/>
              <a:t>ge</a:t>
            </a:r>
            <a:r>
              <a:rPr lang="en-GB" sz="1400" b="0" dirty="0"/>
              <a:t>   $b * $c”</a:t>
            </a:r>
          </a:p>
          <a:p>
            <a:pPr algn="ctr">
              <a:buFont typeface="BdE Neue Helvetica 55 Roman"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400" b="0" dirty="0">
                <a:solidFill>
                  <a:srgbClr val="000000"/>
                </a:solidFill>
              </a:rPr>
              <a:t>@</a:t>
            </a:r>
            <a:r>
              <a:rPr lang="en-GB" sz="1400" b="0" dirty="0" err="1">
                <a:solidFill>
                  <a:srgbClr val="000000"/>
                </a:solidFill>
              </a:rPr>
              <a:t>aspectModel</a:t>
            </a:r>
            <a:r>
              <a:rPr lang="en-GB" sz="1400" b="0" dirty="0">
                <a:solidFill>
                  <a:srgbClr val="000000"/>
                </a:solidFill>
              </a:rPr>
              <a:t> = “dimensional”</a:t>
            </a:r>
          </a:p>
          <a:p>
            <a:pPr algn="ctr">
              <a:buFont typeface="BdE Neue Helvetica 55 Roman"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400" b="0" dirty="0">
                <a:solidFill>
                  <a:srgbClr val="000000"/>
                </a:solidFill>
              </a:rPr>
              <a:t>@</a:t>
            </a:r>
            <a:r>
              <a:rPr lang="en-GB" sz="1400" b="0" dirty="0" err="1">
                <a:solidFill>
                  <a:srgbClr val="000000"/>
                </a:solidFill>
              </a:rPr>
              <a:t>implicitFiltering</a:t>
            </a:r>
            <a:r>
              <a:rPr lang="en-GB" sz="1400" b="0" dirty="0">
                <a:solidFill>
                  <a:srgbClr val="000000"/>
                </a:solidFill>
              </a:rPr>
              <a:t> = “true”</a:t>
            </a:r>
            <a:endParaRPr lang="en-GB" sz="1400" dirty="0">
              <a:solidFill>
                <a:srgbClr val="000000"/>
              </a:solidFill>
            </a:endParaRPr>
          </a:p>
        </p:txBody>
      </p:sp>
      <p:sp>
        <p:nvSpPr>
          <p:cNvPr id="58372" name="Rectangle 3"/>
          <p:cNvSpPr>
            <a:spLocks noChangeArrowheads="1"/>
          </p:cNvSpPr>
          <p:nvPr/>
        </p:nvSpPr>
        <p:spPr bwMode="auto">
          <a:xfrm>
            <a:off x="3971925" y="3438525"/>
            <a:ext cx="2187575" cy="863600"/>
          </a:xfrm>
          <a:prstGeom prst="rect">
            <a:avLst/>
          </a:prstGeom>
          <a:solidFill>
            <a:srgbClr val="DE9738"/>
          </a:solidFill>
          <a:ln w="9360">
            <a:solidFill>
              <a:srgbClr val="000000"/>
            </a:solidFill>
            <a:miter lim="800000"/>
            <a:headEnd/>
            <a:tailEnd/>
          </a:ln>
        </p:spPr>
        <p:txBody>
          <a:bodyPr wrap="none" lIns="90000" tIns="46800" rIns="90000" bIns="46800" anchor="ctr"/>
          <a:lstStyle/>
          <a:p>
            <a:pPr algn="ctr">
              <a:buFont typeface="BdE Neue Helvetica 55 Roma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rPr>
              <a:t>Fact Variable</a:t>
            </a:r>
            <a:endParaRPr lang="en-GB">
              <a:solidFill>
                <a:srgbClr val="000000"/>
              </a:solidFill>
            </a:endParaRPr>
          </a:p>
          <a:p>
            <a:pPr algn="ctr">
              <a:buFont typeface="BdE Neue Helvetica 55 Roma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0">
                <a:solidFill>
                  <a:srgbClr val="000000"/>
                </a:solidFill>
              </a:rPr>
              <a:t>@fallbackValue=“0”</a:t>
            </a:r>
          </a:p>
          <a:p>
            <a:pPr algn="ctr">
              <a:buFont typeface="BdE Neue Helvetica 55 Roma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0">
                <a:solidFill>
                  <a:srgbClr val="000000"/>
                </a:solidFill>
              </a:rPr>
              <a:t>@bindAsSequence=“false”</a:t>
            </a:r>
          </a:p>
        </p:txBody>
      </p:sp>
      <p:sp>
        <p:nvSpPr>
          <p:cNvPr id="58373" name="Rectangle 7"/>
          <p:cNvSpPr>
            <a:spLocks noChangeArrowheads="1"/>
          </p:cNvSpPr>
          <p:nvPr/>
        </p:nvSpPr>
        <p:spPr bwMode="auto">
          <a:xfrm>
            <a:off x="3702050" y="5357813"/>
            <a:ext cx="1919288" cy="863600"/>
          </a:xfrm>
          <a:prstGeom prst="rect">
            <a:avLst/>
          </a:prstGeom>
          <a:blipFill dpi="0" rotWithShape="0">
            <a:blip r:embed="rId3"/>
            <a:srcRect/>
            <a:tile tx="0" ty="0" sx="100000" sy="100000" flip="none" algn="tl"/>
          </a:blipFill>
          <a:ln w="9360" algn="ctr">
            <a:solidFill>
              <a:srgbClr val="000000"/>
            </a:solidFill>
            <a:miter lim="800000"/>
            <a:headEnd/>
            <a:tailEnd/>
          </a:ln>
        </p:spPr>
        <p:txBody>
          <a:bodyPr wrap="none" lIns="90000" tIns="46800" rIns="90000" bIns="46800" anchor="ctr"/>
          <a:lstStyle/>
          <a:p>
            <a:pPr algn="ctr">
              <a:buFont typeface="BdE Neue Helvetica 55 Roma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rPr>
              <a:t>Variable filter</a:t>
            </a:r>
          </a:p>
        </p:txBody>
      </p:sp>
      <p:cxnSp>
        <p:nvCxnSpPr>
          <p:cNvPr id="58374" name="AutoShape 10"/>
          <p:cNvCxnSpPr>
            <a:cxnSpLocks noChangeShapeType="1"/>
            <a:stCxn id="13316" idx="2"/>
            <a:endCxn id="58372" idx="0"/>
          </p:cNvCxnSpPr>
          <p:nvPr/>
        </p:nvCxnSpPr>
        <p:spPr bwMode="auto">
          <a:xfrm rot="16200000" flipH="1">
            <a:off x="3886201" y="2259012"/>
            <a:ext cx="1231900" cy="1127125"/>
          </a:xfrm>
          <a:prstGeom prst="curvedConnector3">
            <a:avLst>
              <a:gd name="adj1" fmla="val 50000"/>
            </a:avLst>
          </a:prstGeom>
          <a:noFill/>
          <a:ln w="28575">
            <a:solidFill>
              <a:srgbClr val="000000"/>
            </a:solidFill>
            <a:miter lim="800000"/>
            <a:headEnd/>
            <a:tailEnd type="triangle" w="med" len="med"/>
          </a:ln>
        </p:spPr>
      </p:cxnSp>
      <p:cxnSp>
        <p:nvCxnSpPr>
          <p:cNvPr id="58375" name="AutoShape 10"/>
          <p:cNvCxnSpPr>
            <a:cxnSpLocks noChangeShapeType="1"/>
            <a:stCxn id="13316" idx="2"/>
            <a:endCxn id="58379" idx="0"/>
          </p:cNvCxnSpPr>
          <p:nvPr/>
        </p:nvCxnSpPr>
        <p:spPr bwMode="auto">
          <a:xfrm rot="5400000">
            <a:off x="2847975" y="1822450"/>
            <a:ext cx="706438" cy="1474788"/>
          </a:xfrm>
          <a:prstGeom prst="curvedConnector3">
            <a:avLst>
              <a:gd name="adj1" fmla="val 50000"/>
            </a:avLst>
          </a:prstGeom>
          <a:noFill/>
          <a:ln w="28575">
            <a:solidFill>
              <a:srgbClr val="000000"/>
            </a:solidFill>
            <a:miter lim="800000"/>
            <a:headEnd/>
            <a:tailEnd type="triangle" w="med" len="med"/>
          </a:ln>
        </p:spPr>
      </p:cxnSp>
      <p:cxnSp>
        <p:nvCxnSpPr>
          <p:cNvPr id="58376" name="AutoShape 10"/>
          <p:cNvCxnSpPr>
            <a:cxnSpLocks noChangeShapeType="1"/>
            <a:stCxn id="58372" idx="2"/>
            <a:endCxn id="58373" idx="0"/>
          </p:cNvCxnSpPr>
          <p:nvPr/>
        </p:nvCxnSpPr>
        <p:spPr bwMode="auto">
          <a:xfrm rot="5400000">
            <a:off x="4336257" y="4628356"/>
            <a:ext cx="1055688" cy="403225"/>
          </a:xfrm>
          <a:prstGeom prst="curvedConnector3">
            <a:avLst>
              <a:gd name="adj1" fmla="val 50000"/>
            </a:avLst>
          </a:prstGeom>
          <a:noFill/>
          <a:ln w="28575">
            <a:solidFill>
              <a:srgbClr val="000000"/>
            </a:solidFill>
            <a:miter lim="800000"/>
            <a:headEnd/>
            <a:tailEnd type="triangle" w="med" len="med"/>
          </a:ln>
        </p:spPr>
      </p:cxnSp>
      <p:sp>
        <p:nvSpPr>
          <p:cNvPr id="58377" name="46 CuadroTexto"/>
          <p:cNvSpPr txBox="1">
            <a:spLocks noChangeArrowheads="1"/>
          </p:cNvSpPr>
          <p:nvPr/>
        </p:nvSpPr>
        <p:spPr bwMode="auto">
          <a:xfrm>
            <a:off x="1784350" y="2300288"/>
            <a:ext cx="1211263" cy="307975"/>
          </a:xfrm>
          <a:prstGeom prst="rect">
            <a:avLst/>
          </a:prstGeom>
          <a:noFill/>
          <a:ln w="9525">
            <a:noFill/>
            <a:miter lim="800000"/>
            <a:headEnd/>
            <a:tailEnd/>
          </a:ln>
        </p:spPr>
        <p:txBody>
          <a:bodyPr wrap="none">
            <a:spAutoFit/>
          </a:bodyPr>
          <a:lstStyle/>
          <a:p>
            <a:r>
              <a:rPr lang="en-GB" sz="1400"/>
              <a:t>@name=“a”</a:t>
            </a:r>
          </a:p>
        </p:txBody>
      </p:sp>
      <p:sp>
        <p:nvSpPr>
          <p:cNvPr id="58378" name="47 CuadroTexto"/>
          <p:cNvSpPr txBox="1">
            <a:spLocks noChangeArrowheads="1"/>
          </p:cNvSpPr>
          <p:nvPr/>
        </p:nvSpPr>
        <p:spPr bwMode="auto">
          <a:xfrm>
            <a:off x="4878388" y="2913063"/>
            <a:ext cx="1219200" cy="307975"/>
          </a:xfrm>
          <a:prstGeom prst="rect">
            <a:avLst/>
          </a:prstGeom>
          <a:noFill/>
          <a:ln w="9525">
            <a:noFill/>
            <a:miter lim="800000"/>
            <a:headEnd/>
            <a:tailEnd/>
          </a:ln>
        </p:spPr>
        <p:txBody>
          <a:bodyPr wrap="none">
            <a:spAutoFit/>
          </a:bodyPr>
          <a:lstStyle/>
          <a:p>
            <a:r>
              <a:rPr lang="en-GB" sz="1400"/>
              <a:t>@name=“b”</a:t>
            </a:r>
          </a:p>
        </p:txBody>
      </p:sp>
      <p:sp>
        <p:nvSpPr>
          <p:cNvPr id="58379" name="Rectangle 3"/>
          <p:cNvSpPr>
            <a:spLocks noChangeArrowheads="1"/>
          </p:cNvSpPr>
          <p:nvPr/>
        </p:nvSpPr>
        <p:spPr bwMode="auto">
          <a:xfrm>
            <a:off x="1397000" y="2913063"/>
            <a:ext cx="2135188" cy="863600"/>
          </a:xfrm>
          <a:prstGeom prst="rect">
            <a:avLst/>
          </a:prstGeom>
          <a:solidFill>
            <a:srgbClr val="DE9738"/>
          </a:solidFill>
          <a:ln w="9360">
            <a:solidFill>
              <a:srgbClr val="000000"/>
            </a:solidFill>
            <a:miter lim="800000"/>
            <a:headEnd/>
            <a:tailEnd/>
          </a:ln>
        </p:spPr>
        <p:txBody>
          <a:bodyPr wrap="none" lIns="90000" tIns="46800" rIns="90000" bIns="46800" anchor="ctr"/>
          <a:lstStyle/>
          <a:p>
            <a:pPr algn="ctr">
              <a:buFont typeface="BdE Neue Helvetica 55 Roma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rPr>
              <a:t>Parameter</a:t>
            </a:r>
            <a:endParaRPr lang="en-GB">
              <a:solidFill>
                <a:srgbClr val="000000"/>
              </a:solidFill>
            </a:endParaRPr>
          </a:p>
          <a:p>
            <a:pPr algn="ctr">
              <a:buFont typeface="BdE Neue Helvetica 55 Roma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0">
                <a:solidFill>
                  <a:srgbClr val="000000"/>
                </a:solidFill>
              </a:rPr>
              <a:t>@bindAsSequence=“false”</a:t>
            </a:r>
          </a:p>
          <a:p>
            <a:pPr algn="ctr">
              <a:buFont typeface="BdE Neue Helvetica 55 Roma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0">
                <a:solidFill>
                  <a:srgbClr val="000000"/>
                </a:solidFill>
              </a:rPr>
              <a:t>@name = “MyThreshold”</a:t>
            </a:r>
          </a:p>
        </p:txBody>
      </p:sp>
      <p:sp>
        <p:nvSpPr>
          <p:cNvPr id="58380" name="Rectangle 7"/>
          <p:cNvSpPr>
            <a:spLocks noChangeArrowheads="1"/>
          </p:cNvSpPr>
          <p:nvPr/>
        </p:nvSpPr>
        <p:spPr bwMode="auto">
          <a:xfrm>
            <a:off x="6650038" y="1774825"/>
            <a:ext cx="2347912" cy="863600"/>
          </a:xfrm>
          <a:prstGeom prst="rect">
            <a:avLst/>
          </a:prstGeom>
          <a:blipFill dpi="0" rotWithShape="0">
            <a:blip r:embed="rId3"/>
            <a:srcRect/>
            <a:tile tx="0" ty="0" sx="100000" sy="100000" flip="none" algn="tl"/>
          </a:blipFill>
          <a:ln w="9360" algn="ctr">
            <a:solidFill>
              <a:srgbClr val="000000"/>
            </a:solidFill>
            <a:miter lim="800000"/>
            <a:headEnd/>
            <a:tailEnd/>
          </a:ln>
        </p:spPr>
        <p:txBody>
          <a:bodyPr wrap="none" lIns="90000" tIns="46800" rIns="90000" bIns="46800" anchor="ctr"/>
          <a:lstStyle/>
          <a:p>
            <a:pPr algn="ctr">
              <a:buFont typeface="BdE Neue Helvetica 55 Roma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rPr>
              <a:t>Group filter</a:t>
            </a:r>
          </a:p>
        </p:txBody>
      </p:sp>
      <p:sp>
        <p:nvSpPr>
          <p:cNvPr id="58381" name="30 CuadroTexto"/>
          <p:cNvSpPr txBox="1">
            <a:spLocks noChangeArrowheads="1"/>
          </p:cNvSpPr>
          <p:nvPr/>
        </p:nvSpPr>
        <p:spPr bwMode="auto">
          <a:xfrm>
            <a:off x="6042025" y="1117600"/>
            <a:ext cx="2203450" cy="307975"/>
          </a:xfrm>
          <a:prstGeom prst="rect">
            <a:avLst/>
          </a:prstGeom>
          <a:noFill/>
          <a:ln w="9525">
            <a:noFill/>
            <a:miter lim="800000"/>
            <a:headEnd/>
            <a:tailEnd/>
          </a:ln>
        </p:spPr>
        <p:txBody>
          <a:bodyPr wrap="none">
            <a:spAutoFit/>
          </a:bodyPr>
          <a:lstStyle/>
          <a:p>
            <a:r>
              <a:rPr lang="en-GB" sz="1400"/>
              <a:t>@complement = “false”</a:t>
            </a:r>
          </a:p>
        </p:txBody>
      </p:sp>
      <p:sp>
        <p:nvSpPr>
          <p:cNvPr id="58382" name="38 CuadroTexto"/>
          <p:cNvSpPr txBox="1">
            <a:spLocks noChangeArrowheads="1"/>
          </p:cNvSpPr>
          <p:nvPr/>
        </p:nvSpPr>
        <p:spPr bwMode="auto">
          <a:xfrm>
            <a:off x="4938713" y="4581525"/>
            <a:ext cx="2205037" cy="522288"/>
          </a:xfrm>
          <a:prstGeom prst="rect">
            <a:avLst/>
          </a:prstGeom>
          <a:noFill/>
          <a:ln w="9525">
            <a:noFill/>
            <a:miter lim="800000"/>
            <a:headEnd/>
            <a:tailEnd/>
          </a:ln>
        </p:spPr>
        <p:txBody>
          <a:bodyPr wrap="none">
            <a:spAutoFit/>
          </a:bodyPr>
          <a:lstStyle/>
          <a:p>
            <a:r>
              <a:rPr lang="en-GB" sz="1400"/>
              <a:t>@complement = “false”</a:t>
            </a:r>
          </a:p>
          <a:p>
            <a:r>
              <a:rPr lang="en-GB" sz="1400"/>
              <a:t>@cover = “true”</a:t>
            </a:r>
          </a:p>
        </p:txBody>
      </p:sp>
      <p:cxnSp>
        <p:nvCxnSpPr>
          <p:cNvPr id="58383" name="42 Forma"/>
          <p:cNvCxnSpPr>
            <a:cxnSpLocks noChangeShapeType="1"/>
            <a:stCxn id="13316" idx="3"/>
            <a:endCxn id="58380" idx="0"/>
          </p:cNvCxnSpPr>
          <p:nvPr/>
        </p:nvCxnSpPr>
        <p:spPr bwMode="auto">
          <a:xfrm>
            <a:off x="5903913" y="1593850"/>
            <a:ext cx="1919287" cy="180975"/>
          </a:xfrm>
          <a:prstGeom prst="curvedConnector2">
            <a:avLst/>
          </a:prstGeom>
          <a:noFill/>
          <a:ln w="9525" algn="ctr">
            <a:solidFill>
              <a:schemeClr val="tx1"/>
            </a:solidFill>
            <a:round/>
            <a:headEnd/>
            <a:tailEnd type="arrow" w="med" len="med"/>
          </a:ln>
        </p:spPr>
      </p:cxnSp>
      <p:sp>
        <p:nvSpPr>
          <p:cNvPr id="58384" name="Rectangle 3"/>
          <p:cNvSpPr>
            <a:spLocks noChangeArrowheads="1"/>
          </p:cNvSpPr>
          <p:nvPr/>
        </p:nvSpPr>
        <p:spPr bwMode="auto">
          <a:xfrm>
            <a:off x="6873875" y="3640138"/>
            <a:ext cx="2135188" cy="863600"/>
          </a:xfrm>
          <a:prstGeom prst="rect">
            <a:avLst/>
          </a:prstGeom>
          <a:solidFill>
            <a:srgbClr val="DE9738"/>
          </a:solidFill>
          <a:ln w="9360">
            <a:solidFill>
              <a:srgbClr val="000000"/>
            </a:solidFill>
            <a:miter lim="800000"/>
            <a:headEnd/>
            <a:tailEnd/>
          </a:ln>
        </p:spPr>
        <p:txBody>
          <a:bodyPr wrap="none" lIns="90000" tIns="46800" rIns="90000" bIns="46800" anchor="ctr"/>
          <a:lstStyle/>
          <a:p>
            <a:pPr algn="ctr">
              <a:buFont typeface="BdE Neue Helvetica 55 Roma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rPr>
              <a:t>General Variable</a:t>
            </a:r>
            <a:endParaRPr lang="en-GB">
              <a:solidFill>
                <a:srgbClr val="000000"/>
              </a:solidFill>
            </a:endParaRPr>
          </a:p>
          <a:p>
            <a:pPr algn="ctr">
              <a:buFont typeface="BdE Neue Helvetica 55 Roma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0">
                <a:solidFill>
                  <a:srgbClr val="000000"/>
                </a:solidFill>
              </a:rPr>
              <a:t>@select=“$a * $b”</a:t>
            </a:r>
          </a:p>
          <a:p>
            <a:pPr algn="ctr">
              <a:buFont typeface="BdE Neue Helvetica 55 Roma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0">
                <a:solidFill>
                  <a:srgbClr val="000000"/>
                </a:solidFill>
              </a:rPr>
              <a:t>@bindAsSequence=“false”</a:t>
            </a:r>
          </a:p>
        </p:txBody>
      </p:sp>
      <p:cxnSp>
        <p:nvCxnSpPr>
          <p:cNvPr id="58385" name="AutoShape 10"/>
          <p:cNvCxnSpPr>
            <a:cxnSpLocks noChangeShapeType="1"/>
            <a:stCxn id="13316" idx="2"/>
            <a:endCxn id="58384" idx="0"/>
          </p:cNvCxnSpPr>
          <p:nvPr/>
        </p:nvCxnSpPr>
        <p:spPr bwMode="auto">
          <a:xfrm rot="16200000" flipH="1">
            <a:off x="5223669" y="921544"/>
            <a:ext cx="1433513" cy="4003675"/>
          </a:xfrm>
          <a:prstGeom prst="curvedConnector3">
            <a:avLst>
              <a:gd name="adj1" fmla="val 50000"/>
            </a:avLst>
          </a:prstGeom>
          <a:noFill/>
          <a:ln w="28575">
            <a:solidFill>
              <a:srgbClr val="000000"/>
            </a:solidFill>
            <a:miter lim="800000"/>
            <a:headEnd/>
            <a:tailEnd type="triangle" w="med" len="med"/>
          </a:ln>
        </p:spPr>
      </p:cxnSp>
      <p:sp>
        <p:nvSpPr>
          <p:cNvPr id="58386" name="64 CuadroTexto"/>
          <p:cNvSpPr txBox="1">
            <a:spLocks noChangeArrowheads="1"/>
          </p:cNvSpPr>
          <p:nvPr/>
        </p:nvSpPr>
        <p:spPr bwMode="auto">
          <a:xfrm>
            <a:off x="4662488" y="5027613"/>
            <a:ext cx="450850" cy="276225"/>
          </a:xfrm>
          <a:prstGeom prst="rect">
            <a:avLst/>
          </a:prstGeom>
          <a:noFill/>
          <a:ln w="9525">
            <a:noFill/>
            <a:miter lim="800000"/>
            <a:headEnd/>
            <a:tailEnd/>
          </a:ln>
        </p:spPr>
        <p:txBody>
          <a:bodyPr wrap="none">
            <a:spAutoFit/>
          </a:bodyPr>
          <a:lstStyle/>
          <a:p>
            <a:r>
              <a:rPr lang="en-GB" sz="1200"/>
              <a:t>0..n</a:t>
            </a:r>
          </a:p>
        </p:txBody>
      </p:sp>
      <p:sp>
        <p:nvSpPr>
          <p:cNvPr id="58387" name="67 CuadroTexto"/>
          <p:cNvSpPr txBox="1">
            <a:spLocks noChangeArrowheads="1"/>
          </p:cNvSpPr>
          <p:nvPr/>
        </p:nvSpPr>
        <p:spPr bwMode="auto">
          <a:xfrm>
            <a:off x="7143750" y="2805113"/>
            <a:ext cx="1211263" cy="307975"/>
          </a:xfrm>
          <a:prstGeom prst="rect">
            <a:avLst/>
          </a:prstGeom>
          <a:noFill/>
          <a:ln w="9525">
            <a:noFill/>
            <a:miter lim="800000"/>
            <a:headEnd/>
            <a:tailEnd/>
          </a:ln>
        </p:spPr>
        <p:txBody>
          <a:bodyPr wrap="none">
            <a:spAutoFit/>
          </a:bodyPr>
          <a:lstStyle/>
          <a:p>
            <a:r>
              <a:rPr lang="en-GB" sz="1400"/>
              <a:t>@name=“c”</a:t>
            </a:r>
          </a:p>
        </p:txBody>
      </p:sp>
      <p:sp>
        <p:nvSpPr>
          <p:cNvPr id="58388" name="75 CuadroTexto"/>
          <p:cNvSpPr txBox="1">
            <a:spLocks noChangeArrowheads="1"/>
          </p:cNvSpPr>
          <p:nvPr/>
        </p:nvSpPr>
        <p:spPr bwMode="auto">
          <a:xfrm>
            <a:off x="5113338" y="3175000"/>
            <a:ext cx="449262" cy="276225"/>
          </a:xfrm>
          <a:prstGeom prst="rect">
            <a:avLst/>
          </a:prstGeom>
          <a:noFill/>
          <a:ln w="9525">
            <a:noFill/>
            <a:miter lim="800000"/>
            <a:headEnd/>
            <a:tailEnd/>
          </a:ln>
        </p:spPr>
        <p:txBody>
          <a:bodyPr wrap="none">
            <a:spAutoFit/>
          </a:bodyPr>
          <a:lstStyle/>
          <a:p>
            <a:r>
              <a:rPr lang="en-GB" sz="1200"/>
              <a:t>0..n</a:t>
            </a:r>
          </a:p>
        </p:txBody>
      </p:sp>
      <p:sp>
        <p:nvSpPr>
          <p:cNvPr id="58389" name="76 CuadroTexto"/>
          <p:cNvSpPr txBox="1">
            <a:spLocks noChangeArrowheads="1"/>
          </p:cNvSpPr>
          <p:nvPr/>
        </p:nvSpPr>
        <p:spPr bwMode="auto">
          <a:xfrm>
            <a:off x="7954963" y="3251200"/>
            <a:ext cx="450850" cy="277813"/>
          </a:xfrm>
          <a:prstGeom prst="rect">
            <a:avLst/>
          </a:prstGeom>
          <a:noFill/>
          <a:ln w="9525">
            <a:noFill/>
            <a:miter lim="800000"/>
            <a:headEnd/>
            <a:tailEnd/>
          </a:ln>
        </p:spPr>
        <p:txBody>
          <a:bodyPr wrap="none">
            <a:spAutoFit/>
          </a:bodyPr>
          <a:lstStyle/>
          <a:p>
            <a:r>
              <a:rPr lang="en-GB" sz="1200"/>
              <a:t>0..n</a:t>
            </a:r>
          </a:p>
        </p:txBody>
      </p:sp>
      <p:sp>
        <p:nvSpPr>
          <p:cNvPr id="58390" name="77 CuadroTexto"/>
          <p:cNvSpPr txBox="1">
            <a:spLocks noChangeArrowheads="1"/>
          </p:cNvSpPr>
          <p:nvPr/>
        </p:nvSpPr>
        <p:spPr bwMode="auto">
          <a:xfrm>
            <a:off x="2693988" y="2636838"/>
            <a:ext cx="450850" cy="276225"/>
          </a:xfrm>
          <a:prstGeom prst="rect">
            <a:avLst/>
          </a:prstGeom>
          <a:noFill/>
          <a:ln w="9525">
            <a:noFill/>
            <a:miter lim="800000"/>
            <a:headEnd/>
            <a:tailEnd/>
          </a:ln>
        </p:spPr>
        <p:txBody>
          <a:bodyPr wrap="none">
            <a:spAutoFit/>
          </a:bodyPr>
          <a:lstStyle/>
          <a:p>
            <a:r>
              <a:rPr lang="en-GB" sz="1200"/>
              <a:t>0..n</a:t>
            </a:r>
          </a:p>
        </p:txBody>
      </p:sp>
      <p:sp>
        <p:nvSpPr>
          <p:cNvPr id="58391" name="78 CuadroTexto"/>
          <p:cNvSpPr txBox="1">
            <a:spLocks noChangeArrowheads="1"/>
          </p:cNvSpPr>
          <p:nvPr/>
        </p:nvSpPr>
        <p:spPr bwMode="auto">
          <a:xfrm>
            <a:off x="7491413" y="1425575"/>
            <a:ext cx="450850" cy="276225"/>
          </a:xfrm>
          <a:prstGeom prst="rect">
            <a:avLst/>
          </a:prstGeom>
          <a:noFill/>
          <a:ln w="9525">
            <a:noFill/>
            <a:miter lim="800000"/>
            <a:headEnd/>
            <a:tailEnd/>
          </a:ln>
        </p:spPr>
        <p:txBody>
          <a:bodyPr wrap="none">
            <a:spAutoFit/>
          </a:bodyPr>
          <a:lstStyle/>
          <a:p>
            <a:r>
              <a:rPr lang="en-GB" sz="1200"/>
              <a:t>0..n</a:t>
            </a:r>
          </a:p>
        </p:txBody>
      </p:sp>
      <p:sp>
        <p:nvSpPr>
          <p:cNvPr id="80" name="Rectangle 3"/>
          <p:cNvSpPr>
            <a:spLocks noChangeArrowheads="1"/>
          </p:cNvSpPr>
          <p:nvPr/>
        </p:nvSpPr>
        <p:spPr bwMode="auto">
          <a:xfrm>
            <a:off x="506413" y="4440238"/>
            <a:ext cx="2187575" cy="8636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lIns="90000" tIns="46800" rIns="90000" bIns="46800" anchor="ctr"/>
          <a:lstStyle/>
          <a:p>
            <a:pPr algn="ctr">
              <a:buFont typeface="BdE Neue Helvetica 55 Roman"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dirty="0">
                <a:solidFill>
                  <a:srgbClr val="000000"/>
                </a:solidFill>
              </a:rPr>
              <a:t>Precondition</a:t>
            </a:r>
            <a:endParaRPr lang="en-GB" dirty="0">
              <a:solidFill>
                <a:srgbClr val="000000"/>
              </a:solidFill>
            </a:endParaRPr>
          </a:p>
          <a:p>
            <a:pPr algn="ctr">
              <a:buFont typeface="BdE Neue Helvetica 55 Roman"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400" b="0" dirty="0">
                <a:solidFill>
                  <a:srgbClr val="000000"/>
                </a:solidFill>
              </a:rPr>
              <a:t>@test=“...”</a:t>
            </a:r>
          </a:p>
        </p:txBody>
      </p:sp>
      <p:sp>
        <p:nvSpPr>
          <p:cNvPr id="58393" name="93 CuadroTexto"/>
          <p:cNvSpPr txBox="1">
            <a:spLocks noChangeArrowheads="1"/>
          </p:cNvSpPr>
          <p:nvPr/>
        </p:nvSpPr>
        <p:spPr bwMode="auto">
          <a:xfrm>
            <a:off x="506413" y="4164013"/>
            <a:ext cx="450850" cy="276225"/>
          </a:xfrm>
          <a:prstGeom prst="rect">
            <a:avLst/>
          </a:prstGeom>
          <a:noFill/>
          <a:ln w="9525">
            <a:noFill/>
            <a:miter lim="800000"/>
            <a:headEnd/>
            <a:tailEnd/>
          </a:ln>
        </p:spPr>
        <p:txBody>
          <a:bodyPr wrap="none">
            <a:spAutoFit/>
          </a:bodyPr>
          <a:lstStyle/>
          <a:p>
            <a:r>
              <a:rPr lang="en-GB" sz="1200"/>
              <a:t>0..n</a:t>
            </a:r>
          </a:p>
        </p:txBody>
      </p:sp>
      <p:cxnSp>
        <p:nvCxnSpPr>
          <p:cNvPr id="58394" name="95 Forma"/>
          <p:cNvCxnSpPr>
            <a:cxnSpLocks noChangeShapeType="1"/>
            <a:stCxn id="13316" idx="1"/>
            <a:endCxn id="80" idx="1"/>
          </p:cNvCxnSpPr>
          <p:nvPr/>
        </p:nvCxnSpPr>
        <p:spPr bwMode="auto">
          <a:xfrm rot="10800000" flipV="1">
            <a:off x="506413" y="1593850"/>
            <a:ext cx="1468437" cy="3278188"/>
          </a:xfrm>
          <a:prstGeom prst="curvedConnector3">
            <a:avLst>
              <a:gd name="adj1" fmla="val 115565"/>
            </a:avLst>
          </a:prstGeom>
          <a:noFill/>
          <a:ln w="9525" algn="ctr">
            <a:solidFill>
              <a:schemeClr val="tx1"/>
            </a:solidFill>
            <a:round/>
            <a:headEnd/>
            <a:tailEnd type="arrow" w="med" len="med"/>
          </a:ln>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buFont typeface="Arial" pitchFamily="34" charset="0"/>
              <a:buNone/>
              <a:defRPr/>
            </a:pPr>
            <a:r>
              <a:rPr lang="en-GB" dirty="0" smtClean="0"/>
              <a:t>Attributes Guidance</a:t>
            </a:r>
            <a:endParaRPr lang="en-GB" dirty="0"/>
          </a:p>
        </p:txBody>
      </p:sp>
      <p:sp>
        <p:nvSpPr>
          <p:cNvPr id="60418" name="2 Marcador de contenido"/>
          <p:cNvSpPr>
            <a:spLocks noGrp="1"/>
          </p:cNvSpPr>
          <p:nvPr>
            <p:ph idx="1"/>
          </p:nvPr>
        </p:nvSpPr>
        <p:spPr>
          <a:xfrm>
            <a:off x="231775" y="982663"/>
            <a:ext cx="8575675" cy="4567237"/>
          </a:xfrm>
        </p:spPr>
        <p:txBody>
          <a:bodyPr/>
          <a:lstStyle/>
          <a:p>
            <a:pPr marL="0" indent="0">
              <a:lnSpc>
                <a:spcPct val="100000"/>
              </a:lnSpc>
            </a:pPr>
            <a:r>
              <a:rPr lang="en-GB" smtClean="0"/>
              <a:t>Always use (no exceptions):</a:t>
            </a:r>
          </a:p>
          <a:p>
            <a:pPr lvl="1">
              <a:lnSpc>
                <a:spcPct val="100000"/>
              </a:lnSpc>
            </a:pPr>
            <a:r>
              <a:rPr lang="en-GB" i="1"/>
              <a:t>@implicitFiltering </a:t>
            </a:r>
            <a:r>
              <a:rPr lang="en-GB"/>
              <a:t>= “true”</a:t>
            </a:r>
          </a:p>
          <a:p>
            <a:pPr lvl="1">
              <a:lnSpc>
                <a:spcPct val="100000"/>
              </a:lnSpc>
            </a:pPr>
            <a:r>
              <a:rPr lang="en-GB" i="1"/>
              <a:t>@aspectModel </a:t>
            </a:r>
            <a:r>
              <a:rPr lang="en-GB"/>
              <a:t>= “dimensional”</a:t>
            </a:r>
          </a:p>
          <a:p>
            <a:pPr marL="0" indent="0">
              <a:lnSpc>
                <a:spcPct val="100000"/>
              </a:lnSpc>
            </a:pPr>
            <a:r>
              <a:rPr lang="en-GB" smtClean="0"/>
              <a:t>Always use (except for very advanced formulae):</a:t>
            </a:r>
          </a:p>
          <a:p>
            <a:pPr lvl="1">
              <a:lnSpc>
                <a:spcPct val="100000"/>
              </a:lnSpc>
            </a:pPr>
            <a:r>
              <a:rPr lang="en-GB" i="1"/>
              <a:t>@cover </a:t>
            </a:r>
            <a:r>
              <a:rPr lang="en-GB"/>
              <a:t>= “true”</a:t>
            </a:r>
          </a:p>
          <a:p>
            <a:pPr marL="0" indent="0">
              <a:lnSpc>
                <a:spcPct val="100000"/>
              </a:lnSpc>
            </a:pPr>
            <a:r>
              <a:rPr lang="en-GB" smtClean="0"/>
              <a:t>Most of the times:</a:t>
            </a:r>
          </a:p>
          <a:p>
            <a:pPr lvl="1">
              <a:lnSpc>
                <a:spcPct val="100000"/>
              </a:lnSpc>
            </a:pPr>
            <a:r>
              <a:rPr lang="en-GB" i="1"/>
              <a:t>@complement </a:t>
            </a:r>
            <a:r>
              <a:rPr lang="en-GB"/>
              <a:t>= “false”</a:t>
            </a:r>
          </a:p>
          <a:p>
            <a:pPr marL="0" indent="0">
              <a:lnSpc>
                <a:spcPct val="100000"/>
              </a:lnSpc>
            </a:pPr>
            <a:r>
              <a:rPr lang="en-GB" smtClean="0"/>
              <a:t>That leaves:</a:t>
            </a:r>
          </a:p>
          <a:p>
            <a:pPr lvl="1">
              <a:lnSpc>
                <a:spcPct val="100000"/>
              </a:lnSpc>
            </a:pPr>
            <a:r>
              <a:rPr lang="en-GB" i="1"/>
              <a:t>@name </a:t>
            </a:r>
            <a:r>
              <a:rPr lang="en-GB"/>
              <a:t>for variables and parameters arcs</a:t>
            </a:r>
          </a:p>
          <a:p>
            <a:pPr lvl="1">
              <a:lnSpc>
                <a:spcPct val="100000"/>
              </a:lnSpc>
            </a:pPr>
            <a:r>
              <a:rPr lang="en-GB" i="1"/>
              <a:t>@bindAsSequence </a:t>
            </a:r>
            <a:r>
              <a:rPr lang="en-GB"/>
              <a:t>for fact variables and parameters</a:t>
            </a:r>
          </a:p>
          <a:p>
            <a:pPr lvl="1">
              <a:lnSpc>
                <a:spcPct val="100000"/>
              </a:lnSpc>
            </a:pPr>
            <a:r>
              <a:rPr lang="en-GB" i="1"/>
              <a:t>@fallbackValue </a:t>
            </a:r>
            <a:r>
              <a:rPr lang="en-GB"/>
              <a:t>for fact variables</a:t>
            </a:r>
          </a:p>
          <a:p>
            <a:pPr lvl="1">
              <a:lnSpc>
                <a:spcPct val="100000"/>
              </a:lnSpc>
            </a:pPr>
            <a:r>
              <a:rPr lang="en-GB"/>
              <a:t>Specific attributes of other objects:</a:t>
            </a:r>
          </a:p>
          <a:p>
            <a:pPr lvl="2">
              <a:lnSpc>
                <a:spcPct val="100000"/>
              </a:lnSpc>
            </a:pPr>
            <a:r>
              <a:rPr lang="en-GB" smtClean="0"/>
              <a:t>@test in preconditions</a:t>
            </a:r>
          </a:p>
          <a:p>
            <a:pPr lvl="2">
              <a:lnSpc>
                <a:spcPct val="100000"/>
              </a:lnSpc>
            </a:pPr>
            <a:r>
              <a:rPr lang="en-GB" smtClean="0"/>
              <a:t>@name and select in parameters</a:t>
            </a:r>
          </a:p>
          <a:p>
            <a:pPr lvl="2">
              <a:lnSpc>
                <a:spcPct val="100000"/>
              </a:lnSpc>
            </a:pPr>
            <a:r>
              <a:rPr lang="en-GB" smtClean="0"/>
              <a:t>@select in general variables</a:t>
            </a:r>
          </a:p>
          <a:p>
            <a:pPr lvl="2">
              <a:lnSpc>
                <a:spcPct val="100000"/>
              </a:lnSpc>
            </a:pPr>
            <a:r>
              <a:rPr lang="en-GB" smtClean="0"/>
              <a:t>...</a:t>
            </a:r>
          </a:p>
        </p:txBody>
      </p:sp>
      <p:sp>
        <p:nvSpPr>
          <p:cNvPr id="60419" name="3 Marcador de número de diapositiva"/>
          <p:cNvSpPr>
            <a:spLocks noGrp="1"/>
          </p:cNvSpPr>
          <p:nvPr>
            <p:ph type="sldNum" sz="quarter" idx="10"/>
          </p:nvPr>
        </p:nvSpPr>
        <p:spPr>
          <a:noFill/>
        </p:spPr>
        <p:txBody>
          <a:bodyPr/>
          <a:lstStyle/>
          <a:p>
            <a:fld id="{99EDE815-CD7C-4A65-AEBD-658D46CEC010}" type="slidenum">
              <a:rPr lang="es-ES_tradnl">
                <a:latin typeface="BdE Neue Helvetica 55 Roman"/>
              </a:rPr>
              <a:pPr/>
              <a:t>57</a:t>
            </a:fld>
            <a:endParaRPr lang="es-ES_tradnl">
              <a:latin typeface="BdE Neue Helvetica 55 Roman"/>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buFont typeface="Arial" pitchFamily="34" charset="0"/>
              <a:buNone/>
              <a:defRPr/>
            </a:pPr>
            <a:r>
              <a:rPr lang="en-GB" dirty="0" smtClean="0"/>
              <a:t>EXAMPLE 12</a:t>
            </a:r>
            <a:endParaRPr lang="en-GB" dirty="0"/>
          </a:p>
        </p:txBody>
      </p:sp>
      <p:sp>
        <p:nvSpPr>
          <p:cNvPr id="61442" name="4 Marcador de número de diapositiva"/>
          <p:cNvSpPr>
            <a:spLocks noGrp="1"/>
          </p:cNvSpPr>
          <p:nvPr>
            <p:ph type="sldNum" sz="quarter" idx="10"/>
          </p:nvPr>
        </p:nvSpPr>
        <p:spPr>
          <a:noFill/>
        </p:spPr>
        <p:txBody>
          <a:bodyPr/>
          <a:lstStyle/>
          <a:p>
            <a:fld id="{7F8DE4DB-5FD9-43E9-8F6D-2DB03679A23A}" type="slidenum">
              <a:rPr lang="en-GB">
                <a:latin typeface="BdE Neue Helvetica 55 Roman"/>
              </a:rPr>
              <a:pPr/>
              <a:t>58</a:t>
            </a:fld>
            <a:endParaRPr lang="en-GB">
              <a:latin typeface="BdE Neue Helvetica 55 Roman"/>
            </a:endParaRPr>
          </a:p>
        </p:txBody>
      </p:sp>
      <p:sp>
        <p:nvSpPr>
          <p:cNvPr id="8" name="7 Marcador de contenido"/>
          <p:cNvSpPr>
            <a:spLocks noGrp="1"/>
          </p:cNvSpPr>
          <p:nvPr>
            <p:ph idx="1"/>
          </p:nvPr>
        </p:nvSpPr>
        <p:spPr>
          <a:xfrm>
            <a:off x="227013" y="1857375"/>
            <a:ext cx="8575675" cy="4194175"/>
          </a:xfrm>
        </p:spPr>
        <p:txBody>
          <a:bodyPr/>
          <a:lstStyle/>
          <a:p>
            <a:pPr marL="0" indent="0"/>
            <a:endParaRPr lang="en-GB" smtClean="0"/>
          </a:p>
          <a:p>
            <a:pPr marL="0" indent="0"/>
            <a:r>
              <a:rPr lang="en-GB" smtClean="0"/>
              <a:t>test = “false()”</a:t>
            </a:r>
          </a:p>
          <a:p>
            <a:pPr marL="0" indent="0"/>
            <a:endParaRPr lang="en-GB" smtClean="0"/>
          </a:p>
          <a:p>
            <a:pPr marL="0" indent="0"/>
            <a:r>
              <a:rPr lang="en-GB" smtClean="0"/>
              <a:t>$capReq :  </a:t>
            </a:r>
          </a:p>
          <a:p>
            <a:pPr marL="0" indent="0"/>
            <a:r>
              <a:rPr lang="en-GB" smtClean="0">
                <a:solidFill>
                  <a:schemeClr val="accent1"/>
                </a:solidFill>
              </a:rPr>
              <a:t>	Concept name: </a:t>
            </a:r>
            <a:r>
              <a:rPr lang="es-ES_tradnl" smtClean="0">
                <a:solidFill>
                  <a:schemeClr val="accent1"/>
                </a:solidFill>
              </a:rPr>
              <a:t>p-cm-ca:MarketRiskCapitalRequirements </a:t>
            </a:r>
          </a:p>
          <a:p>
            <a:pPr marL="0" indent="0"/>
            <a:r>
              <a:rPr lang="en-US" smtClean="0">
                <a:solidFill>
                  <a:schemeClr val="accent1"/>
                </a:solidFill>
              </a:rPr>
              <a:t>	Exp dimension: MarketRiskDimension = 				MRiskSAEQUOtherNonDeltaRisksOptions</a:t>
            </a:r>
          </a:p>
          <a:p>
            <a:pPr marL="0" indent="0"/>
            <a:endParaRPr lang="es-ES_tradnl" smtClean="0">
              <a:solidFill>
                <a:schemeClr val="accent1"/>
              </a:solidFill>
            </a:endParaRPr>
          </a:p>
          <a:p>
            <a:pPr marL="0" indent="0"/>
            <a:endParaRPr lang="en-GB" smtClean="0">
              <a:solidFill>
                <a:schemeClr val="accent1"/>
              </a:solidFill>
            </a:endParaRPr>
          </a:p>
          <a:p>
            <a:pPr marL="0" indent="0"/>
            <a:r>
              <a:rPr lang="en-GB" smtClean="0"/>
              <a:t>		</a:t>
            </a:r>
          </a:p>
          <a:p>
            <a:pPr lvl="1"/>
            <a:r>
              <a:rPr lang="es-ES_tradnl" b="1"/>
              <a:t>    </a:t>
            </a:r>
            <a:endParaRPr lang="en-GB"/>
          </a:p>
        </p:txBody>
      </p:sp>
      <p:sp>
        <p:nvSpPr>
          <p:cNvPr id="7" name="6 CuadroTexto"/>
          <p:cNvSpPr txBox="1"/>
          <p:nvPr/>
        </p:nvSpPr>
        <p:spPr>
          <a:xfrm>
            <a:off x="428625" y="982663"/>
            <a:ext cx="8374063" cy="7080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GB" dirty="0"/>
              <a:t>Check that “</a:t>
            </a:r>
            <a:r>
              <a:rPr lang="en-GB" i="1" dirty="0"/>
              <a:t>Capital Requirements</a:t>
            </a:r>
            <a:r>
              <a:rPr lang="en-GB" dirty="0"/>
              <a:t>” for “</a:t>
            </a:r>
            <a:r>
              <a:rPr lang="en-GB" i="1" dirty="0"/>
              <a:t>Other non-delta risks for options</a:t>
            </a:r>
            <a:r>
              <a:rPr lang="en-GB" dirty="0"/>
              <a:t>” is </a:t>
            </a:r>
            <a:r>
              <a:rPr lang="en-GB" u="sng" dirty="0"/>
              <a:t>not</a:t>
            </a:r>
            <a:r>
              <a:rPr lang="en-GB" dirty="0"/>
              <a:t> reported </a:t>
            </a:r>
            <a:endParaRPr lang="en-GB"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buFont typeface="Arial" pitchFamily="34" charset="0"/>
              <a:buNone/>
              <a:defRPr/>
            </a:pPr>
            <a:r>
              <a:rPr lang="en-GB" dirty="0" smtClean="0"/>
              <a:t>EXAMPLE 13</a:t>
            </a:r>
            <a:endParaRPr lang="en-GB" dirty="0"/>
          </a:p>
        </p:txBody>
      </p:sp>
      <p:sp>
        <p:nvSpPr>
          <p:cNvPr id="62466" name="4 Marcador de número de diapositiva"/>
          <p:cNvSpPr>
            <a:spLocks noGrp="1"/>
          </p:cNvSpPr>
          <p:nvPr>
            <p:ph type="sldNum" sz="quarter" idx="10"/>
          </p:nvPr>
        </p:nvSpPr>
        <p:spPr>
          <a:noFill/>
        </p:spPr>
        <p:txBody>
          <a:bodyPr/>
          <a:lstStyle/>
          <a:p>
            <a:fld id="{ACEBE9BE-6EB3-4159-880A-C5A09DF21EDB}" type="slidenum">
              <a:rPr lang="en-GB">
                <a:latin typeface="BdE Neue Helvetica 55 Roman"/>
              </a:rPr>
              <a:pPr/>
              <a:t>59</a:t>
            </a:fld>
            <a:endParaRPr lang="en-GB">
              <a:latin typeface="BdE Neue Helvetica 55 Roman"/>
            </a:endParaRPr>
          </a:p>
        </p:txBody>
      </p:sp>
      <p:sp>
        <p:nvSpPr>
          <p:cNvPr id="8" name="7 Marcador de contenido"/>
          <p:cNvSpPr>
            <a:spLocks noGrp="1"/>
          </p:cNvSpPr>
          <p:nvPr>
            <p:ph idx="1"/>
          </p:nvPr>
        </p:nvSpPr>
        <p:spPr>
          <a:xfrm>
            <a:off x="227013" y="1857375"/>
            <a:ext cx="8575675" cy="4194175"/>
          </a:xfrm>
        </p:spPr>
        <p:txBody>
          <a:bodyPr/>
          <a:lstStyle/>
          <a:p>
            <a:pPr marL="0" indent="0"/>
            <a:endParaRPr lang="en-GB" smtClean="0"/>
          </a:p>
          <a:p>
            <a:pPr marL="0" indent="0"/>
            <a:r>
              <a:rPr lang="en-GB" smtClean="0"/>
              <a:t>test = “true()”</a:t>
            </a:r>
          </a:p>
          <a:p>
            <a:pPr marL="0" indent="0"/>
            <a:endParaRPr lang="en-GB" smtClean="0"/>
          </a:p>
          <a:p>
            <a:pPr marL="0" indent="0"/>
            <a:r>
              <a:rPr lang="en-GB" smtClean="0"/>
              <a:t>$capReq :  </a:t>
            </a:r>
          </a:p>
          <a:p>
            <a:pPr marL="0" indent="0"/>
            <a:r>
              <a:rPr lang="en-GB" smtClean="0">
                <a:solidFill>
                  <a:schemeClr val="accent1"/>
                </a:solidFill>
              </a:rPr>
              <a:t>	Concept name: </a:t>
            </a:r>
            <a:r>
              <a:rPr lang="es-ES_tradnl" smtClean="0">
                <a:solidFill>
                  <a:schemeClr val="accent1"/>
                </a:solidFill>
              </a:rPr>
              <a:t>p-cm-ca:MarketRiskCapitalRequirements </a:t>
            </a:r>
          </a:p>
          <a:p>
            <a:pPr marL="0" indent="0"/>
            <a:r>
              <a:rPr lang="en-US" smtClean="0">
                <a:solidFill>
                  <a:schemeClr val="accent1"/>
                </a:solidFill>
              </a:rPr>
              <a:t>	Exp dimension: MarketRiskDimension = 				MRiskSAEQUOtherNonDeltaRisksOptions</a:t>
            </a:r>
          </a:p>
          <a:p>
            <a:pPr marL="0" indent="0"/>
            <a:endParaRPr lang="es-ES_tradnl" smtClean="0">
              <a:solidFill>
                <a:schemeClr val="accent1"/>
              </a:solidFill>
            </a:endParaRPr>
          </a:p>
          <a:p>
            <a:pPr marL="0" indent="0"/>
            <a:endParaRPr lang="en-GB" smtClean="0">
              <a:solidFill>
                <a:schemeClr val="accent1"/>
              </a:solidFill>
            </a:endParaRPr>
          </a:p>
          <a:p>
            <a:pPr marL="0" indent="0"/>
            <a:r>
              <a:rPr lang="en-GB" smtClean="0"/>
              <a:t>		</a:t>
            </a:r>
          </a:p>
          <a:p>
            <a:pPr lvl="1"/>
            <a:r>
              <a:rPr lang="es-ES_tradnl" b="1"/>
              <a:t>    </a:t>
            </a:r>
            <a:endParaRPr lang="en-GB"/>
          </a:p>
        </p:txBody>
      </p:sp>
      <p:sp>
        <p:nvSpPr>
          <p:cNvPr id="7" name="6 CuadroTexto"/>
          <p:cNvSpPr txBox="1"/>
          <p:nvPr/>
        </p:nvSpPr>
        <p:spPr>
          <a:xfrm>
            <a:off x="428625" y="982663"/>
            <a:ext cx="8374063" cy="7080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GB" dirty="0"/>
              <a:t>Check that “</a:t>
            </a:r>
            <a:r>
              <a:rPr lang="en-GB" i="1" dirty="0"/>
              <a:t>Capital Requirements</a:t>
            </a:r>
            <a:r>
              <a:rPr lang="en-GB" dirty="0"/>
              <a:t>” for “</a:t>
            </a:r>
            <a:r>
              <a:rPr lang="en-GB" i="1" dirty="0"/>
              <a:t>Other non-delta risks for options</a:t>
            </a:r>
            <a:r>
              <a:rPr lang="en-GB" dirty="0"/>
              <a:t>” </a:t>
            </a:r>
            <a:r>
              <a:rPr lang="en-GB" u="sng" dirty="0"/>
              <a:t>must be</a:t>
            </a:r>
            <a:r>
              <a:rPr lang="en-GB" dirty="0"/>
              <a:t> reported </a:t>
            </a:r>
            <a:endParaRPr lang="en-GB" i="1" dirty="0"/>
          </a:p>
        </p:txBody>
      </p:sp>
      <p:grpSp>
        <p:nvGrpSpPr>
          <p:cNvPr id="2" name="8 Grupo"/>
          <p:cNvGrpSpPr>
            <a:grpSpLocks/>
          </p:cNvGrpSpPr>
          <p:nvPr/>
        </p:nvGrpSpPr>
        <p:grpSpPr bwMode="auto">
          <a:xfrm>
            <a:off x="231775" y="1857375"/>
            <a:ext cx="8570913" cy="3929063"/>
            <a:chOff x="231776" y="1857364"/>
            <a:chExt cx="8570912" cy="3929090"/>
          </a:xfrm>
        </p:grpSpPr>
        <p:cxnSp>
          <p:nvCxnSpPr>
            <p:cNvPr id="10" name="9 Conector recto"/>
            <p:cNvCxnSpPr/>
            <p:nvPr/>
          </p:nvCxnSpPr>
          <p:spPr bwMode="auto">
            <a:xfrm flipV="1">
              <a:off x="231776" y="1857364"/>
              <a:ext cx="8570912" cy="3929090"/>
            </a:xfrm>
            <a:prstGeom prst="line">
              <a:avLst/>
            </a:prstGeom>
            <a:ln>
              <a:solidFill>
                <a:srgbClr val="FF000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1" name="10 Conector recto"/>
            <p:cNvCxnSpPr/>
            <p:nvPr/>
          </p:nvCxnSpPr>
          <p:spPr bwMode="auto">
            <a:xfrm rot="10800000">
              <a:off x="231776" y="1857364"/>
              <a:ext cx="8570912" cy="3929090"/>
            </a:xfrm>
            <a:prstGeom prst="line">
              <a:avLst/>
            </a:prstGeom>
            <a:ln>
              <a:solidFill>
                <a:srgbClr val="FF000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4 Marcador de número de diapositiva"/>
          <p:cNvSpPr>
            <a:spLocks noGrp="1"/>
          </p:cNvSpPr>
          <p:nvPr>
            <p:ph type="sldNum" sz="quarter" idx="10"/>
          </p:nvPr>
        </p:nvSpPr>
        <p:spPr/>
        <p:txBody>
          <a:bodyPr/>
          <a:lstStyle/>
          <a:p>
            <a:fld id="{30062F59-D5C8-4F3E-90F9-8315690AE9E5}" type="slidenum">
              <a:rPr lang="es-ES_tradnl"/>
              <a:pPr/>
              <a:t>6</a:t>
            </a:fld>
            <a:endParaRPr lang="es-ES_tradnl"/>
          </a:p>
        </p:txBody>
      </p:sp>
      <p:sp>
        <p:nvSpPr>
          <p:cNvPr id="379906" name="Rectangle 2"/>
          <p:cNvSpPr>
            <a:spLocks noChangeArrowheads="1"/>
          </p:cNvSpPr>
          <p:nvPr/>
        </p:nvSpPr>
        <p:spPr bwMode="auto">
          <a:xfrm>
            <a:off x="231775" y="3860800"/>
            <a:ext cx="8637587" cy="2232025"/>
          </a:xfrm>
          <a:prstGeom prst="rect">
            <a:avLst/>
          </a:prstGeom>
          <a:solidFill>
            <a:srgbClr val="FFFF66"/>
          </a:solidFill>
          <a:ln w="9525">
            <a:noFill/>
            <a:miter lim="800000"/>
            <a:headEnd/>
            <a:tailEnd/>
          </a:ln>
          <a:effectLst/>
        </p:spPr>
        <p:txBody>
          <a:bodyPr wrap="none" anchor="b"/>
          <a:lstStyle/>
          <a:p>
            <a:pPr algn="r" eaLnBrk="0" hangingPunct="0"/>
            <a:r>
              <a:rPr lang="en-US" b="0" i="1">
                <a:latin typeface="Arial" charset="0"/>
                <a:ea typeface="ＭＳ Ｐゴシック" pitchFamily="1" charset="-128"/>
              </a:rPr>
              <a:t>Sender</a:t>
            </a:r>
          </a:p>
        </p:txBody>
      </p:sp>
      <p:sp>
        <p:nvSpPr>
          <p:cNvPr id="379907" name="Rectangle 3"/>
          <p:cNvSpPr>
            <a:spLocks noChangeArrowheads="1"/>
          </p:cNvSpPr>
          <p:nvPr/>
        </p:nvSpPr>
        <p:spPr bwMode="auto">
          <a:xfrm>
            <a:off x="231775" y="1484313"/>
            <a:ext cx="8637587" cy="2376487"/>
          </a:xfrm>
          <a:prstGeom prst="rect">
            <a:avLst/>
          </a:prstGeom>
          <a:noFill/>
          <a:ln w="9525">
            <a:noFill/>
            <a:miter lim="800000"/>
            <a:headEnd/>
            <a:tailEnd/>
          </a:ln>
          <a:effectLst/>
        </p:spPr>
        <p:txBody>
          <a:bodyPr wrap="none"/>
          <a:lstStyle/>
          <a:p>
            <a:pPr algn="r" eaLnBrk="0" hangingPunct="0"/>
            <a:r>
              <a:rPr lang="en-US" b="0" i="1" dirty="0" smtClean="0">
                <a:latin typeface="Arial" charset="0"/>
                <a:ea typeface="ＭＳ Ｐゴシック" pitchFamily="1" charset="-128"/>
              </a:rPr>
              <a:t>Supervisor</a:t>
            </a:r>
            <a:endParaRPr lang="en-US" b="0" i="1" dirty="0">
              <a:latin typeface="Arial" charset="0"/>
              <a:ea typeface="ＭＳ Ｐゴシック" pitchFamily="1" charset="-128"/>
            </a:endParaRPr>
          </a:p>
        </p:txBody>
      </p:sp>
      <p:sp>
        <p:nvSpPr>
          <p:cNvPr id="379908" name="Rectangle 4"/>
          <p:cNvSpPr>
            <a:spLocks noGrp="1" noChangeArrowheads="1"/>
          </p:cNvSpPr>
          <p:nvPr>
            <p:ph type="title"/>
          </p:nvPr>
        </p:nvSpPr>
        <p:spPr/>
        <p:txBody>
          <a:bodyPr/>
          <a:lstStyle/>
          <a:p>
            <a:r>
              <a:rPr lang="en-US" dirty="0" smtClean="0"/>
              <a:t>filing </a:t>
            </a:r>
            <a:r>
              <a:rPr lang="en-US" dirty="0"/>
              <a:t>process timeline </a:t>
            </a:r>
            <a:r>
              <a:rPr lang="en-US" dirty="0" smtClean="0"/>
              <a:t>(OLD APPROACH)</a:t>
            </a:r>
            <a:endParaRPr lang="en-US" dirty="0"/>
          </a:p>
        </p:txBody>
      </p:sp>
      <p:pic>
        <p:nvPicPr>
          <p:cNvPr id="379909" name="Picture 5"/>
          <p:cNvPicPr>
            <a:picLocks noChangeAspect="1" noChangeArrowheads="1"/>
          </p:cNvPicPr>
          <p:nvPr/>
        </p:nvPicPr>
        <p:blipFill>
          <a:blip r:embed="rId3"/>
          <a:srcRect/>
          <a:stretch>
            <a:fillRect/>
          </a:stretch>
        </p:blipFill>
        <p:spPr bwMode="auto">
          <a:xfrm>
            <a:off x="550862" y="2790825"/>
            <a:ext cx="574675" cy="781050"/>
          </a:xfrm>
          <a:prstGeom prst="rect">
            <a:avLst/>
          </a:prstGeom>
          <a:noFill/>
          <a:ln w="9525">
            <a:noFill/>
            <a:miter lim="800000"/>
            <a:headEnd/>
            <a:tailEnd/>
          </a:ln>
          <a:effectLst/>
        </p:spPr>
      </p:pic>
      <p:pic>
        <p:nvPicPr>
          <p:cNvPr id="379910" name="Picture 6"/>
          <p:cNvPicPr>
            <a:picLocks noChangeAspect="1" noChangeArrowheads="1"/>
          </p:cNvPicPr>
          <p:nvPr/>
        </p:nvPicPr>
        <p:blipFill>
          <a:blip r:embed="rId3"/>
          <a:srcRect/>
          <a:stretch>
            <a:fillRect/>
          </a:stretch>
        </p:blipFill>
        <p:spPr bwMode="auto">
          <a:xfrm>
            <a:off x="568325" y="4070350"/>
            <a:ext cx="574675" cy="781050"/>
          </a:xfrm>
          <a:prstGeom prst="rect">
            <a:avLst/>
          </a:prstGeom>
          <a:noFill/>
          <a:ln w="9525">
            <a:noFill/>
            <a:miter lim="800000"/>
            <a:headEnd/>
            <a:tailEnd/>
          </a:ln>
          <a:effectLst/>
        </p:spPr>
      </p:pic>
      <p:sp>
        <p:nvSpPr>
          <p:cNvPr id="379911" name="Text Box 7"/>
          <p:cNvSpPr txBox="1">
            <a:spLocks noChangeArrowheads="1"/>
          </p:cNvSpPr>
          <p:nvPr/>
        </p:nvSpPr>
        <p:spPr bwMode="auto">
          <a:xfrm>
            <a:off x="655637" y="2357438"/>
            <a:ext cx="184150" cy="336550"/>
          </a:xfrm>
          <a:prstGeom prst="rect">
            <a:avLst/>
          </a:prstGeom>
          <a:noFill/>
          <a:ln w="9525">
            <a:noFill/>
            <a:miter lim="800000"/>
            <a:headEnd/>
            <a:tailEnd/>
          </a:ln>
          <a:effectLst/>
        </p:spPr>
        <p:txBody>
          <a:bodyPr wrap="none">
            <a:spAutoFit/>
          </a:bodyPr>
          <a:lstStyle/>
          <a:p>
            <a:pPr algn="ctr" eaLnBrk="0" hangingPunct="0"/>
            <a:endParaRPr lang="en-US" sz="1600" b="0">
              <a:latin typeface="Arial" charset="0"/>
              <a:ea typeface="ＭＳ Ｐゴシック" pitchFamily="1" charset="-128"/>
            </a:endParaRPr>
          </a:p>
        </p:txBody>
      </p:sp>
      <p:pic>
        <p:nvPicPr>
          <p:cNvPr id="379912" name="Picture 8"/>
          <p:cNvPicPr>
            <a:picLocks noChangeAspect="1" noChangeArrowheads="1"/>
          </p:cNvPicPr>
          <p:nvPr/>
        </p:nvPicPr>
        <p:blipFill>
          <a:blip r:embed="rId4"/>
          <a:srcRect/>
          <a:stretch>
            <a:fillRect/>
          </a:stretch>
        </p:blipFill>
        <p:spPr bwMode="auto">
          <a:xfrm>
            <a:off x="593725" y="1892300"/>
            <a:ext cx="508000" cy="581025"/>
          </a:xfrm>
          <a:prstGeom prst="rect">
            <a:avLst/>
          </a:prstGeom>
          <a:noFill/>
          <a:ln w="9525">
            <a:noFill/>
            <a:miter lim="800000"/>
            <a:headEnd/>
            <a:tailEnd/>
          </a:ln>
          <a:effectLst/>
        </p:spPr>
      </p:pic>
      <p:pic>
        <p:nvPicPr>
          <p:cNvPr id="379913" name="Picture 9"/>
          <p:cNvPicPr>
            <a:picLocks noChangeAspect="1" noChangeArrowheads="1"/>
          </p:cNvPicPr>
          <p:nvPr/>
        </p:nvPicPr>
        <p:blipFill>
          <a:blip r:embed="rId4"/>
          <a:srcRect/>
          <a:stretch>
            <a:fillRect/>
          </a:stretch>
        </p:blipFill>
        <p:spPr bwMode="auto">
          <a:xfrm>
            <a:off x="581025" y="5157788"/>
            <a:ext cx="508000" cy="581025"/>
          </a:xfrm>
          <a:prstGeom prst="rect">
            <a:avLst/>
          </a:prstGeom>
          <a:noFill/>
          <a:ln w="9525">
            <a:noFill/>
            <a:miter lim="800000"/>
            <a:headEnd/>
            <a:tailEnd/>
          </a:ln>
          <a:effectLst/>
        </p:spPr>
      </p:pic>
      <p:sp>
        <p:nvSpPr>
          <p:cNvPr id="379914" name="Line 10"/>
          <p:cNvSpPr>
            <a:spLocks noChangeShapeType="1"/>
          </p:cNvSpPr>
          <p:nvPr/>
        </p:nvSpPr>
        <p:spPr bwMode="auto">
          <a:xfrm>
            <a:off x="1338262" y="2205038"/>
            <a:ext cx="7299325" cy="0"/>
          </a:xfrm>
          <a:prstGeom prst="line">
            <a:avLst/>
          </a:prstGeom>
          <a:noFill/>
          <a:ln w="12700">
            <a:solidFill>
              <a:schemeClr val="tx1"/>
            </a:solidFill>
            <a:round/>
            <a:headEnd/>
            <a:tailEnd type="triangle" w="med" len="lg"/>
          </a:ln>
          <a:effectLst/>
        </p:spPr>
        <p:txBody>
          <a:bodyPr/>
          <a:lstStyle/>
          <a:p>
            <a:endParaRPr lang="en-GB"/>
          </a:p>
        </p:txBody>
      </p:sp>
      <p:sp>
        <p:nvSpPr>
          <p:cNvPr id="379915" name="Line 11"/>
          <p:cNvSpPr>
            <a:spLocks noChangeShapeType="1"/>
          </p:cNvSpPr>
          <p:nvPr/>
        </p:nvSpPr>
        <p:spPr bwMode="auto">
          <a:xfrm>
            <a:off x="1338262" y="3213100"/>
            <a:ext cx="7299325" cy="0"/>
          </a:xfrm>
          <a:prstGeom prst="line">
            <a:avLst/>
          </a:prstGeom>
          <a:noFill/>
          <a:ln w="12700">
            <a:solidFill>
              <a:schemeClr val="tx1"/>
            </a:solidFill>
            <a:round/>
            <a:headEnd/>
            <a:tailEnd type="triangle" w="med" len="lg"/>
          </a:ln>
          <a:effectLst/>
        </p:spPr>
        <p:txBody>
          <a:bodyPr/>
          <a:lstStyle/>
          <a:p>
            <a:endParaRPr lang="en-GB"/>
          </a:p>
        </p:txBody>
      </p:sp>
      <p:sp>
        <p:nvSpPr>
          <p:cNvPr id="379916" name="Line 12"/>
          <p:cNvSpPr>
            <a:spLocks noChangeShapeType="1"/>
          </p:cNvSpPr>
          <p:nvPr/>
        </p:nvSpPr>
        <p:spPr bwMode="auto">
          <a:xfrm>
            <a:off x="1338262" y="4437063"/>
            <a:ext cx="7299325" cy="0"/>
          </a:xfrm>
          <a:prstGeom prst="line">
            <a:avLst/>
          </a:prstGeom>
          <a:noFill/>
          <a:ln w="12700">
            <a:solidFill>
              <a:schemeClr val="tx1"/>
            </a:solidFill>
            <a:round/>
            <a:headEnd/>
            <a:tailEnd type="triangle" w="med" len="lg"/>
          </a:ln>
          <a:effectLst/>
        </p:spPr>
        <p:txBody>
          <a:bodyPr/>
          <a:lstStyle/>
          <a:p>
            <a:endParaRPr lang="en-GB"/>
          </a:p>
        </p:txBody>
      </p:sp>
      <p:sp>
        <p:nvSpPr>
          <p:cNvPr id="379917" name="Line 13"/>
          <p:cNvSpPr>
            <a:spLocks noChangeShapeType="1"/>
          </p:cNvSpPr>
          <p:nvPr/>
        </p:nvSpPr>
        <p:spPr bwMode="auto">
          <a:xfrm>
            <a:off x="1338262" y="5518150"/>
            <a:ext cx="7299325" cy="0"/>
          </a:xfrm>
          <a:prstGeom prst="line">
            <a:avLst/>
          </a:prstGeom>
          <a:noFill/>
          <a:ln w="12700">
            <a:solidFill>
              <a:schemeClr val="tx1"/>
            </a:solidFill>
            <a:round/>
            <a:headEnd/>
            <a:tailEnd type="triangle" w="med" len="lg"/>
          </a:ln>
          <a:effectLst/>
        </p:spPr>
        <p:txBody>
          <a:bodyPr/>
          <a:lstStyle/>
          <a:p>
            <a:endParaRPr lang="en-GB"/>
          </a:p>
        </p:txBody>
      </p:sp>
      <p:grpSp>
        <p:nvGrpSpPr>
          <p:cNvPr id="2" name="Group 14"/>
          <p:cNvGrpSpPr>
            <a:grpSpLocks/>
          </p:cNvGrpSpPr>
          <p:nvPr/>
        </p:nvGrpSpPr>
        <p:grpSpPr bwMode="auto">
          <a:xfrm>
            <a:off x="1271587" y="3357563"/>
            <a:ext cx="1300163" cy="1033462"/>
            <a:chOff x="842" y="2387"/>
            <a:chExt cx="819" cy="651"/>
          </a:xfrm>
        </p:grpSpPr>
        <p:sp>
          <p:nvSpPr>
            <p:cNvPr id="379919" name="Text Box 15"/>
            <p:cNvSpPr txBox="1">
              <a:spLocks noChangeArrowheads="1"/>
            </p:cNvSpPr>
            <p:nvPr/>
          </p:nvSpPr>
          <p:spPr bwMode="auto">
            <a:xfrm>
              <a:off x="842" y="2750"/>
              <a:ext cx="819" cy="288"/>
            </a:xfrm>
            <a:prstGeom prst="rect">
              <a:avLst/>
            </a:prstGeom>
            <a:noFill/>
            <a:ln w="9525">
              <a:noFill/>
              <a:miter lim="800000"/>
              <a:headEnd/>
              <a:tailEnd/>
            </a:ln>
            <a:effectLst/>
          </p:spPr>
          <p:txBody>
            <a:bodyPr wrap="none">
              <a:spAutoFit/>
            </a:bodyPr>
            <a:lstStyle/>
            <a:p>
              <a:pPr algn="ctr" eaLnBrk="0" hangingPunct="0"/>
              <a:r>
                <a:rPr lang="en-US" sz="1200" b="0">
                  <a:latin typeface="Arial" charset="0"/>
                  <a:ea typeface="ＭＳ Ｐゴシック" pitchFamily="1" charset="-128"/>
                </a:rPr>
                <a:t>Data extraction</a:t>
              </a:r>
            </a:p>
            <a:p>
              <a:pPr algn="ctr" eaLnBrk="0" hangingPunct="0"/>
              <a:r>
                <a:rPr lang="en-US" sz="1200" b="0">
                  <a:latin typeface="Arial" charset="0"/>
                  <a:ea typeface="ＭＳ Ｐゴシック" pitchFamily="1" charset="-128"/>
                </a:rPr>
                <a:t>&amp; transformation</a:t>
              </a:r>
            </a:p>
          </p:txBody>
        </p:sp>
        <p:sp>
          <p:nvSpPr>
            <p:cNvPr id="379920" name="Line 16"/>
            <p:cNvSpPr>
              <a:spLocks noChangeShapeType="1"/>
            </p:cNvSpPr>
            <p:nvPr/>
          </p:nvSpPr>
          <p:spPr bwMode="auto">
            <a:xfrm flipV="1">
              <a:off x="1292" y="2387"/>
              <a:ext cx="182" cy="590"/>
            </a:xfrm>
            <a:prstGeom prst="line">
              <a:avLst/>
            </a:prstGeom>
            <a:noFill/>
            <a:ln w="9525">
              <a:solidFill>
                <a:schemeClr val="tx1"/>
              </a:solidFill>
              <a:round/>
              <a:headEnd/>
              <a:tailEnd type="triangle" w="med" len="med"/>
            </a:ln>
            <a:effectLst/>
          </p:spPr>
          <p:txBody>
            <a:bodyPr/>
            <a:lstStyle/>
            <a:p>
              <a:endParaRPr lang="en-GB"/>
            </a:p>
          </p:txBody>
        </p:sp>
      </p:grpSp>
      <p:grpSp>
        <p:nvGrpSpPr>
          <p:cNvPr id="3" name="Group 17"/>
          <p:cNvGrpSpPr>
            <a:grpSpLocks/>
          </p:cNvGrpSpPr>
          <p:nvPr/>
        </p:nvGrpSpPr>
        <p:grpSpPr bwMode="auto">
          <a:xfrm>
            <a:off x="1843087" y="2205038"/>
            <a:ext cx="1223963" cy="936625"/>
            <a:chOff x="1202" y="1661"/>
            <a:chExt cx="771" cy="590"/>
          </a:xfrm>
        </p:grpSpPr>
        <p:sp>
          <p:nvSpPr>
            <p:cNvPr id="379922" name="Text Box 18"/>
            <p:cNvSpPr txBox="1">
              <a:spLocks noChangeArrowheads="1"/>
            </p:cNvSpPr>
            <p:nvPr/>
          </p:nvSpPr>
          <p:spPr bwMode="auto">
            <a:xfrm>
              <a:off x="1202" y="2069"/>
              <a:ext cx="771" cy="173"/>
            </a:xfrm>
            <a:prstGeom prst="rect">
              <a:avLst/>
            </a:prstGeom>
            <a:noFill/>
            <a:ln w="9525">
              <a:noFill/>
              <a:miter lim="800000"/>
              <a:headEnd/>
              <a:tailEnd/>
            </a:ln>
            <a:effectLst/>
          </p:spPr>
          <p:txBody>
            <a:bodyPr wrap="none">
              <a:spAutoFit/>
            </a:bodyPr>
            <a:lstStyle/>
            <a:p>
              <a:pPr algn="ctr" eaLnBrk="0" hangingPunct="0"/>
              <a:r>
                <a:rPr lang="en-US" sz="1200" b="0">
                  <a:latin typeface="Arial" charset="0"/>
                  <a:ea typeface="ＭＳ Ｐゴシック" pitchFamily="1" charset="-128"/>
                </a:rPr>
                <a:t>Errors detected</a:t>
              </a:r>
            </a:p>
          </p:txBody>
        </p:sp>
        <p:sp>
          <p:nvSpPr>
            <p:cNvPr id="379923" name="Line 19"/>
            <p:cNvSpPr>
              <a:spLocks noChangeShapeType="1"/>
            </p:cNvSpPr>
            <p:nvPr/>
          </p:nvSpPr>
          <p:spPr bwMode="auto">
            <a:xfrm flipV="1">
              <a:off x="1565" y="1661"/>
              <a:ext cx="182" cy="590"/>
            </a:xfrm>
            <a:prstGeom prst="line">
              <a:avLst/>
            </a:prstGeom>
            <a:noFill/>
            <a:ln w="9525">
              <a:solidFill>
                <a:schemeClr val="tx1"/>
              </a:solidFill>
              <a:round/>
              <a:headEnd/>
              <a:tailEnd type="triangle" w="med" len="med"/>
            </a:ln>
            <a:effectLst/>
          </p:spPr>
          <p:txBody>
            <a:bodyPr/>
            <a:lstStyle/>
            <a:p>
              <a:endParaRPr lang="en-GB"/>
            </a:p>
          </p:txBody>
        </p:sp>
      </p:grpSp>
      <p:grpSp>
        <p:nvGrpSpPr>
          <p:cNvPr id="4" name="Group 20"/>
          <p:cNvGrpSpPr>
            <a:grpSpLocks/>
          </p:cNvGrpSpPr>
          <p:nvPr/>
        </p:nvGrpSpPr>
        <p:grpSpPr bwMode="auto">
          <a:xfrm>
            <a:off x="5370512" y="4437063"/>
            <a:ext cx="1222375" cy="1033462"/>
            <a:chOff x="3606" y="3067"/>
            <a:chExt cx="770" cy="651"/>
          </a:xfrm>
        </p:grpSpPr>
        <p:sp>
          <p:nvSpPr>
            <p:cNvPr id="379925" name="Text Box 21"/>
            <p:cNvSpPr txBox="1">
              <a:spLocks noChangeArrowheads="1"/>
            </p:cNvSpPr>
            <p:nvPr/>
          </p:nvSpPr>
          <p:spPr bwMode="auto">
            <a:xfrm>
              <a:off x="3606" y="3430"/>
              <a:ext cx="770" cy="288"/>
            </a:xfrm>
            <a:prstGeom prst="rect">
              <a:avLst/>
            </a:prstGeom>
            <a:noFill/>
            <a:ln w="9525">
              <a:noFill/>
              <a:miter lim="800000"/>
              <a:headEnd/>
              <a:tailEnd/>
            </a:ln>
            <a:effectLst/>
          </p:spPr>
          <p:txBody>
            <a:bodyPr wrap="none">
              <a:spAutoFit/>
            </a:bodyPr>
            <a:lstStyle/>
            <a:p>
              <a:pPr algn="ctr" eaLnBrk="0" hangingPunct="0"/>
              <a:r>
                <a:rPr lang="en-US" sz="1200" b="0">
                  <a:latin typeface="Arial" charset="0"/>
                  <a:ea typeface="ＭＳ Ｐゴシック" pitchFamily="1" charset="-128"/>
                </a:rPr>
                <a:t>Analysis</a:t>
              </a:r>
            </a:p>
            <a:p>
              <a:pPr algn="ctr" eaLnBrk="0" hangingPunct="0"/>
              <a:r>
                <a:rPr lang="en-US" sz="1200" b="0">
                  <a:latin typeface="Arial" charset="0"/>
                  <a:ea typeface="ＭＳ Ｐゴシック" pitchFamily="1" charset="-128"/>
                </a:rPr>
                <a:t>and corrections</a:t>
              </a:r>
            </a:p>
          </p:txBody>
        </p:sp>
        <p:sp>
          <p:nvSpPr>
            <p:cNvPr id="379926" name="Line 22"/>
            <p:cNvSpPr>
              <a:spLocks noChangeShapeType="1"/>
            </p:cNvSpPr>
            <p:nvPr/>
          </p:nvSpPr>
          <p:spPr bwMode="auto">
            <a:xfrm flipV="1">
              <a:off x="3969" y="3067"/>
              <a:ext cx="0" cy="272"/>
            </a:xfrm>
            <a:prstGeom prst="line">
              <a:avLst/>
            </a:prstGeom>
            <a:noFill/>
            <a:ln w="9525">
              <a:solidFill>
                <a:schemeClr val="tx1"/>
              </a:solidFill>
              <a:round/>
              <a:headEnd type="triangle" w="med" len="med"/>
              <a:tailEnd type="triangle" w="med" len="med"/>
            </a:ln>
            <a:effectLst/>
          </p:spPr>
          <p:txBody>
            <a:bodyPr/>
            <a:lstStyle/>
            <a:p>
              <a:endParaRPr lang="en-GB"/>
            </a:p>
          </p:txBody>
        </p:sp>
      </p:grpSp>
      <p:grpSp>
        <p:nvGrpSpPr>
          <p:cNvPr id="5" name="Group 23"/>
          <p:cNvGrpSpPr>
            <a:grpSpLocks/>
          </p:cNvGrpSpPr>
          <p:nvPr/>
        </p:nvGrpSpPr>
        <p:grpSpPr bwMode="auto">
          <a:xfrm>
            <a:off x="6523037" y="3429000"/>
            <a:ext cx="1300163" cy="1033463"/>
            <a:chOff x="4332" y="2432"/>
            <a:chExt cx="819" cy="651"/>
          </a:xfrm>
        </p:grpSpPr>
        <p:sp>
          <p:nvSpPr>
            <p:cNvPr id="379928" name="Text Box 24"/>
            <p:cNvSpPr txBox="1">
              <a:spLocks noChangeArrowheads="1"/>
            </p:cNvSpPr>
            <p:nvPr/>
          </p:nvSpPr>
          <p:spPr bwMode="auto">
            <a:xfrm>
              <a:off x="4332" y="2795"/>
              <a:ext cx="819" cy="288"/>
            </a:xfrm>
            <a:prstGeom prst="rect">
              <a:avLst/>
            </a:prstGeom>
            <a:noFill/>
            <a:ln w="9525">
              <a:noFill/>
              <a:miter lim="800000"/>
              <a:headEnd/>
              <a:tailEnd/>
            </a:ln>
            <a:effectLst/>
          </p:spPr>
          <p:txBody>
            <a:bodyPr wrap="none">
              <a:spAutoFit/>
            </a:bodyPr>
            <a:lstStyle/>
            <a:p>
              <a:pPr algn="ctr" eaLnBrk="0" hangingPunct="0"/>
              <a:r>
                <a:rPr lang="en-US" sz="1200" b="0">
                  <a:latin typeface="Arial" charset="0"/>
                  <a:ea typeface="ＭＳ Ｐゴシック" pitchFamily="1" charset="-128"/>
                </a:rPr>
                <a:t>Data extraction</a:t>
              </a:r>
            </a:p>
            <a:p>
              <a:pPr algn="ctr" eaLnBrk="0" hangingPunct="0"/>
              <a:r>
                <a:rPr lang="en-US" sz="1200" b="0">
                  <a:latin typeface="Arial" charset="0"/>
                  <a:ea typeface="ＭＳ Ｐゴシック" pitchFamily="1" charset="-128"/>
                </a:rPr>
                <a:t>&amp; transformation</a:t>
              </a:r>
            </a:p>
          </p:txBody>
        </p:sp>
        <p:sp>
          <p:nvSpPr>
            <p:cNvPr id="379929" name="Line 25"/>
            <p:cNvSpPr>
              <a:spLocks noChangeShapeType="1"/>
            </p:cNvSpPr>
            <p:nvPr/>
          </p:nvSpPr>
          <p:spPr bwMode="auto">
            <a:xfrm flipV="1">
              <a:off x="4468" y="2432"/>
              <a:ext cx="182" cy="590"/>
            </a:xfrm>
            <a:prstGeom prst="line">
              <a:avLst/>
            </a:prstGeom>
            <a:noFill/>
            <a:ln w="9525">
              <a:solidFill>
                <a:schemeClr val="tx1"/>
              </a:solidFill>
              <a:round/>
              <a:headEnd/>
              <a:tailEnd type="triangle" w="med" len="med"/>
            </a:ln>
            <a:effectLst/>
          </p:spPr>
          <p:txBody>
            <a:bodyPr/>
            <a:lstStyle/>
            <a:p>
              <a:endParaRPr lang="en-GB"/>
            </a:p>
          </p:txBody>
        </p:sp>
      </p:grpSp>
      <p:grpSp>
        <p:nvGrpSpPr>
          <p:cNvPr id="6" name="Group 26"/>
          <p:cNvGrpSpPr>
            <a:grpSpLocks/>
          </p:cNvGrpSpPr>
          <p:nvPr/>
        </p:nvGrpSpPr>
        <p:grpSpPr bwMode="auto">
          <a:xfrm>
            <a:off x="6824662" y="2276475"/>
            <a:ext cx="1112838" cy="936625"/>
            <a:chOff x="4508" y="1661"/>
            <a:chExt cx="701" cy="590"/>
          </a:xfrm>
        </p:grpSpPr>
        <p:sp>
          <p:nvSpPr>
            <p:cNvPr id="379931" name="Text Box 27"/>
            <p:cNvSpPr txBox="1">
              <a:spLocks noChangeArrowheads="1"/>
            </p:cNvSpPr>
            <p:nvPr/>
          </p:nvSpPr>
          <p:spPr bwMode="auto">
            <a:xfrm>
              <a:off x="4508" y="2069"/>
              <a:ext cx="701" cy="173"/>
            </a:xfrm>
            <a:prstGeom prst="rect">
              <a:avLst/>
            </a:prstGeom>
            <a:noFill/>
            <a:ln w="9525">
              <a:noFill/>
              <a:miter lim="800000"/>
              <a:headEnd/>
              <a:tailEnd/>
            </a:ln>
            <a:effectLst/>
          </p:spPr>
          <p:txBody>
            <a:bodyPr wrap="none">
              <a:spAutoFit/>
            </a:bodyPr>
            <a:lstStyle/>
            <a:p>
              <a:pPr algn="ctr" eaLnBrk="0" hangingPunct="0"/>
              <a:r>
                <a:rPr lang="en-US" sz="1200" b="0">
                  <a:latin typeface="Arial" charset="0"/>
                  <a:ea typeface="ＭＳ Ｐゴシック" pitchFamily="1" charset="-128"/>
                </a:rPr>
                <a:t>Validation OK</a:t>
              </a:r>
            </a:p>
          </p:txBody>
        </p:sp>
        <p:sp>
          <p:nvSpPr>
            <p:cNvPr id="379932" name="Line 28"/>
            <p:cNvSpPr>
              <a:spLocks noChangeShapeType="1"/>
            </p:cNvSpPr>
            <p:nvPr/>
          </p:nvSpPr>
          <p:spPr bwMode="auto">
            <a:xfrm flipV="1">
              <a:off x="4740" y="1661"/>
              <a:ext cx="182" cy="590"/>
            </a:xfrm>
            <a:prstGeom prst="line">
              <a:avLst/>
            </a:prstGeom>
            <a:noFill/>
            <a:ln w="9525">
              <a:solidFill>
                <a:schemeClr val="tx1"/>
              </a:solidFill>
              <a:round/>
              <a:headEnd/>
              <a:tailEnd type="triangle" w="med" len="med"/>
            </a:ln>
            <a:effectLst/>
          </p:spPr>
          <p:txBody>
            <a:bodyPr/>
            <a:lstStyle/>
            <a:p>
              <a:endParaRPr lang="en-GB"/>
            </a:p>
          </p:txBody>
        </p:sp>
      </p:grpSp>
      <p:sp>
        <p:nvSpPr>
          <p:cNvPr id="379933" name="Text Box 29"/>
          <p:cNvSpPr txBox="1">
            <a:spLocks noChangeArrowheads="1"/>
          </p:cNvSpPr>
          <p:nvPr/>
        </p:nvSpPr>
        <p:spPr bwMode="auto">
          <a:xfrm>
            <a:off x="7602537" y="1917700"/>
            <a:ext cx="1116013" cy="274638"/>
          </a:xfrm>
          <a:prstGeom prst="rect">
            <a:avLst/>
          </a:prstGeom>
          <a:solidFill>
            <a:srgbClr val="FF0000"/>
          </a:solidFill>
          <a:ln w="9525">
            <a:noFill/>
            <a:miter lim="800000"/>
            <a:headEnd/>
            <a:tailEnd/>
          </a:ln>
          <a:effectLst/>
        </p:spPr>
        <p:txBody>
          <a:bodyPr>
            <a:spAutoFit/>
          </a:bodyPr>
          <a:lstStyle/>
          <a:p>
            <a:pPr algn="ctr" eaLnBrk="0" hangingPunct="0"/>
            <a:r>
              <a:rPr lang="en-US" sz="1200" b="0">
                <a:latin typeface="Arial" charset="0"/>
                <a:ea typeface="ＭＳ Ｐゴシック" pitchFamily="1" charset="-128"/>
              </a:rPr>
              <a:t>Analysis</a:t>
            </a:r>
          </a:p>
        </p:txBody>
      </p:sp>
      <p:sp>
        <p:nvSpPr>
          <p:cNvPr id="379934" name="Line 30"/>
          <p:cNvSpPr>
            <a:spLocks noChangeShapeType="1"/>
          </p:cNvSpPr>
          <p:nvPr/>
        </p:nvSpPr>
        <p:spPr bwMode="auto">
          <a:xfrm>
            <a:off x="185737" y="3860800"/>
            <a:ext cx="8713788" cy="0"/>
          </a:xfrm>
          <a:prstGeom prst="line">
            <a:avLst/>
          </a:prstGeom>
          <a:noFill/>
          <a:ln w="38100">
            <a:solidFill>
              <a:schemeClr val="tx1"/>
            </a:solidFill>
            <a:prstDash val="dashDot"/>
            <a:round/>
            <a:headEnd/>
            <a:tailEnd/>
          </a:ln>
          <a:effectLst/>
        </p:spPr>
        <p:txBody>
          <a:bodyPr/>
          <a:lstStyle/>
          <a:p>
            <a:endParaRPr lang="en-GB"/>
          </a:p>
        </p:txBody>
      </p:sp>
      <p:grpSp>
        <p:nvGrpSpPr>
          <p:cNvPr id="7" name="Group 31"/>
          <p:cNvGrpSpPr>
            <a:grpSpLocks/>
          </p:cNvGrpSpPr>
          <p:nvPr/>
        </p:nvGrpSpPr>
        <p:grpSpPr bwMode="auto">
          <a:xfrm>
            <a:off x="3290887" y="2205038"/>
            <a:ext cx="1647825" cy="3313112"/>
            <a:chOff x="2114" y="1661"/>
            <a:chExt cx="1038" cy="2087"/>
          </a:xfrm>
        </p:grpSpPr>
        <p:sp>
          <p:nvSpPr>
            <p:cNvPr id="379936" name="Line 32"/>
            <p:cNvSpPr>
              <a:spLocks noChangeShapeType="1"/>
            </p:cNvSpPr>
            <p:nvPr/>
          </p:nvSpPr>
          <p:spPr bwMode="auto">
            <a:xfrm>
              <a:off x="2290" y="1661"/>
              <a:ext cx="862" cy="2087"/>
            </a:xfrm>
            <a:prstGeom prst="line">
              <a:avLst/>
            </a:prstGeom>
            <a:noFill/>
            <a:ln w="9525">
              <a:solidFill>
                <a:schemeClr val="tx1"/>
              </a:solidFill>
              <a:round/>
              <a:headEnd/>
              <a:tailEnd type="triangle" w="med" len="med"/>
            </a:ln>
            <a:effectLst/>
          </p:spPr>
          <p:txBody>
            <a:bodyPr/>
            <a:lstStyle/>
            <a:p>
              <a:endParaRPr lang="en-GB"/>
            </a:p>
          </p:txBody>
        </p:sp>
        <p:sp>
          <p:nvSpPr>
            <p:cNvPr id="379937" name="Text Box 33"/>
            <p:cNvSpPr txBox="1">
              <a:spLocks noChangeArrowheads="1"/>
            </p:cNvSpPr>
            <p:nvPr/>
          </p:nvSpPr>
          <p:spPr bwMode="auto">
            <a:xfrm>
              <a:off x="2114" y="1842"/>
              <a:ext cx="589" cy="173"/>
            </a:xfrm>
            <a:prstGeom prst="rect">
              <a:avLst/>
            </a:prstGeom>
            <a:noFill/>
            <a:ln w="9525">
              <a:noFill/>
              <a:miter lim="800000"/>
              <a:headEnd/>
              <a:tailEnd/>
            </a:ln>
            <a:effectLst/>
          </p:spPr>
          <p:txBody>
            <a:bodyPr wrap="none">
              <a:spAutoFit/>
            </a:bodyPr>
            <a:lstStyle/>
            <a:p>
              <a:pPr algn="ctr" eaLnBrk="0" hangingPunct="0"/>
              <a:r>
                <a:rPr lang="en-US" sz="1200" b="0">
                  <a:latin typeface="Arial" charset="0"/>
                  <a:ea typeface="ＭＳ Ｐゴシック" pitchFamily="1" charset="-128"/>
                </a:rPr>
                <a:t>Notification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79933"/>
                                        </p:tgtEl>
                                        <p:attrNameLst>
                                          <p:attrName>style.visibility</p:attrName>
                                        </p:attrNameLst>
                                      </p:cBhvr>
                                      <p:to>
                                        <p:strVal val="visible"/>
                                      </p:to>
                                    </p:set>
                                    <p:animEffect transition="in" filter="strips(downLeft)">
                                      <p:cBhvr>
                                        <p:cTn id="37" dur="500"/>
                                        <p:tgtEl>
                                          <p:spTgt spid="379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3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buFont typeface="Arial" pitchFamily="34" charset="0"/>
              <a:buNone/>
              <a:defRPr/>
            </a:pPr>
            <a:r>
              <a:rPr lang="en-GB" dirty="0" smtClean="0"/>
              <a:t>EXAMPLE 14</a:t>
            </a:r>
            <a:endParaRPr lang="en-GB" dirty="0"/>
          </a:p>
        </p:txBody>
      </p:sp>
      <p:sp>
        <p:nvSpPr>
          <p:cNvPr id="63490" name="4 Marcador de número de diapositiva"/>
          <p:cNvSpPr>
            <a:spLocks noGrp="1"/>
          </p:cNvSpPr>
          <p:nvPr>
            <p:ph type="sldNum" sz="quarter" idx="10"/>
          </p:nvPr>
        </p:nvSpPr>
        <p:spPr>
          <a:noFill/>
        </p:spPr>
        <p:txBody>
          <a:bodyPr/>
          <a:lstStyle/>
          <a:p>
            <a:fld id="{61FB6E8D-F88B-4DB0-9B55-C76D7A3DBCAF}" type="slidenum">
              <a:rPr lang="en-GB">
                <a:latin typeface="BdE Neue Helvetica 55 Roman"/>
              </a:rPr>
              <a:pPr/>
              <a:t>60</a:t>
            </a:fld>
            <a:endParaRPr lang="en-GB">
              <a:latin typeface="BdE Neue Helvetica 55 Roman"/>
            </a:endParaRPr>
          </a:p>
        </p:txBody>
      </p:sp>
      <p:sp>
        <p:nvSpPr>
          <p:cNvPr id="63491" name="7 Marcador de contenido"/>
          <p:cNvSpPr>
            <a:spLocks noGrp="1"/>
          </p:cNvSpPr>
          <p:nvPr>
            <p:ph idx="1"/>
          </p:nvPr>
        </p:nvSpPr>
        <p:spPr>
          <a:xfrm>
            <a:off x="227013" y="1857375"/>
            <a:ext cx="8575675" cy="4194175"/>
          </a:xfrm>
        </p:spPr>
        <p:txBody>
          <a:bodyPr/>
          <a:lstStyle/>
          <a:p>
            <a:pPr marL="0" indent="0"/>
            <a:endParaRPr lang="en-GB" smtClean="0"/>
          </a:p>
          <a:p>
            <a:pPr marL="0" indent="0"/>
            <a:r>
              <a:rPr lang="en-GB" smtClean="0"/>
              <a:t>Existence Assertion</a:t>
            </a:r>
          </a:p>
          <a:p>
            <a:pPr marL="0" indent="0"/>
            <a:r>
              <a:rPr lang="en-GB" smtClean="0"/>
              <a:t>$capReq :  </a:t>
            </a:r>
          </a:p>
          <a:p>
            <a:pPr marL="0" indent="0"/>
            <a:r>
              <a:rPr lang="en-GB" smtClean="0">
                <a:solidFill>
                  <a:schemeClr val="accent1"/>
                </a:solidFill>
              </a:rPr>
              <a:t>	Concept name: </a:t>
            </a:r>
            <a:r>
              <a:rPr lang="es-ES_tradnl" smtClean="0">
                <a:solidFill>
                  <a:schemeClr val="accent1"/>
                </a:solidFill>
              </a:rPr>
              <a:t>p-cm-ca:MarketRiskCapitalRequirements </a:t>
            </a:r>
          </a:p>
          <a:p>
            <a:pPr marL="0" indent="0"/>
            <a:r>
              <a:rPr lang="en-US" smtClean="0">
                <a:solidFill>
                  <a:schemeClr val="accent1"/>
                </a:solidFill>
              </a:rPr>
              <a:t>	Exp dimension: MarketRiskDimension = 				MRiskSAEQUOtherNonDeltaRisksOptions</a:t>
            </a:r>
          </a:p>
          <a:p>
            <a:pPr marL="0" indent="0"/>
            <a:endParaRPr lang="es-ES_tradnl" smtClean="0">
              <a:solidFill>
                <a:schemeClr val="accent1"/>
              </a:solidFill>
            </a:endParaRPr>
          </a:p>
          <a:p>
            <a:pPr marL="0" indent="0"/>
            <a:endParaRPr lang="en-GB" smtClean="0">
              <a:solidFill>
                <a:schemeClr val="accent1"/>
              </a:solidFill>
            </a:endParaRPr>
          </a:p>
          <a:p>
            <a:pPr marL="0" indent="0"/>
            <a:r>
              <a:rPr lang="en-GB" smtClean="0"/>
              <a:t>		</a:t>
            </a:r>
          </a:p>
          <a:p>
            <a:pPr lvl="1"/>
            <a:r>
              <a:rPr lang="es-ES_tradnl" b="1"/>
              <a:t>    </a:t>
            </a:r>
            <a:endParaRPr lang="en-GB"/>
          </a:p>
        </p:txBody>
      </p:sp>
      <p:sp>
        <p:nvSpPr>
          <p:cNvPr id="7" name="6 CuadroTexto"/>
          <p:cNvSpPr txBox="1"/>
          <p:nvPr/>
        </p:nvSpPr>
        <p:spPr>
          <a:xfrm>
            <a:off x="428625" y="982663"/>
            <a:ext cx="8374063" cy="7080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GB" dirty="0"/>
              <a:t>Check that “</a:t>
            </a:r>
            <a:r>
              <a:rPr lang="en-GB" i="1" dirty="0"/>
              <a:t>Capital Requirements</a:t>
            </a:r>
            <a:r>
              <a:rPr lang="en-GB" dirty="0"/>
              <a:t>” for “</a:t>
            </a:r>
            <a:r>
              <a:rPr lang="en-GB" i="1" dirty="0"/>
              <a:t>Other non-delta risks for options</a:t>
            </a:r>
            <a:r>
              <a:rPr lang="en-GB" dirty="0"/>
              <a:t>” </a:t>
            </a:r>
            <a:r>
              <a:rPr lang="en-GB" u="sng" dirty="0"/>
              <a:t>must be</a:t>
            </a:r>
            <a:r>
              <a:rPr lang="en-GB" dirty="0"/>
              <a:t> reported </a:t>
            </a:r>
            <a:endParaRPr lang="en-GB" i="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buFont typeface="Arial" pitchFamily="34" charset="0"/>
              <a:buNone/>
              <a:defRPr/>
            </a:pPr>
            <a:r>
              <a:rPr lang="en-GB" dirty="0" smtClean="0"/>
              <a:t>Existence assertions</a:t>
            </a:r>
            <a:endParaRPr lang="en-GB" dirty="0"/>
          </a:p>
        </p:txBody>
      </p:sp>
      <p:sp>
        <p:nvSpPr>
          <p:cNvPr id="64514" name="2 Marcador de contenido"/>
          <p:cNvSpPr>
            <a:spLocks noGrp="1"/>
          </p:cNvSpPr>
          <p:nvPr>
            <p:ph idx="1"/>
          </p:nvPr>
        </p:nvSpPr>
        <p:spPr/>
        <p:txBody>
          <a:bodyPr/>
          <a:lstStyle/>
          <a:p>
            <a:pPr marL="0" indent="0"/>
            <a:r>
              <a:rPr lang="en-GB" smtClean="0"/>
              <a:t>Value assertions are evaluated 0, 1 or n times, depending on the number of valid combinations for its variables given an input instance document</a:t>
            </a:r>
          </a:p>
          <a:p>
            <a:pPr marL="0" indent="0"/>
            <a:endParaRPr lang="en-GB" smtClean="0"/>
          </a:p>
          <a:p>
            <a:pPr marL="0" indent="0"/>
            <a:r>
              <a:rPr lang="en-GB" smtClean="0"/>
              <a:t>Existence assertions are always evaluated </a:t>
            </a:r>
            <a:r>
              <a:rPr lang="en-GB" u="sng" smtClean="0"/>
              <a:t>once</a:t>
            </a:r>
            <a:r>
              <a:rPr lang="en-GB" smtClean="0"/>
              <a:t>.</a:t>
            </a:r>
          </a:p>
          <a:p>
            <a:pPr marL="0" indent="0"/>
            <a:endParaRPr lang="en-GB" smtClean="0"/>
          </a:p>
          <a:p>
            <a:pPr marL="0" indent="0"/>
            <a:r>
              <a:rPr lang="en-GB" smtClean="0"/>
              <a:t>An existence assertion is a test on the </a:t>
            </a:r>
            <a:r>
              <a:rPr lang="en-GB" u="sng" smtClean="0"/>
              <a:t>number</a:t>
            </a:r>
            <a:r>
              <a:rPr lang="en-GB" smtClean="0"/>
              <a:t> of valid evaluations of its variable set</a:t>
            </a:r>
          </a:p>
          <a:p>
            <a:pPr marL="0" indent="0"/>
            <a:endParaRPr lang="en-GB" smtClean="0"/>
          </a:p>
          <a:p>
            <a:pPr marL="0" indent="0"/>
            <a:r>
              <a:rPr lang="en-GB" smtClean="0"/>
              <a:t>If the test attribute is not provided, it is tested that at least there is one valid evaluation of its variable set</a:t>
            </a:r>
          </a:p>
          <a:p>
            <a:pPr marL="0" indent="0"/>
            <a:endParaRPr lang="en-GB" smtClean="0"/>
          </a:p>
          <a:p>
            <a:pPr marL="0" indent="0"/>
            <a:r>
              <a:rPr lang="en-GB" smtClean="0"/>
              <a:t>The number of evaluations is referenced in the test expression by a dot</a:t>
            </a:r>
          </a:p>
        </p:txBody>
      </p:sp>
      <p:sp>
        <p:nvSpPr>
          <p:cNvPr id="64515" name="3 Marcador de número de diapositiva"/>
          <p:cNvSpPr>
            <a:spLocks noGrp="1"/>
          </p:cNvSpPr>
          <p:nvPr>
            <p:ph type="sldNum" sz="quarter" idx="10"/>
          </p:nvPr>
        </p:nvSpPr>
        <p:spPr>
          <a:noFill/>
        </p:spPr>
        <p:txBody>
          <a:bodyPr/>
          <a:lstStyle/>
          <a:p>
            <a:fld id="{34D0744C-C30E-4600-A7E7-58C0A73325DC}" type="slidenum">
              <a:rPr lang="es-ES_tradnl">
                <a:latin typeface="BdE Neue Helvetica 55 Roman"/>
              </a:rPr>
              <a:pPr/>
              <a:t>61</a:t>
            </a:fld>
            <a:endParaRPr lang="es-ES_tradnl">
              <a:latin typeface="BdE Neue Helvetica 55 Roman"/>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buFont typeface="Arial" pitchFamily="34" charset="0"/>
              <a:buNone/>
              <a:defRPr/>
            </a:pPr>
            <a:r>
              <a:rPr lang="en-GB" dirty="0" smtClean="0"/>
              <a:t>EXAMPLE 15</a:t>
            </a:r>
            <a:endParaRPr lang="en-GB" dirty="0"/>
          </a:p>
        </p:txBody>
      </p:sp>
      <p:sp>
        <p:nvSpPr>
          <p:cNvPr id="65538" name="4 Marcador de número de diapositiva"/>
          <p:cNvSpPr>
            <a:spLocks noGrp="1"/>
          </p:cNvSpPr>
          <p:nvPr>
            <p:ph type="sldNum" sz="quarter" idx="10"/>
          </p:nvPr>
        </p:nvSpPr>
        <p:spPr>
          <a:noFill/>
        </p:spPr>
        <p:txBody>
          <a:bodyPr/>
          <a:lstStyle/>
          <a:p>
            <a:fld id="{43810467-23FE-4258-8D59-171E4D34AE7E}" type="slidenum">
              <a:rPr lang="en-GB">
                <a:latin typeface="BdE Neue Helvetica 55 Roman"/>
              </a:rPr>
              <a:pPr/>
              <a:t>62</a:t>
            </a:fld>
            <a:endParaRPr lang="en-GB">
              <a:latin typeface="BdE Neue Helvetica 55 Roman"/>
            </a:endParaRPr>
          </a:p>
        </p:txBody>
      </p:sp>
      <p:sp>
        <p:nvSpPr>
          <p:cNvPr id="65539" name="7 Marcador de contenido"/>
          <p:cNvSpPr>
            <a:spLocks noGrp="1"/>
          </p:cNvSpPr>
          <p:nvPr>
            <p:ph idx="1"/>
          </p:nvPr>
        </p:nvSpPr>
        <p:spPr>
          <a:xfrm>
            <a:off x="227013" y="1857375"/>
            <a:ext cx="8575675" cy="4194175"/>
          </a:xfrm>
        </p:spPr>
        <p:txBody>
          <a:bodyPr/>
          <a:lstStyle/>
          <a:p>
            <a:pPr marL="0" indent="0"/>
            <a:endParaRPr lang="en-GB" smtClean="0"/>
          </a:p>
          <a:p>
            <a:pPr marL="0" indent="0"/>
            <a:r>
              <a:rPr lang="en-GB" smtClean="0"/>
              <a:t>Existence Assertion: test = “. ge 2”</a:t>
            </a:r>
          </a:p>
          <a:p>
            <a:pPr marL="0" indent="0"/>
            <a:r>
              <a:rPr lang="en-GB" smtClean="0"/>
              <a:t>$capReq :  </a:t>
            </a:r>
          </a:p>
          <a:p>
            <a:pPr marL="0" indent="0"/>
            <a:r>
              <a:rPr lang="en-GB" smtClean="0">
                <a:solidFill>
                  <a:schemeClr val="accent1"/>
                </a:solidFill>
              </a:rPr>
              <a:t>	Concept name: </a:t>
            </a:r>
            <a:r>
              <a:rPr lang="es-ES_tradnl" smtClean="0">
                <a:solidFill>
                  <a:schemeClr val="accent1"/>
                </a:solidFill>
              </a:rPr>
              <a:t>p-cm-ca:MarketRiskCapitalRequirements </a:t>
            </a:r>
          </a:p>
          <a:p>
            <a:pPr marL="0" indent="0"/>
            <a:r>
              <a:rPr lang="en-US" smtClean="0">
                <a:solidFill>
                  <a:schemeClr val="accent1"/>
                </a:solidFill>
              </a:rPr>
              <a:t>	Exp dimension: MarketRiskDimension = 				MRiskSAEQUOtherNonDeltaRisksOptions</a:t>
            </a:r>
          </a:p>
          <a:p>
            <a:pPr marL="0" indent="0"/>
            <a:endParaRPr lang="es-ES_tradnl" smtClean="0">
              <a:solidFill>
                <a:schemeClr val="accent1"/>
              </a:solidFill>
            </a:endParaRPr>
          </a:p>
          <a:p>
            <a:pPr marL="0" indent="0"/>
            <a:endParaRPr lang="en-GB" smtClean="0">
              <a:solidFill>
                <a:schemeClr val="accent1"/>
              </a:solidFill>
            </a:endParaRPr>
          </a:p>
          <a:p>
            <a:pPr marL="0" indent="0"/>
            <a:r>
              <a:rPr lang="en-GB" smtClean="0"/>
              <a:t>		</a:t>
            </a:r>
          </a:p>
          <a:p>
            <a:pPr lvl="1"/>
            <a:r>
              <a:rPr lang="es-ES_tradnl" b="1"/>
              <a:t>    </a:t>
            </a:r>
            <a:endParaRPr lang="en-GB"/>
          </a:p>
        </p:txBody>
      </p:sp>
      <p:sp>
        <p:nvSpPr>
          <p:cNvPr id="7" name="6 CuadroTexto"/>
          <p:cNvSpPr txBox="1"/>
          <p:nvPr/>
        </p:nvSpPr>
        <p:spPr>
          <a:xfrm>
            <a:off x="428625" y="982663"/>
            <a:ext cx="8374063" cy="7080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GB" dirty="0"/>
              <a:t>Check that values for “</a:t>
            </a:r>
            <a:r>
              <a:rPr lang="en-GB" i="1" dirty="0"/>
              <a:t>Capital Requirements</a:t>
            </a:r>
            <a:r>
              <a:rPr lang="en-GB" dirty="0"/>
              <a:t>” for “</a:t>
            </a:r>
            <a:r>
              <a:rPr lang="en-GB" i="1" dirty="0"/>
              <a:t>Other non-delta risks for options</a:t>
            </a:r>
            <a:r>
              <a:rPr lang="en-GB" dirty="0"/>
              <a:t>” are reported for at least 2 national markets</a:t>
            </a:r>
            <a:endParaRPr lang="en-GB" i="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buFont typeface="Arial" pitchFamily="34" charset="0"/>
              <a:buNone/>
              <a:defRPr/>
            </a:pPr>
            <a:r>
              <a:rPr lang="en-GB" dirty="0" smtClean="0"/>
              <a:t>Formulae</a:t>
            </a:r>
            <a:endParaRPr lang="en-GB" dirty="0"/>
          </a:p>
        </p:txBody>
      </p:sp>
      <p:sp>
        <p:nvSpPr>
          <p:cNvPr id="66562" name="2 Marcador de contenido"/>
          <p:cNvSpPr>
            <a:spLocks noGrp="1"/>
          </p:cNvSpPr>
          <p:nvPr>
            <p:ph idx="1"/>
          </p:nvPr>
        </p:nvSpPr>
        <p:spPr/>
        <p:txBody>
          <a:bodyPr/>
          <a:lstStyle/>
          <a:p>
            <a:pPr marL="0" indent="0"/>
            <a:r>
              <a:rPr lang="en-GB" smtClean="0"/>
              <a:t>The input of a formula is specified like the input of a value assertion</a:t>
            </a:r>
          </a:p>
          <a:p>
            <a:pPr marL="0" indent="0"/>
            <a:r>
              <a:rPr lang="en-GB" smtClean="0"/>
              <a:t>But additional information is needed to provide the output:</a:t>
            </a:r>
          </a:p>
          <a:p>
            <a:pPr lvl="1"/>
            <a:r>
              <a:rPr lang="en-GB" b="1"/>
              <a:t>Value</a:t>
            </a:r>
            <a:r>
              <a:rPr lang="en-GB"/>
              <a:t> (ej: 100.000)</a:t>
            </a:r>
          </a:p>
          <a:p>
            <a:pPr lvl="1"/>
            <a:r>
              <a:rPr lang="en-GB" b="1"/>
              <a:t>Concept</a:t>
            </a:r>
            <a:r>
              <a:rPr lang="en-GB"/>
              <a:t>  (ej: p-cm-ca:CapitalRequirements)</a:t>
            </a:r>
          </a:p>
          <a:p>
            <a:pPr lvl="1"/>
            <a:r>
              <a:rPr lang="en-GB" b="1"/>
              <a:t>Entity/scheme</a:t>
            </a:r>
            <a:r>
              <a:rPr lang="en-GB"/>
              <a:t> (ej: ES0182, MFI)</a:t>
            </a:r>
          </a:p>
          <a:p>
            <a:pPr lvl="1"/>
            <a:r>
              <a:rPr lang="en-GB" b="1"/>
              <a:t>Period</a:t>
            </a:r>
            <a:r>
              <a:rPr lang="en-GB"/>
              <a:t> (ej: January first 2008)</a:t>
            </a:r>
          </a:p>
          <a:p>
            <a:pPr lvl="1"/>
            <a:r>
              <a:rPr lang="en-GB" b="1"/>
              <a:t>User dimensions </a:t>
            </a:r>
            <a:r>
              <a:rPr lang="en-GB"/>
              <a:t>(ej: National Market = Spanish)</a:t>
            </a:r>
          </a:p>
          <a:p>
            <a:pPr lvl="1"/>
            <a:r>
              <a:rPr lang="en-GB"/>
              <a:t>For numeric values:</a:t>
            </a:r>
          </a:p>
          <a:p>
            <a:pPr lvl="2"/>
            <a:r>
              <a:rPr lang="en-GB" b="1" smtClean="0"/>
              <a:t>Units</a:t>
            </a:r>
            <a:r>
              <a:rPr lang="en-GB" smtClean="0"/>
              <a:t> (ej: Euros)</a:t>
            </a:r>
          </a:p>
          <a:p>
            <a:pPr lvl="2"/>
            <a:r>
              <a:rPr lang="en-GB" b="1" smtClean="0"/>
              <a:t>Decimals / precision </a:t>
            </a:r>
            <a:r>
              <a:rPr lang="en-GB" smtClean="0"/>
              <a:t>attribute (ej: decimals = -3)</a:t>
            </a:r>
          </a:p>
          <a:p>
            <a:pPr lvl="2"/>
            <a:endParaRPr lang="en-GB" smtClean="0"/>
          </a:p>
        </p:txBody>
      </p:sp>
      <p:sp>
        <p:nvSpPr>
          <p:cNvPr id="66563" name="3 Marcador de número de diapositiva"/>
          <p:cNvSpPr>
            <a:spLocks noGrp="1"/>
          </p:cNvSpPr>
          <p:nvPr>
            <p:ph type="sldNum" sz="quarter" idx="10"/>
          </p:nvPr>
        </p:nvSpPr>
        <p:spPr>
          <a:noFill/>
        </p:spPr>
        <p:txBody>
          <a:bodyPr/>
          <a:lstStyle/>
          <a:p>
            <a:fld id="{E96A2592-81B2-4691-9916-D89C177C102F}" type="slidenum">
              <a:rPr lang="es-ES_tradnl">
                <a:latin typeface="BdE Neue Helvetica 55 Roman"/>
              </a:rPr>
              <a:pPr/>
              <a:t>63</a:t>
            </a:fld>
            <a:endParaRPr lang="es-ES_tradnl">
              <a:latin typeface="BdE Neue Helvetica 55 Roman"/>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buFont typeface="Arial" pitchFamily="34" charset="0"/>
              <a:buNone/>
              <a:defRPr/>
            </a:pPr>
            <a:r>
              <a:rPr lang="en-GB" dirty="0" smtClean="0"/>
              <a:t>Formulae</a:t>
            </a:r>
            <a:endParaRPr lang="en-GB" dirty="0"/>
          </a:p>
        </p:txBody>
      </p:sp>
      <p:sp>
        <p:nvSpPr>
          <p:cNvPr id="67586" name="2 Marcador de contenido"/>
          <p:cNvSpPr>
            <a:spLocks noGrp="1"/>
          </p:cNvSpPr>
          <p:nvPr>
            <p:ph idx="1"/>
          </p:nvPr>
        </p:nvSpPr>
        <p:spPr/>
        <p:txBody>
          <a:bodyPr/>
          <a:lstStyle/>
          <a:p>
            <a:pPr marL="0" indent="0"/>
            <a:r>
              <a:rPr lang="en-GB" smtClean="0"/>
              <a:t>Value must always be explicitly defined</a:t>
            </a:r>
          </a:p>
          <a:p>
            <a:pPr marL="0" indent="0"/>
            <a:r>
              <a:rPr lang="en-GB" smtClean="0"/>
              <a:t>Decimals/precision have a default value (precision 0)</a:t>
            </a:r>
          </a:p>
          <a:p>
            <a:pPr marL="0" indent="0"/>
            <a:r>
              <a:rPr lang="en-GB" smtClean="0"/>
              <a:t>Aspects (concept, entity, period, user dimensions, units, ...) can be:</a:t>
            </a:r>
          </a:p>
          <a:p>
            <a:pPr lvl="1"/>
            <a:r>
              <a:rPr lang="en-GB"/>
              <a:t>Explicitly defined</a:t>
            </a:r>
          </a:p>
          <a:p>
            <a:pPr lvl="1"/>
            <a:r>
              <a:rPr lang="en-GB"/>
              <a:t>Defined in terms of input facts (source)</a:t>
            </a:r>
          </a:p>
          <a:p>
            <a:pPr lvl="2"/>
            <a:endParaRPr lang="en-GB" smtClean="0"/>
          </a:p>
        </p:txBody>
      </p:sp>
      <p:sp>
        <p:nvSpPr>
          <p:cNvPr id="67587" name="3 Marcador de número de diapositiva"/>
          <p:cNvSpPr>
            <a:spLocks noGrp="1"/>
          </p:cNvSpPr>
          <p:nvPr>
            <p:ph type="sldNum" sz="quarter" idx="10"/>
          </p:nvPr>
        </p:nvSpPr>
        <p:spPr>
          <a:noFill/>
        </p:spPr>
        <p:txBody>
          <a:bodyPr/>
          <a:lstStyle/>
          <a:p>
            <a:fld id="{FCE894E7-077C-4D36-9BD7-D6889AAD5445}" type="slidenum">
              <a:rPr lang="es-ES_tradnl">
                <a:latin typeface="BdE Neue Helvetica 55 Roman"/>
              </a:rPr>
              <a:pPr/>
              <a:t>64</a:t>
            </a:fld>
            <a:endParaRPr lang="es-ES_tradnl">
              <a:latin typeface="BdE Neue Helvetica 55 Roman"/>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buFont typeface="Arial" pitchFamily="34" charset="0"/>
              <a:buNone/>
              <a:defRPr/>
            </a:pPr>
            <a:r>
              <a:rPr lang="en-GB" dirty="0" smtClean="0"/>
              <a:t>EXAMPLE 16: Simple formula</a:t>
            </a:r>
            <a:endParaRPr lang="en-GB" dirty="0"/>
          </a:p>
        </p:txBody>
      </p:sp>
      <p:sp>
        <p:nvSpPr>
          <p:cNvPr id="68610" name="4 Marcador de número de diapositiva"/>
          <p:cNvSpPr>
            <a:spLocks noGrp="1"/>
          </p:cNvSpPr>
          <p:nvPr>
            <p:ph type="sldNum" sz="quarter" idx="10"/>
          </p:nvPr>
        </p:nvSpPr>
        <p:spPr>
          <a:noFill/>
        </p:spPr>
        <p:txBody>
          <a:bodyPr/>
          <a:lstStyle/>
          <a:p>
            <a:fld id="{01DD1C9A-C3B4-4E3D-B038-3824E8F0048E}" type="slidenum">
              <a:rPr lang="en-GB">
                <a:latin typeface="BdE Neue Helvetica 55 Roman"/>
              </a:rPr>
              <a:pPr/>
              <a:t>65</a:t>
            </a:fld>
            <a:endParaRPr lang="en-GB">
              <a:latin typeface="BdE Neue Helvetica 55 Roman"/>
            </a:endParaRPr>
          </a:p>
        </p:txBody>
      </p:sp>
      <p:sp>
        <p:nvSpPr>
          <p:cNvPr id="68611" name="7 Marcador de contenido"/>
          <p:cNvSpPr>
            <a:spLocks noGrp="1"/>
          </p:cNvSpPr>
          <p:nvPr>
            <p:ph idx="1"/>
          </p:nvPr>
        </p:nvSpPr>
        <p:spPr>
          <a:xfrm>
            <a:off x="227013" y="1857375"/>
            <a:ext cx="8575675" cy="4194175"/>
          </a:xfrm>
        </p:spPr>
        <p:txBody>
          <a:bodyPr/>
          <a:lstStyle/>
          <a:p>
            <a:pPr marL="0" indent="0"/>
            <a:endParaRPr lang="en-GB" smtClean="0"/>
          </a:p>
          <a:p>
            <a:pPr marL="0" indent="0"/>
            <a:r>
              <a:rPr lang="en-GB" smtClean="0"/>
              <a:t>Input :</a:t>
            </a:r>
          </a:p>
          <a:p>
            <a:pPr marL="0" indent="0"/>
            <a:r>
              <a:rPr lang="en-GB" smtClean="0"/>
              <a:t>$netPosSubCapCh:</a:t>
            </a:r>
          </a:p>
          <a:p>
            <a:pPr lvl="1"/>
            <a:r>
              <a:rPr lang="en-GB"/>
              <a:t>Concept name: </a:t>
            </a:r>
            <a:r>
              <a:rPr lang="es-ES_tradnl"/>
              <a:t>p-cm-mr:NetPositionsSubjectToCapitalCharge </a:t>
            </a:r>
            <a:endParaRPr lang="en-GB"/>
          </a:p>
          <a:p>
            <a:pPr marL="0" indent="0"/>
            <a:r>
              <a:rPr lang="es-ES_tradnl" smtClean="0"/>
              <a:t>$decimals: Parameter    </a:t>
            </a:r>
          </a:p>
          <a:p>
            <a:pPr lvl="1"/>
            <a:endParaRPr lang="en-GB"/>
          </a:p>
          <a:p>
            <a:pPr marL="0" indent="0"/>
            <a:r>
              <a:rPr lang="en-GB" smtClean="0"/>
              <a:t>Output:</a:t>
            </a:r>
          </a:p>
          <a:p>
            <a:pPr lvl="1"/>
            <a:r>
              <a:rPr lang="en-GB"/>
              <a:t>value = “$netPosSubCapCh * 0.8”</a:t>
            </a:r>
          </a:p>
          <a:p>
            <a:pPr lvl="1"/>
            <a:r>
              <a:rPr lang="en-GB"/>
              <a:t>decimals = “$decimals”</a:t>
            </a:r>
          </a:p>
          <a:p>
            <a:pPr lvl="1"/>
            <a:r>
              <a:rPr lang="en-GB"/>
              <a:t>Source = “netPosSubCapCh”</a:t>
            </a:r>
          </a:p>
          <a:p>
            <a:pPr lvl="1"/>
            <a:r>
              <a:rPr lang="en-GB"/>
              <a:t>Concept name: p-cm-ca:MarketRiskCapitalRequirements</a:t>
            </a:r>
          </a:p>
          <a:p>
            <a:pPr lvl="1"/>
            <a:endParaRPr lang="en-GB"/>
          </a:p>
        </p:txBody>
      </p:sp>
      <p:sp>
        <p:nvSpPr>
          <p:cNvPr id="9" name="8 CuadroTexto"/>
          <p:cNvSpPr txBox="1"/>
          <p:nvPr/>
        </p:nvSpPr>
        <p:spPr>
          <a:xfrm>
            <a:off x="928688" y="982663"/>
            <a:ext cx="7215187" cy="70802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en-GB" dirty="0"/>
              <a:t>“</a:t>
            </a:r>
            <a:r>
              <a:rPr lang="en-GB" i="1" dirty="0"/>
              <a:t>Capital requirements</a:t>
            </a:r>
            <a:r>
              <a:rPr lang="en-GB" dirty="0"/>
              <a:t>” can be calculated as </a:t>
            </a:r>
          </a:p>
          <a:p>
            <a:pPr algn="ctr">
              <a:defRPr/>
            </a:pPr>
            <a:r>
              <a:rPr lang="en-GB" dirty="0"/>
              <a:t>“</a:t>
            </a:r>
            <a:r>
              <a:rPr lang="en-GB" i="1" dirty="0"/>
              <a:t>Net positions subject to capital charge</a:t>
            </a:r>
            <a:r>
              <a:rPr lang="en-GB" dirty="0"/>
              <a:t>” multiplied by 0.8</a:t>
            </a:r>
          </a:p>
        </p:txBody>
      </p:sp>
      <p:grpSp>
        <p:nvGrpSpPr>
          <p:cNvPr id="2" name="11 Grupo"/>
          <p:cNvGrpSpPr>
            <a:grpSpLocks/>
          </p:cNvGrpSpPr>
          <p:nvPr/>
        </p:nvGrpSpPr>
        <p:grpSpPr bwMode="auto">
          <a:xfrm>
            <a:off x="3857625" y="3429000"/>
            <a:ext cx="4945063" cy="1500188"/>
            <a:chOff x="3857620" y="3429000"/>
            <a:chExt cx="4945068" cy="1500198"/>
          </a:xfrm>
        </p:grpSpPr>
        <p:sp>
          <p:nvSpPr>
            <p:cNvPr id="7" name="6 CuadroTexto"/>
            <p:cNvSpPr txBox="1"/>
            <p:nvPr/>
          </p:nvSpPr>
          <p:spPr>
            <a:xfrm>
              <a:off x="4643434" y="3429000"/>
              <a:ext cx="4159254" cy="1323984"/>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GB" sz="1600" dirty="0"/>
                <a:t>Aspects not explicitly expressed in the output are “copied” from the source:</a:t>
              </a:r>
            </a:p>
            <a:p>
              <a:pPr>
                <a:defRPr/>
              </a:pPr>
              <a:r>
                <a:rPr lang="en-GB" sz="1600" dirty="0"/>
                <a:t>   - Unit</a:t>
              </a:r>
            </a:p>
            <a:p>
              <a:pPr>
                <a:defRPr/>
              </a:pPr>
              <a:r>
                <a:rPr lang="en-GB" sz="1600" dirty="0"/>
                <a:t>   - Period</a:t>
              </a:r>
            </a:p>
            <a:p>
              <a:pPr>
                <a:defRPr/>
              </a:pPr>
              <a:r>
                <a:rPr lang="en-GB" sz="1600" dirty="0"/>
                <a:t>   - Entity ...</a:t>
              </a:r>
            </a:p>
          </p:txBody>
        </p:sp>
        <p:cxnSp>
          <p:nvCxnSpPr>
            <p:cNvPr id="11" name="10 Conector recto de flecha"/>
            <p:cNvCxnSpPr>
              <a:stCxn id="7" idx="1"/>
            </p:cNvCxnSpPr>
            <p:nvPr/>
          </p:nvCxnSpPr>
          <p:spPr bwMode="auto">
            <a:xfrm rot="10800000" flipV="1">
              <a:off x="3857620" y="4090992"/>
              <a:ext cx="785814" cy="838206"/>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buFont typeface="Arial" pitchFamily="34" charset="0"/>
              <a:buNone/>
              <a:defRPr/>
            </a:pPr>
            <a:r>
              <a:rPr lang="en-GB" dirty="0" smtClean="0"/>
              <a:t>EXAMPLE 17: Simple formula with fallback</a:t>
            </a:r>
            <a:endParaRPr lang="en-GB" dirty="0"/>
          </a:p>
        </p:txBody>
      </p:sp>
      <p:sp>
        <p:nvSpPr>
          <p:cNvPr id="69634" name="4 Marcador de número de diapositiva"/>
          <p:cNvSpPr>
            <a:spLocks noGrp="1"/>
          </p:cNvSpPr>
          <p:nvPr>
            <p:ph type="sldNum" sz="quarter" idx="10"/>
          </p:nvPr>
        </p:nvSpPr>
        <p:spPr>
          <a:noFill/>
        </p:spPr>
        <p:txBody>
          <a:bodyPr/>
          <a:lstStyle/>
          <a:p>
            <a:fld id="{EA581DCA-786A-43ED-90E4-B4AB8505369B}" type="slidenum">
              <a:rPr lang="en-GB">
                <a:latin typeface="BdE Neue Helvetica 55 Roman"/>
              </a:rPr>
              <a:pPr/>
              <a:t>66</a:t>
            </a:fld>
            <a:endParaRPr lang="en-GB">
              <a:latin typeface="BdE Neue Helvetica 55 Roman"/>
            </a:endParaRPr>
          </a:p>
        </p:txBody>
      </p:sp>
      <p:sp>
        <p:nvSpPr>
          <p:cNvPr id="69635" name="7 Marcador de contenido"/>
          <p:cNvSpPr>
            <a:spLocks noGrp="1"/>
          </p:cNvSpPr>
          <p:nvPr>
            <p:ph idx="1"/>
          </p:nvPr>
        </p:nvSpPr>
        <p:spPr>
          <a:xfrm>
            <a:off x="227013" y="1857375"/>
            <a:ext cx="8575675" cy="4194175"/>
          </a:xfrm>
        </p:spPr>
        <p:txBody>
          <a:bodyPr/>
          <a:lstStyle/>
          <a:p>
            <a:pPr marL="0" indent="0"/>
            <a:endParaRPr lang="en-GB" smtClean="0"/>
          </a:p>
          <a:p>
            <a:pPr marL="0" indent="0"/>
            <a:r>
              <a:rPr lang="en-GB" smtClean="0"/>
              <a:t>Input :</a:t>
            </a:r>
          </a:p>
          <a:p>
            <a:pPr marL="0" indent="0"/>
            <a:r>
              <a:rPr lang="en-GB" smtClean="0"/>
              <a:t>$shortNet (fallback value = 0):</a:t>
            </a:r>
          </a:p>
          <a:p>
            <a:pPr lvl="1"/>
            <a:r>
              <a:rPr lang="en-GB"/>
              <a:t>Concept name:  </a:t>
            </a:r>
            <a:r>
              <a:rPr lang="es-ES_tradnl"/>
              <a:t>p-cm-mr:NetPositionsLong</a:t>
            </a:r>
          </a:p>
          <a:p>
            <a:pPr marL="0" indent="0"/>
            <a:r>
              <a:rPr lang="es-ES_tradnl" smtClean="0"/>
              <a:t>$longNet (</a:t>
            </a:r>
            <a:r>
              <a:rPr lang="en-GB" smtClean="0"/>
              <a:t>fallback value = 0)</a:t>
            </a:r>
            <a:r>
              <a:rPr lang="es-ES_tradnl" smtClean="0"/>
              <a:t>:</a:t>
            </a:r>
          </a:p>
          <a:p>
            <a:pPr lvl="1"/>
            <a:r>
              <a:rPr lang="es-ES_tradnl"/>
              <a:t>Concept name: p-cm-mr:NetPositionsShort</a:t>
            </a:r>
          </a:p>
          <a:p>
            <a:pPr lvl="1"/>
            <a:endParaRPr lang="en-GB"/>
          </a:p>
          <a:p>
            <a:pPr marL="0" indent="0"/>
            <a:r>
              <a:rPr lang="en-GB" smtClean="0"/>
              <a:t>Output:</a:t>
            </a:r>
          </a:p>
          <a:p>
            <a:pPr lvl="1"/>
            <a:r>
              <a:rPr lang="en-GB"/>
              <a:t>value = “$shortNet + $longNet”</a:t>
            </a:r>
          </a:p>
          <a:p>
            <a:pPr lvl="1"/>
            <a:r>
              <a:rPr lang="en-GB"/>
              <a:t>decimals = “$decimals”</a:t>
            </a:r>
          </a:p>
          <a:p>
            <a:pPr lvl="1"/>
            <a:r>
              <a:rPr lang="en-GB"/>
              <a:t>Source = “$shortNet”</a:t>
            </a:r>
          </a:p>
          <a:p>
            <a:pPr lvl="1"/>
            <a:r>
              <a:rPr lang="en-GB"/>
              <a:t>Concept name</a:t>
            </a:r>
            <a:r>
              <a:rPr lang="es-ES_tradnl"/>
              <a:t> p-cm-mr:NetPositionsSubjectToCapitalCharge</a:t>
            </a:r>
            <a:endParaRPr lang="en-GB"/>
          </a:p>
          <a:p>
            <a:pPr lvl="1"/>
            <a:endParaRPr lang="en-GB"/>
          </a:p>
        </p:txBody>
      </p:sp>
      <p:sp>
        <p:nvSpPr>
          <p:cNvPr id="9" name="8 CuadroTexto"/>
          <p:cNvSpPr txBox="1"/>
          <p:nvPr/>
        </p:nvSpPr>
        <p:spPr>
          <a:xfrm>
            <a:off x="928688" y="982663"/>
            <a:ext cx="6819900" cy="101600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en-GB" dirty="0"/>
              <a:t>“</a:t>
            </a:r>
            <a:r>
              <a:rPr lang="en-GB" i="1" dirty="0"/>
              <a:t>Net positions subject to capital charge</a:t>
            </a:r>
            <a:r>
              <a:rPr lang="en-GB" dirty="0"/>
              <a:t>” calculated as</a:t>
            </a:r>
          </a:p>
          <a:p>
            <a:pPr algn="ctr">
              <a:defRPr/>
            </a:pPr>
            <a:r>
              <a:rPr lang="en-GB" dirty="0"/>
              <a:t>the addition of short and long net positions</a:t>
            </a:r>
          </a:p>
          <a:p>
            <a:pPr algn="ctr">
              <a:defRPr/>
            </a:pPr>
            <a:r>
              <a:rPr lang="en-GB" dirty="0"/>
              <a:t>(zero assumed if not reported)</a:t>
            </a:r>
          </a:p>
        </p:txBody>
      </p:sp>
      <p:grpSp>
        <p:nvGrpSpPr>
          <p:cNvPr id="2" name="11 Grupo"/>
          <p:cNvGrpSpPr>
            <a:grpSpLocks/>
          </p:cNvGrpSpPr>
          <p:nvPr/>
        </p:nvGrpSpPr>
        <p:grpSpPr bwMode="auto">
          <a:xfrm>
            <a:off x="3214688" y="4078288"/>
            <a:ext cx="5783262" cy="1279525"/>
            <a:chOff x="3214678" y="4078577"/>
            <a:chExt cx="5783274" cy="1279247"/>
          </a:xfrm>
        </p:grpSpPr>
        <p:sp>
          <p:nvSpPr>
            <p:cNvPr id="7" name="6 CuadroTexto"/>
            <p:cNvSpPr txBox="1"/>
            <p:nvPr/>
          </p:nvSpPr>
          <p:spPr>
            <a:xfrm>
              <a:off x="4838693" y="4078577"/>
              <a:ext cx="4159259" cy="107767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GB" sz="1600" dirty="0"/>
                <a:t>If the source variable falls back, aspects</a:t>
              </a:r>
            </a:p>
            <a:p>
              <a:pPr>
                <a:defRPr/>
              </a:pPr>
              <a:r>
                <a:rPr lang="en-GB" sz="1600" dirty="0"/>
                <a:t>cannot be obtained. </a:t>
              </a:r>
            </a:p>
            <a:p>
              <a:pPr>
                <a:defRPr/>
              </a:pPr>
              <a:r>
                <a:rPr lang="en-GB" sz="1600" dirty="0"/>
                <a:t>The fallback value is a number !!!</a:t>
              </a:r>
            </a:p>
            <a:p>
              <a:pPr>
                <a:defRPr/>
              </a:pPr>
              <a:r>
                <a:rPr lang="en-GB" sz="1600" dirty="0"/>
                <a:t>The processor will raise an error</a:t>
              </a:r>
            </a:p>
          </p:txBody>
        </p:sp>
        <p:cxnSp>
          <p:nvCxnSpPr>
            <p:cNvPr id="11" name="10 Conector recto de flecha"/>
            <p:cNvCxnSpPr>
              <a:stCxn id="7" idx="1"/>
            </p:cNvCxnSpPr>
            <p:nvPr/>
          </p:nvCxnSpPr>
          <p:spPr bwMode="auto">
            <a:xfrm rot="10800000" flipV="1">
              <a:off x="3214678" y="4616622"/>
              <a:ext cx="1624015" cy="741202"/>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buFont typeface="Arial" pitchFamily="34" charset="0"/>
              <a:buNone/>
              <a:defRPr/>
            </a:pPr>
            <a:r>
              <a:rPr lang="en-GB" dirty="0" smtClean="0"/>
              <a:t>EXAMPLE 17B: Simple formula with fallback</a:t>
            </a:r>
            <a:endParaRPr lang="en-GB" dirty="0"/>
          </a:p>
        </p:txBody>
      </p:sp>
      <p:sp>
        <p:nvSpPr>
          <p:cNvPr id="70658" name="4 Marcador de número de diapositiva"/>
          <p:cNvSpPr>
            <a:spLocks noGrp="1"/>
          </p:cNvSpPr>
          <p:nvPr>
            <p:ph type="sldNum" sz="quarter" idx="10"/>
          </p:nvPr>
        </p:nvSpPr>
        <p:spPr>
          <a:noFill/>
        </p:spPr>
        <p:txBody>
          <a:bodyPr/>
          <a:lstStyle/>
          <a:p>
            <a:fld id="{41C4D1F8-2712-434A-9918-4D35E0F59C38}" type="slidenum">
              <a:rPr lang="en-GB">
                <a:latin typeface="BdE Neue Helvetica 55 Roman"/>
              </a:rPr>
              <a:pPr/>
              <a:t>67</a:t>
            </a:fld>
            <a:endParaRPr lang="en-GB">
              <a:latin typeface="BdE Neue Helvetica 55 Roman"/>
            </a:endParaRPr>
          </a:p>
        </p:txBody>
      </p:sp>
      <p:sp>
        <p:nvSpPr>
          <p:cNvPr id="70659" name="7 Marcador de contenido"/>
          <p:cNvSpPr>
            <a:spLocks noGrp="1"/>
          </p:cNvSpPr>
          <p:nvPr>
            <p:ph idx="1"/>
          </p:nvPr>
        </p:nvSpPr>
        <p:spPr>
          <a:xfrm>
            <a:off x="227013" y="1857375"/>
            <a:ext cx="8575675" cy="4194175"/>
          </a:xfrm>
        </p:spPr>
        <p:txBody>
          <a:bodyPr/>
          <a:lstStyle/>
          <a:p>
            <a:pPr marL="0" indent="0"/>
            <a:endParaRPr lang="en-GB" smtClean="0"/>
          </a:p>
          <a:p>
            <a:pPr marL="0" indent="0"/>
            <a:r>
              <a:rPr lang="en-GB" smtClean="0"/>
              <a:t>Input :</a:t>
            </a:r>
          </a:p>
          <a:p>
            <a:pPr marL="0" indent="0"/>
            <a:r>
              <a:rPr lang="en-GB" smtClean="0"/>
              <a:t>$shortNet (fallback value = 0):</a:t>
            </a:r>
          </a:p>
          <a:p>
            <a:pPr lvl="1"/>
            <a:r>
              <a:rPr lang="en-GB"/>
              <a:t>Concept name:  </a:t>
            </a:r>
            <a:r>
              <a:rPr lang="es-ES_tradnl"/>
              <a:t>p-cm-mr:NetPositionsLong</a:t>
            </a:r>
          </a:p>
          <a:p>
            <a:pPr marL="0" indent="0"/>
            <a:r>
              <a:rPr lang="es-ES_tradnl" smtClean="0"/>
              <a:t>$longNet (</a:t>
            </a:r>
            <a:r>
              <a:rPr lang="en-GB" smtClean="0"/>
              <a:t>fallback value = 0)</a:t>
            </a:r>
            <a:r>
              <a:rPr lang="es-ES_tradnl" smtClean="0"/>
              <a:t>:</a:t>
            </a:r>
          </a:p>
          <a:p>
            <a:pPr lvl="1"/>
            <a:r>
              <a:rPr lang="es-ES_tradnl"/>
              <a:t>Concept name: p-cm-mr:NetPositionsShort</a:t>
            </a:r>
          </a:p>
          <a:p>
            <a:pPr lvl="1"/>
            <a:endParaRPr lang="en-GB"/>
          </a:p>
          <a:p>
            <a:pPr marL="0" indent="0"/>
            <a:r>
              <a:rPr lang="en-GB" smtClean="0"/>
              <a:t>Output:</a:t>
            </a:r>
          </a:p>
          <a:p>
            <a:pPr lvl="1"/>
            <a:r>
              <a:rPr lang="en-GB"/>
              <a:t>value = “$shortNet + $longNet”</a:t>
            </a:r>
          </a:p>
          <a:p>
            <a:pPr lvl="1"/>
            <a:r>
              <a:rPr lang="en-GB"/>
              <a:t>decimals = “$decimals”</a:t>
            </a:r>
          </a:p>
          <a:p>
            <a:pPr lvl="1"/>
            <a:r>
              <a:rPr lang="en-GB"/>
              <a:t>Source = “</a:t>
            </a:r>
            <a:r>
              <a:rPr lang="en-GB" b="1" u="sng"/>
              <a:t>formula:uncovered</a:t>
            </a:r>
            <a:r>
              <a:rPr lang="en-GB"/>
              <a:t>”</a:t>
            </a:r>
          </a:p>
          <a:p>
            <a:pPr lvl="1"/>
            <a:r>
              <a:rPr lang="en-GB"/>
              <a:t>Concept name</a:t>
            </a:r>
            <a:r>
              <a:rPr lang="es-ES_tradnl"/>
              <a:t> p-cm-mr:NetPositionsSubjectToCapitalCharge</a:t>
            </a:r>
            <a:endParaRPr lang="en-GB"/>
          </a:p>
          <a:p>
            <a:pPr lvl="1"/>
            <a:endParaRPr lang="en-GB"/>
          </a:p>
        </p:txBody>
      </p:sp>
      <p:sp>
        <p:nvSpPr>
          <p:cNvPr id="9" name="8 CuadroTexto"/>
          <p:cNvSpPr txBox="1"/>
          <p:nvPr/>
        </p:nvSpPr>
        <p:spPr>
          <a:xfrm>
            <a:off x="928688" y="982663"/>
            <a:ext cx="6819900" cy="101600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en-GB" dirty="0"/>
              <a:t>“</a:t>
            </a:r>
            <a:r>
              <a:rPr lang="en-GB" i="1" dirty="0"/>
              <a:t>Net positions subject to capital charge</a:t>
            </a:r>
            <a:r>
              <a:rPr lang="en-GB" dirty="0"/>
              <a:t>” calculated as</a:t>
            </a:r>
          </a:p>
          <a:p>
            <a:pPr algn="ctr">
              <a:defRPr/>
            </a:pPr>
            <a:r>
              <a:rPr lang="en-GB" dirty="0"/>
              <a:t>the addition of short and long net positions</a:t>
            </a:r>
          </a:p>
          <a:p>
            <a:pPr algn="ctr">
              <a:defRPr/>
            </a:pPr>
            <a:r>
              <a:rPr lang="en-GB" dirty="0"/>
              <a:t>(zero assumed if not reported)</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buFont typeface="Arial" pitchFamily="34" charset="0"/>
              <a:buNone/>
              <a:defRPr/>
            </a:pPr>
            <a:r>
              <a:rPr lang="en-GB" dirty="0" smtClean="0"/>
              <a:t>Source </a:t>
            </a:r>
            <a:r>
              <a:rPr lang="en-GB" dirty="0" err="1" smtClean="0"/>
              <a:t>formula:uncovered</a:t>
            </a:r>
            <a:endParaRPr lang="en-GB" dirty="0"/>
          </a:p>
        </p:txBody>
      </p:sp>
      <p:sp>
        <p:nvSpPr>
          <p:cNvPr id="71682" name="2 Marcador de contenido"/>
          <p:cNvSpPr>
            <a:spLocks noGrp="1"/>
          </p:cNvSpPr>
          <p:nvPr>
            <p:ph idx="1"/>
          </p:nvPr>
        </p:nvSpPr>
        <p:spPr/>
        <p:txBody>
          <a:bodyPr/>
          <a:lstStyle/>
          <a:p>
            <a:pPr marL="0" indent="0"/>
            <a:r>
              <a:rPr lang="en-GB" smtClean="0"/>
              <a:t>The “formula:uncovered” is a virtual variable which combines every aspect not explicitly filtered in the input)</a:t>
            </a:r>
          </a:p>
          <a:p>
            <a:pPr marL="0" indent="0"/>
            <a:endParaRPr lang="en-GB" smtClean="0"/>
          </a:p>
          <a:p>
            <a:pPr marL="0" indent="0"/>
            <a:r>
              <a:rPr lang="en-GB" smtClean="0"/>
              <a:t>Because of the implicit filter, every uncovered aspect must have the same value.</a:t>
            </a:r>
          </a:p>
          <a:p>
            <a:pPr marL="0" indent="0"/>
            <a:endParaRPr lang="en-GB" smtClean="0"/>
          </a:p>
          <a:p>
            <a:pPr marL="0" indent="0"/>
            <a:r>
              <a:rPr lang="en-GB" smtClean="0"/>
              <a:t>If an aspect is covered in every input variable, it must be explicitly defined</a:t>
            </a:r>
          </a:p>
        </p:txBody>
      </p:sp>
      <p:sp>
        <p:nvSpPr>
          <p:cNvPr id="71683" name="3 Marcador de número de diapositiva"/>
          <p:cNvSpPr>
            <a:spLocks noGrp="1"/>
          </p:cNvSpPr>
          <p:nvPr>
            <p:ph type="sldNum" sz="quarter" idx="10"/>
          </p:nvPr>
        </p:nvSpPr>
        <p:spPr>
          <a:noFill/>
        </p:spPr>
        <p:txBody>
          <a:bodyPr/>
          <a:lstStyle/>
          <a:p>
            <a:fld id="{7DF84F23-2B4B-4A40-B337-F2B0F8E56E92}" type="slidenum">
              <a:rPr lang="es-ES_tradnl">
                <a:latin typeface="BdE Neue Helvetica 55 Roman"/>
              </a:rPr>
              <a:pPr/>
              <a:t>68</a:t>
            </a:fld>
            <a:endParaRPr lang="es-ES_tradnl">
              <a:latin typeface="BdE Neue Helvetica 55 Roman"/>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buFont typeface="Arial" pitchFamily="34" charset="0"/>
              <a:buNone/>
              <a:defRPr/>
            </a:pPr>
            <a:r>
              <a:rPr lang="en-GB" dirty="0" smtClean="0"/>
              <a:t>EXAMPLE 18: showing </a:t>
            </a:r>
            <a:r>
              <a:rPr lang="en-GB" dirty="0" err="1" smtClean="0"/>
              <a:t>formula:uncovered</a:t>
            </a:r>
            <a:endParaRPr lang="en-GB" dirty="0"/>
          </a:p>
        </p:txBody>
      </p:sp>
      <p:sp>
        <p:nvSpPr>
          <p:cNvPr id="72706" name="4 Marcador de número de diapositiva"/>
          <p:cNvSpPr>
            <a:spLocks noGrp="1"/>
          </p:cNvSpPr>
          <p:nvPr>
            <p:ph type="sldNum" sz="quarter" idx="10"/>
          </p:nvPr>
        </p:nvSpPr>
        <p:spPr>
          <a:noFill/>
        </p:spPr>
        <p:txBody>
          <a:bodyPr/>
          <a:lstStyle/>
          <a:p>
            <a:fld id="{E0222F05-B0C7-455E-87C7-831F5930573B}" type="slidenum">
              <a:rPr lang="en-GB">
                <a:latin typeface="BdE Neue Helvetica 55 Roman"/>
              </a:rPr>
              <a:pPr/>
              <a:t>69</a:t>
            </a:fld>
            <a:endParaRPr lang="en-GB">
              <a:latin typeface="BdE Neue Helvetica 55 Roman"/>
            </a:endParaRPr>
          </a:p>
        </p:txBody>
      </p:sp>
      <p:sp>
        <p:nvSpPr>
          <p:cNvPr id="72707" name="7 Marcador de contenido"/>
          <p:cNvSpPr>
            <a:spLocks noGrp="1"/>
          </p:cNvSpPr>
          <p:nvPr>
            <p:ph idx="1"/>
          </p:nvPr>
        </p:nvSpPr>
        <p:spPr>
          <a:xfrm>
            <a:off x="227013" y="1857375"/>
            <a:ext cx="8575675" cy="4194175"/>
          </a:xfrm>
        </p:spPr>
        <p:txBody>
          <a:bodyPr/>
          <a:lstStyle/>
          <a:p>
            <a:pPr marL="0" indent="0"/>
            <a:endParaRPr lang="en-GB" smtClean="0"/>
          </a:p>
          <a:p>
            <a:pPr marL="0" indent="0"/>
            <a:r>
              <a:rPr lang="en-GB" smtClean="0"/>
              <a:t>Input :</a:t>
            </a:r>
          </a:p>
          <a:p>
            <a:pPr marL="0" indent="0"/>
            <a:r>
              <a:rPr lang="en-GB" smtClean="0"/>
              <a:t>$allLong (fallback value = 0):</a:t>
            </a:r>
          </a:p>
          <a:p>
            <a:pPr lvl="1"/>
            <a:r>
              <a:rPr lang="en-GB"/>
              <a:t>Concept name:  </a:t>
            </a:r>
            <a:r>
              <a:rPr lang="es-ES_tradnl"/>
              <a:t>p-cm-mr:AllPositionsLong</a:t>
            </a:r>
          </a:p>
          <a:p>
            <a:pPr marL="0" indent="0"/>
            <a:r>
              <a:rPr lang="es-ES_tradnl" smtClean="0"/>
              <a:t>$reduction (</a:t>
            </a:r>
            <a:r>
              <a:rPr lang="en-GB" smtClean="0"/>
              <a:t>fallback value = 0)</a:t>
            </a:r>
            <a:r>
              <a:rPr lang="es-ES_tradnl" smtClean="0"/>
              <a:t>:</a:t>
            </a:r>
          </a:p>
          <a:p>
            <a:pPr lvl="1"/>
            <a:r>
              <a:rPr lang="es-ES_tradnl"/>
              <a:t>Concept name: p-cm-mr:ReductionEffectUnderwritingPositions</a:t>
            </a:r>
          </a:p>
          <a:p>
            <a:pPr lvl="1"/>
            <a:r>
              <a:rPr lang="en-US"/>
              <a:t>Exp dimension: MarketRiskDimension = MRiskSAEQUTotal</a:t>
            </a:r>
            <a:endParaRPr lang="en-GB"/>
          </a:p>
          <a:p>
            <a:pPr marL="0" indent="0"/>
            <a:r>
              <a:rPr lang="en-GB" smtClean="0"/>
              <a:t>Output:</a:t>
            </a:r>
          </a:p>
          <a:p>
            <a:pPr lvl="1"/>
            <a:r>
              <a:rPr lang="en-GB"/>
              <a:t>value = “$allLong + $reduction”</a:t>
            </a:r>
          </a:p>
          <a:p>
            <a:pPr lvl="1"/>
            <a:r>
              <a:rPr lang="en-GB"/>
              <a:t>decimals = “$decimals”</a:t>
            </a:r>
          </a:p>
          <a:p>
            <a:pPr lvl="1"/>
            <a:r>
              <a:rPr lang="en-GB"/>
              <a:t>Source = “</a:t>
            </a:r>
            <a:r>
              <a:rPr lang="en-GB" b="1" u="sng"/>
              <a:t>formula:uncovered</a:t>
            </a:r>
            <a:r>
              <a:rPr lang="en-GB"/>
              <a:t>”</a:t>
            </a:r>
          </a:p>
          <a:p>
            <a:pPr lvl="1"/>
            <a:r>
              <a:rPr lang="en-GB"/>
              <a:t>Concept name</a:t>
            </a:r>
            <a:r>
              <a:rPr lang="es-ES_tradnl"/>
              <a:t> p-cm-mr:NetPositionsLong</a:t>
            </a:r>
            <a:endParaRPr lang="en-GB"/>
          </a:p>
          <a:p>
            <a:pPr lvl="1"/>
            <a:endParaRPr lang="en-GB"/>
          </a:p>
        </p:txBody>
      </p:sp>
      <p:sp>
        <p:nvSpPr>
          <p:cNvPr id="9" name="8 CuadroTexto"/>
          <p:cNvSpPr txBox="1"/>
          <p:nvPr/>
        </p:nvSpPr>
        <p:spPr>
          <a:xfrm>
            <a:off x="928688" y="982663"/>
            <a:ext cx="6861175" cy="70802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en-GB" dirty="0"/>
              <a:t>“</a:t>
            </a:r>
            <a:r>
              <a:rPr lang="en-GB" i="1" dirty="0"/>
              <a:t>Net positions long” </a:t>
            </a:r>
            <a:r>
              <a:rPr lang="en-GB" dirty="0"/>
              <a:t>calculated as “</a:t>
            </a:r>
            <a:r>
              <a:rPr lang="en-GB" i="1" dirty="0"/>
              <a:t>all positions long” </a:t>
            </a:r>
            <a:endParaRPr lang="en-GB" dirty="0"/>
          </a:p>
          <a:p>
            <a:pPr algn="ctr">
              <a:defRPr/>
            </a:pPr>
            <a:r>
              <a:rPr lang="en-GB" dirty="0"/>
              <a:t>plus “</a:t>
            </a:r>
            <a:r>
              <a:rPr lang="en-GB" i="1" dirty="0"/>
              <a:t>Reduction effect for total equities</a:t>
            </a:r>
            <a:r>
              <a:rPr lang="en-GB" dirty="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4 Marcador de número de diapositiva"/>
          <p:cNvSpPr>
            <a:spLocks noGrp="1"/>
          </p:cNvSpPr>
          <p:nvPr>
            <p:ph type="sldNum" sz="quarter" idx="10"/>
          </p:nvPr>
        </p:nvSpPr>
        <p:spPr/>
        <p:txBody>
          <a:bodyPr/>
          <a:lstStyle/>
          <a:p>
            <a:fld id="{DA97AD55-FE7A-48E4-B2CF-8376FD6C8AB8}" type="slidenum">
              <a:rPr lang="es-ES_tradnl"/>
              <a:pPr/>
              <a:t>7</a:t>
            </a:fld>
            <a:endParaRPr lang="es-ES_tradnl"/>
          </a:p>
        </p:txBody>
      </p:sp>
      <p:sp>
        <p:nvSpPr>
          <p:cNvPr id="335874" name="Rectangle 2"/>
          <p:cNvSpPr>
            <a:spLocks noGrp="1" noChangeArrowheads="1"/>
          </p:cNvSpPr>
          <p:nvPr>
            <p:ph type="title"/>
          </p:nvPr>
        </p:nvSpPr>
        <p:spPr/>
        <p:txBody>
          <a:bodyPr/>
          <a:lstStyle/>
          <a:p>
            <a:r>
              <a:rPr lang="en-US" dirty="0" smtClean="0"/>
              <a:t>Process complexity multiplied on the supervisor’s side</a:t>
            </a:r>
            <a:endParaRPr lang="en-US" dirty="0"/>
          </a:p>
        </p:txBody>
      </p:sp>
      <p:sp>
        <p:nvSpPr>
          <p:cNvPr id="335875" name="Text Box 3"/>
          <p:cNvSpPr txBox="1">
            <a:spLocks noChangeArrowheads="1"/>
          </p:cNvSpPr>
          <p:nvPr/>
        </p:nvSpPr>
        <p:spPr bwMode="auto">
          <a:xfrm>
            <a:off x="720725" y="2789238"/>
            <a:ext cx="184150" cy="336550"/>
          </a:xfrm>
          <a:prstGeom prst="rect">
            <a:avLst/>
          </a:prstGeom>
          <a:noFill/>
          <a:ln w="9525">
            <a:noFill/>
            <a:miter lim="800000"/>
            <a:headEnd/>
            <a:tailEnd/>
          </a:ln>
          <a:effectLst/>
        </p:spPr>
        <p:txBody>
          <a:bodyPr wrap="none">
            <a:spAutoFit/>
          </a:bodyPr>
          <a:lstStyle/>
          <a:p>
            <a:pPr algn="ctr" eaLnBrk="0" hangingPunct="0"/>
            <a:endParaRPr lang="en-US" sz="1600" b="0">
              <a:latin typeface="Arial" charset="0"/>
              <a:ea typeface="ＭＳ Ｐゴシック" pitchFamily="1" charset="-128"/>
            </a:endParaRPr>
          </a:p>
        </p:txBody>
      </p:sp>
      <p:grpSp>
        <p:nvGrpSpPr>
          <p:cNvPr id="2" name="Group 4"/>
          <p:cNvGrpSpPr>
            <a:grpSpLocks/>
          </p:cNvGrpSpPr>
          <p:nvPr/>
        </p:nvGrpSpPr>
        <p:grpSpPr bwMode="auto">
          <a:xfrm>
            <a:off x="3995738" y="3573464"/>
            <a:ext cx="1163645" cy="995226"/>
            <a:chOff x="672" y="1616"/>
            <a:chExt cx="720" cy="686"/>
          </a:xfrm>
        </p:grpSpPr>
        <p:sp>
          <p:nvSpPr>
            <p:cNvPr id="335877" name="Text Box 5"/>
            <p:cNvSpPr txBox="1">
              <a:spLocks noChangeArrowheads="1"/>
            </p:cNvSpPr>
            <p:nvPr/>
          </p:nvSpPr>
          <p:spPr bwMode="auto">
            <a:xfrm>
              <a:off x="672" y="2069"/>
              <a:ext cx="720" cy="233"/>
            </a:xfrm>
            <a:prstGeom prst="rect">
              <a:avLst/>
            </a:prstGeom>
            <a:noFill/>
            <a:ln w="9525">
              <a:noFill/>
              <a:miter lim="800000"/>
              <a:headEnd/>
              <a:tailEnd/>
            </a:ln>
            <a:effectLst/>
          </p:spPr>
          <p:txBody>
            <a:bodyPr wrap="none">
              <a:spAutoFit/>
            </a:bodyPr>
            <a:lstStyle/>
            <a:p>
              <a:pPr algn="ctr" eaLnBrk="0" hangingPunct="0"/>
              <a:r>
                <a:rPr lang="en-US" sz="1600" b="0" dirty="0" smtClean="0">
                  <a:latin typeface="Arial" charset="0"/>
                  <a:ea typeface="ＭＳ Ｐゴシック" pitchFamily="1" charset="-128"/>
                </a:rPr>
                <a:t>Supervisor</a:t>
              </a:r>
              <a:endParaRPr lang="en-US" sz="1600" b="0" dirty="0">
                <a:latin typeface="Arial" charset="0"/>
                <a:ea typeface="ＭＳ Ｐゴシック" pitchFamily="1" charset="-128"/>
              </a:endParaRPr>
            </a:p>
          </p:txBody>
        </p:sp>
        <p:pic>
          <p:nvPicPr>
            <p:cNvPr id="335878" name="Picture 6"/>
            <p:cNvPicPr>
              <a:picLocks noChangeAspect="1" noChangeArrowheads="1"/>
            </p:cNvPicPr>
            <p:nvPr/>
          </p:nvPicPr>
          <p:blipFill>
            <a:blip r:embed="rId3"/>
            <a:srcRect/>
            <a:stretch>
              <a:fillRect/>
            </a:stretch>
          </p:blipFill>
          <p:spPr bwMode="auto">
            <a:xfrm>
              <a:off x="793" y="1616"/>
              <a:ext cx="374" cy="487"/>
            </a:xfrm>
            <a:prstGeom prst="rect">
              <a:avLst/>
            </a:prstGeom>
            <a:noFill/>
            <a:ln w="9525">
              <a:noFill/>
              <a:miter lim="800000"/>
              <a:headEnd/>
              <a:tailEnd/>
            </a:ln>
            <a:effectLst/>
          </p:spPr>
        </p:pic>
      </p:grpSp>
      <p:grpSp>
        <p:nvGrpSpPr>
          <p:cNvPr id="3" name="Group 7"/>
          <p:cNvGrpSpPr>
            <a:grpSpLocks/>
          </p:cNvGrpSpPr>
          <p:nvPr/>
        </p:nvGrpSpPr>
        <p:grpSpPr bwMode="auto">
          <a:xfrm>
            <a:off x="1979613" y="3644900"/>
            <a:ext cx="838200" cy="876300"/>
            <a:chOff x="670" y="1616"/>
            <a:chExt cx="617" cy="735"/>
          </a:xfrm>
        </p:grpSpPr>
        <p:sp>
          <p:nvSpPr>
            <p:cNvPr id="335880" name="Text Box 8"/>
            <p:cNvSpPr txBox="1">
              <a:spLocks noChangeArrowheads="1"/>
            </p:cNvSpPr>
            <p:nvPr/>
          </p:nvSpPr>
          <p:spPr bwMode="auto">
            <a:xfrm>
              <a:off x="670" y="2069"/>
              <a:ext cx="617" cy="282"/>
            </a:xfrm>
            <a:prstGeom prst="rect">
              <a:avLst/>
            </a:prstGeom>
            <a:noFill/>
            <a:ln w="9525">
              <a:noFill/>
              <a:miter lim="800000"/>
              <a:headEnd/>
              <a:tailEnd/>
            </a:ln>
            <a:effectLst/>
          </p:spPr>
          <p:txBody>
            <a:bodyPr wrap="none">
              <a:spAutoFit/>
            </a:bodyPr>
            <a:lstStyle/>
            <a:p>
              <a:pPr algn="ctr" eaLnBrk="0" hangingPunct="0"/>
              <a:r>
                <a:rPr lang="en-US" sz="1600" b="0">
                  <a:latin typeface="Arial" charset="0"/>
                  <a:ea typeface="ＭＳ Ｐゴシック" pitchFamily="1" charset="-128"/>
                </a:rPr>
                <a:t>Sender</a:t>
              </a:r>
            </a:p>
          </p:txBody>
        </p:sp>
        <p:pic>
          <p:nvPicPr>
            <p:cNvPr id="335881" name="Picture 9"/>
            <p:cNvPicPr>
              <a:picLocks noChangeAspect="1" noChangeArrowheads="1"/>
            </p:cNvPicPr>
            <p:nvPr/>
          </p:nvPicPr>
          <p:blipFill>
            <a:blip r:embed="rId3"/>
            <a:srcRect/>
            <a:stretch>
              <a:fillRect/>
            </a:stretch>
          </p:blipFill>
          <p:spPr bwMode="auto">
            <a:xfrm>
              <a:off x="793" y="1616"/>
              <a:ext cx="374" cy="487"/>
            </a:xfrm>
            <a:prstGeom prst="rect">
              <a:avLst/>
            </a:prstGeom>
            <a:noFill/>
            <a:ln w="9525">
              <a:noFill/>
              <a:miter lim="800000"/>
              <a:headEnd/>
              <a:tailEnd/>
            </a:ln>
            <a:effectLst/>
          </p:spPr>
        </p:pic>
      </p:grpSp>
      <p:sp>
        <p:nvSpPr>
          <p:cNvPr id="335882" name="Line 10"/>
          <p:cNvSpPr>
            <a:spLocks noChangeShapeType="1"/>
          </p:cNvSpPr>
          <p:nvPr/>
        </p:nvSpPr>
        <p:spPr bwMode="auto">
          <a:xfrm>
            <a:off x="2771775" y="4005263"/>
            <a:ext cx="1368425" cy="0"/>
          </a:xfrm>
          <a:prstGeom prst="line">
            <a:avLst/>
          </a:prstGeom>
          <a:noFill/>
          <a:ln w="9525">
            <a:solidFill>
              <a:schemeClr val="tx1"/>
            </a:solidFill>
            <a:round/>
            <a:headEnd/>
            <a:tailEnd type="triangle" w="med" len="med"/>
          </a:ln>
          <a:effectLst/>
        </p:spPr>
        <p:txBody>
          <a:bodyPr/>
          <a:lstStyle/>
          <a:p>
            <a:endParaRPr lang="en-GB"/>
          </a:p>
        </p:txBody>
      </p:sp>
      <p:grpSp>
        <p:nvGrpSpPr>
          <p:cNvPr id="4" name="Group 11"/>
          <p:cNvGrpSpPr>
            <a:grpSpLocks/>
          </p:cNvGrpSpPr>
          <p:nvPr/>
        </p:nvGrpSpPr>
        <p:grpSpPr bwMode="auto">
          <a:xfrm>
            <a:off x="2339975" y="2349500"/>
            <a:ext cx="4824413" cy="3684588"/>
            <a:chOff x="1474" y="1480"/>
            <a:chExt cx="3039" cy="2321"/>
          </a:xfrm>
        </p:grpSpPr>
        <p:grpSp>
          <p:nvGrpSpPr>
            <p:cNvPr id="5" name="Group 12"/>
            <p:cNvGrpSpPr>
              <a:grpSpLocks/>
            </p:cNvGrpSpPr>
            <p:nvPr/>
          </p:nvGrpSpPr>
          <p:grpSpPr bwMode="auto">
            <a:xfrm>
              <a:off x="2562" y="1480"/>
              <a:ext cx="528" cy="552"/>
              <a:chOff x="670" y="1616"/>
              <a:chExt cx="617" cy="735"/>
            </a:xfrm>
          </p:grpSpPr>
          <p:sp>
            <p:nvSpPr>
              <p:cNvPr id="335885" name="Text Box 13"/>
              <p:cNvSpPr txBox="1">
                <a:spLocks noChangeArrowheads="1"/>
              </p:cNvSpPr>
              <p:nvPr/>
            </p:nvSpPr>
            <p:spPr bwMode="auto">
              <a:xfrm>
                <a:off x="670" y="2069"/>
                <a:ext cx="617" cy="282"/>
              </a:xfrm>
              <a:prstGeom prst="rect">
                <a:avLst/>
              </a:prstGeom>
              <a:noFill/>
              <a:ln w="9525">
                <a:noFill/>
                <a:miter lim="800000"/>
                <a:headEnd/>
                <a:tailEnd/>
              </a:ln>
              <a:effectLst/>
            </p:spPr>
            <p:txBody>
              <a:bodyPr wrap="none">
                <a:spAutoFit/>
              </a:bodyPr>
              <a:lstStyle/>
              <a:p>
                <a:pPr algn="ctr" eaLnBrk="0" hangingPunct="0"/>
                <a:r>
                  <a:rPr lang="en-US" sz="1600" b="0">
                    <a:latin typeface="Arial" charset="0"/>
                    <a:ea typeface="ＭＳ Ｐゴシック" pitchFamily="1" charset="-128"/>
                  </a:rPr>
                  <a:t>Sender</a:t>
                </a:r>
              </a:p>
            </p:txBody>
          </p:sp>
          <p:pic>
            <p:nvPicPr>
              <p:cNvPr id="335886" name="Picture 14"/>
              <p:cNvPicPr>
                <a:picLocks noChangeAspect="1" noChangeArrowheads="1"/>
              </p:cNvPicPr>
              <p:nvPr/>
            </p:nvPicPr>
            <p:blipFill>
              <a:blip r:embed="rId3"/>
              <a:srcRect/>
              <a:stretch>
                <a:fillRect/>
              </a:stretch>
            </p:blipFill>
            <p:spPr bwMode="auto">
              <a:xfrm>
                <a:off x="793" y="1616"/>
                <a:ext cx="374" cy="487"/>
              </a:xfrm>
              <a:prstGeom prst="rect">
                <a:avLst/>
              </a:prstGeom>
              <a:noFill/>
              <a:ln w="9525">
                <a:noFill/>
                <a:miter lim="800000"/>
                <a:headEnd/>
                <a:tailEnd/>
              </a:ln>
              <a:effectLst/>
            </p:spPr>
          </p:pic>
        </p:grpSp>
        <p:grpSp>
          <p:nvGrpSpPr>
            <p:cNvPr id="6" name="Group 15"/>
            <p:cNvGrpSpPr>
              <a:grpSpLocks/>
            </p:cNvGrpSpPr>
            <p:nvPr/>
          </p:nvGrpSpPr>
          <p:grpSpPr bwMode="auto">
            <a:xfrm>
              <a:off x="2608" y="3249"/>
              <a:ext cx="528" cy="552"/>
              <a:chOff x="670" y="1616"/>
              <a:chExt cx="617" cy="735"/>
            </a:xfrm>
          </p:grpSpPr>
          <p:sp>
            <p:nvSpPr>
              <p:cNvPr id="335888" name="Text Box 16"/>
              <p:cNvSpPr txBox="1">
                <a:spLocks noChangeArrowheads="1"/>
              </p:cNvSpPr>
              <p:nvPr/>
            </p:nvSpPr>
            <p:spPr bwMode="auto">
              <a:xfrm>
                <a:off x="670" y="2069"/>
                <a:ext cx="617" cy="282"/>
              </a:xfrm>
              <a:prstGeom prst="rect">
                <a:avLst/>
              </a:prstGeom>
              <a:noFill/>
              <a:ln w="9525">
                <a:noFill/>
                <a:miter lim="800000"/>
                <a:headEnd/>
                <a:tailEnd/>
              </a:ln>
              <a:effectLst/>
            </p:spPr>
            <p:txBody>
              <a:bodyPr wrap="none">
                <a:spAutoFit/>
              </a:bodyPr>
              <a:lstStyle/>
              <a:p>
                <a:pPr algn="ctr" eaLnBrk="0" hangingPunct="0"/>
                <a:r>
                  <a:rPr lang="en-US" sz="1600" b="0">
                    <a:latin typeface="Arial" charset="0"/>
                    <a:ea typeface="ＭＳ Ｐゴシック" pitchFamily="1" charset="-128"/>
                  </a:rPr>
                  <a:t>Sender</a:t>
                </a:r>
              </a:p>
            </p:txBody>
          </p:sp>
          <p:pic>
            <p:nvPicPr>
              <p:cNvPr id="335889" name="Picture 17"/>
              <p:cNvPicPr>
                <a:picLocks noChangeAspect="1" noChangeArrowheads="1"/>
              </p:cNvPicPr>
              <p:nvPr/>
            </p:nvPicPr>
            <p:blipFill>
              <a:blip r:embed="rId3"/>
              <a:srcRect/>
              <a:stretch>
                <a:fillRect/>
              </a:stretch>
            </p:blipFill>
            <p:spPr bwMode="auto">
              <a:xfrm>
                <a:off x="793" y="1616"/>
                <a:ext cx="374" cy="487"/>
              </a:xfrm>
              <a:prstGeom prst="rect">
                <a:avLst/>
              </a:prstGeom>
              <a:noFill/>
              <a:ln w="9525">
                <a:noFill/>
                <a:miter lim="800000"/>
                <a:headEnd/>
                <a:tailEnd/>
              </a:ln>
              <a:effectLst/>
            </p:spPr>
          </p:pic>
        </p:grpSp>
        <p:sp>
          <p:nvSpPr>
            <p:cNvPr id="335890" name="Line 18"/>
            <p:cNvSpPr>
              <a:spLocks noChangeShapeType="1"/>
            </p:cNvSpPr>
            <p:nvPr/>
          </p:nvSpPr>
          <p:spPr bwMode="auto">
            <a:xfrm>
              <a:off x="2835" y="2024"/>
              <a:ext cx="0" cy="227"/>
            </a:xfrm>
            <a:prstGeom prst="line">
              <a:avLst/>
            </a:prstGeom>
            <a:noFill/>
            <a:ln w="9525">
              <a:solidFill>
                <a:schemeClr val="tx1"/>
              </a:solidFill>
              <a:round/>
              <a:headEnd/>
              <a:tailEnd type="triangle" w="med" len="med"/>
            </a:ln>
            <a:effectLst/>
          </p:spPr>
          <p:txBody>
            <a:bodyPr/>
            <a:lstStyle/>
            <a:p>
              <a:endParaRPr lang="en-GB"/>
            </a:p>
          </p:txBody>
        </p:sp>
        <p:grpSp>
          <p:nvGrpSpPr>
            <p:cNvPr id="7" name="Group 19"/>
            <p:cNvGrpSpPr>
              <a:grpSpLocks/>
            </p:cNvGrpSpPr>
            <p:nvPr/>
          </p:nvGrpSpPr>
          <p:grpSpPr bwMode="auto">
            <a:xfrm>
              <a:off x="1519" y="1842"/>
              <a:ext cx="528" cy="552"/>
              <a:chOff x="670" y="1616"/>
              <a:chExt cx="617" cy="735"/>
            </a:xfrm>
          </p:grpSpPr>
          <p:sp>
            <p:nvSpPr>
              <p:cNvPr id="335892" name="Text Box 20"/>
              <p:cNvSpPr txBox="1">
                <a:spLocks noChangeArrowheads="1"/>
              </p:cNvSpPr>
              <p:nvPr/>
            </p:nvSpPr>
            <p:spPr bwMode="auto">
              <a:xfrm>
                <a:off x="670" y="2069"/>
                <a:ext cx="617" cy="282"/>
              </a:xfrm>
              <a:prstGeom prst="rect">
                <a:avLst/>
              </a:prstGeom>
              <a:noFill/>
              <a:ln w="9525">
                <a:noFill/>
                <a:miter lim="800000"/>
                <a:headEnd/>
                <a:tailEnd/>
              </a:ln>
              <a:effectLst/>
            </p:spPr>
            <p:txBody>
              <a:bodyPr wrap="none">
                <a:spAutoFit/>
              </a:bodyPr>
              <a:lstStyle/>
              <a:p>
                <a:pPr algn="ctr" eaLnBrk="0" hangingPunct="0"/>
                <a:r>
                  <a:rPr lang="en-US" sz="1600" b="0">
                    <a:latin typeface="Arial" charset="0"/>
                    <a:ea typeface="ＭＳ Ｐゴシック" pitchFamily="1" charset="-128"/>
                  </a:rPr>
                  <a:t>Sender</a:t>
                </a:r>
              </a:p>
            </p:txBody>
          </p:sp>
          <p:pic>
            <p:nvPicPr>
              <p:cNvPr id="335893" name="Picture 21"/>
              <p:cNvPicPr>
                <a:picLocks noChangeAspect="1" noChangeArrowheads="1"/>
              </p:cNvPicPr>
              <p:nvPr/>
            </p:nvPicPr>
            <p:blipFill>
              <a:blip r:embed="rId3"/>
              <a:srcRect/>
              <a:stretch>
                <a:fillRect/>
              </a:stretch>
            </p:blipFill>
            <p:spPr bwMode="auto">
              <a:xfrm>
                <a:off x="793" y="1616"/>
                <a:ext cx="374" cy="487"/>
              </a:xfrm>
              <a:prstGeom prst="rect">
                <a:avLst/>
              </a:prstGeom>
              <a:noFill/>
              <a:ln w="9525">
                <a:noFill/>
                <a:miter lim="800000"/>
                <a:headEnd/>
                <a:tailEnd/>
              </a:ln>
              <a:effectLst/>
            </p:spPr>
          </p:pic>
        </p:grpSp>
        <p:grpSp>
          <p:nvGrpSpPr>
            <p:cNvPr id="8" name="Group 22"/>
            <p:cNvGrpSpPr>
              <a:grpSpLocks/>
            </p:cNvGrpSpPr>
            <p:nvPr/>
          </p:nvGrpSpPr>
          <p:grpSpPr bwMode="auto">
            <a:xfrm>
              <a:off x="2018" y="1616"/>
              <a:ext cx="528" cy="552"/>
              <a:chOff x="670" y="1616"/>
              <a:chExt cx="617" cy="735"/>
            </a:xfrm>
          </p:grpSpPr>
          <p:sp>
            <p:nvSpPr>
              <p:cNvPr id="335895" name="Text Box 23"/>
              <p:cNvSpPr txBox="1">
                <a:spLocks noChangeArrowheads="1"/>
              </p:cNvSpPr>
              <p:nvPr/>
            </p:nvSpPr>
            <p:spPr bwMode="auto">
              <a:xfrm>
                <a:off x="670" y="2069"/>
                <a:ext cx="617" cy="282"/>
              </a:xfrm>
              <a:prstGeom prst="rect">
                <a:avLst/>
              </a:prstGeom>
              <a:noFill/>
              <a:ln w="9525">
                <a:noFill/>
                <a:miter lim="800000"/>
                <a:headEnd/>
                <a:tailEnd/>
              </a:ln>
              <a:effectLst/>
            </p:spPr>
            <p:txBody>
              <a:bodyPr wrap="none">
                <a:spAutoFit/>
              </a:bodyPr>
              <a:lstStyle/>
              <a:p>
                <a:pPr algn="ctr" eaLnBrk="0" hangingPunct="0"/>
                <a:r>
                  <a:rPr lang="en-US" sz="1600" b="0">
                    <a:latin typeface="Arial" charset="0"/>
                    <a:ea typeface="ＭＳ Ｐゴシック" pitchFamily="1" charset="-128"/>
                  </a:rPr>
                  <a:t>Sender</a:t>
                </a:r>
              </a:p>
            </p:txBody>
          </p:sp>
          <p:pic>
            <p:nvPicPr>
              <p:cNvPr id="335896" name="Picture 24"/>
              <p:cNvPicPr>
                <a:picLocks noChangeAspect="1" noChangeArrowheads="1"/>
              </p:cNvPicPr>
              <p:nvPr/>
            </p:nvPicPr>
            <p:blipFill>
              <a:blip r:embed="rId3"/>
              <a:srcRect/>
              <a:stretch>
                <a:fillRect/>
              </a:stretch>
            </p:blipFill>
            <p:spPr bwMode="auto">
              <a:xfrm>
                <a:off x="793" y="1616"/>
                <a:ext cx="374" cy="487"/>
              </a:xfrm>
              <a:prstGeom prst="rect">
                <a:avLst/>
              </a:prstGeom>
              <a:noFill/>
              <a:ln w="9525">
                <a:noFill/>
                <a:miter lim="800000"/>
                <a:headEnd/>
                <a:tailEnd/>
              </a:ln>
              <a:effectLst/>
            </p:spPr>
          </p:pic>
        </p:grpSp>
        <p:grpSp>
          <p:nvGrpSpPr>
            <p:cNvPr id="9" name="Group 25"/>
            <p:cNvGrpSpPr>
              <a:grpSpLocks/>
            </p:cNvGrpSpPr>
            <p:nvPr/>
          </p:nvGrpSpPr>
          <p:grpSpPr bwMode="auto">
            <a:xfrm>
              <a:off x="1973" y="3113"/>
              <a:ext cx="528" cy="552"/>
              <a:chOff x="670" y="1616"/>
              <a:chExt cx="617" cy="735"/>
            </a:xfrm>
          </p:grpSpPr>
          <p:sp>
            <p:nvSpPr>
              <p:cNvPr id="335898" name="Text Box 26"/>
              <p:cNvSpPr txBox="1">
                <a:spLocks noChangeArrowheads="1"/>
              </p:cNvSpPr>
              <p:nvPr/>
            </p:nvSpPr>
            <p:spPr bwMode="auto">
              <a:xfrm>
                <a:off x="670" y="2069"/>
                <a:ext cx="617" cy="282"/>
              </a:xfrm>
              <a:prstGeom prst="rect">
                <a:avLst/>
              </a:prstGeom>
              <a:noFill/>
              <a:ln w="9525">
                <a:noFill/>
                <a:miter lim="800000"/>
                <a:headEnd/>
                <a:tailEnd/>
              </a:ln>
              <a:effectLst/>
            </p:spPr>
            <p:txBody>
              <a:bodyPr wrap="none">
                <a:spAutoFit/>
              </a:bodyPr>
              <a:lstStyle/>
              <a:p>
                <a:pPr algn="ctr" eaLnBrk="0" hangingPunct="0"/>
                <a:r>
                  <a:rPr lang="en-US" sz="1600" b="0">
                    <a:latin typeface="Arial" charset="0"/>
                    <a:ea typeface="ＭＳ Ｐゴシック" pitchFamily="1" charset="-128"/>
                  </a:rPr>
                  <a:t>Sender</a:t>
                </a:r>
              </a:p>
            </p:txBody>
          </p:sp>
          <p:pic>
            <p:nvPicPr>
              <p:cNvPr id="335899" name="Picture 27"/>
              <p:cNvPicPr>
                <a:picLocks noChangeAspect="1" noChangeArrowheads="1"/>
              </p:cNvPicPr>
              <p:nvPr/>
            </p:nvPicPr>
            <p:blipFill>
              <a:blip r:embed="rId3"/>
              <a:srcRect/>
              <a:stretch>
                <a:fillRect/>
              </a:stretch>
            </p:blipFill>
            <p:spPr bwMode="auto">
              <a:xfrm>
                <a:off x="793" y="1616"/>
                <a:ext cx="374" cy="487"/>
              </a:xfrm>
              <a:prstGeom prst="rect">
                <a:avLst/>
              </a:prstGeom>
              <a:noFill/>
              <a:ln w="9525">
                <a:noFill/>
                <a:miter lim="800000"/>
                <a:headEnd/>
                <a:tailEnd/>
              </a:ln>
              <a:effectLst/>
            </p:spPr>
          </p:pic>
        </p:grpSp>
        <p:grpSp>
          <p:nvGrpSpPr>
            <p:cNvPr id="10" name="Group 28"/>
            <p:cNvGrpSpPr>
              <a:grpSpLocks/>
            </p:cNvGrpSpPr>
            <p:nvPr/>
          </p:nvGrpSpPr>
          <p:grpSpPr bwMode="auto">
            <a:xfrm>
              <a:off x="1474" y="2795"/>
              <a:ext cx="528" cy="552"/>
              <a:chOff x="670" y="1616"/>
              <a:chExt cx="617" cy="735"/>
            </a:xfrm>
          </p:grpSpPr>
          <p:sp>
            <p:nvSpPr>
              <p:cNvPr id="335901" name="Text Box 29"/>
              <p:cNvSpPr txBox="1">
                <a:spLocks noChangeArrowheads="1"/>
              </p:cNvSpPr>
              <p:nvPr/>
            </p:nvSpPr>
            <p:spPr bwMode="auto">
              <a:xfrm>
                <a:off x="670" y="2069"/>
                <a:ext cx="617" cy="282"/>
              </a:xfrm>
              <a:prstGeom prst="rect">
                <a:avLst/>
              </a:prstGeom>
              <a:noFill/>
              <a:ln w="9525">
                <a:noFill/>
                <a:miter lim="800000"/>
                <a:headEnd/>
                <a:tailEnd/>
              </a:ln>
              <a:effectLst/>
            </p:spPr>
            <p:txBody>
              <a:bodyPr wrap="none">
                <a:spAutoFit/>
              </a:bodyPr>
              <a:lstStyle/>
              <a:p>
                <a:pPr algn="ctr" eaLnBrk="0" hangingPunct="0"/>
                <a:r>
                  <a:rPr lang="en-US" sz="1600" b="0">
                    <a:latin typeface="Arial" charset="0"/>
                    <a:ea typeface="ＭＳ Ｐゴシック" pitchFamily="1" charset="-128"/>
                  </a:rPr>
                  <a:t>Sender</a:t>
                </a:r>
              </a:p>
            </p:txBody>
          </p:sp>
          <p:pic>
            <p:nvPicPr>
              <p:cNvPr id="335902" name="Picture 30"/>
              <p:cNvPicPr>
                <a:picLocks noChangeAspect="1" noChangeArrowheads="1"/>
              </p:cNvPicPr>
              <p:nvPr/>
            </p:nvPicPr>
            <p:blipFill>
              <a:blip r:embed="rId3"/>
              <a:srcRect/>
              <a:stretch>
                <a:fillRect/>
              </a:stretch>
            </p:blipFill>
            <p:spPr bwMode="auto">
              <a:xfrm>
                <a:off x="793" y="1616"/>
                <a:ext cx="374" cy="487"/>
              </a:xfrm>
              <a:prstGeom prst="rect">
                <a:avLst/>
              </a:prstGeom>
              <a:noFill/>
              <a:ln w="9525">
                <a:noFill/>
                <a:miter lim="800000"/>
                <a:headEnd/>
                <a:tailEnd/>
              </a:ln>
              <a:effectLst/>
            </p:spPr>
          </p:pic>
        </p:grpSp>
        <p:sp>
          <p:nvSpPr>
            <p:cNvPr id="335903" name="Line 31"/>
            <p:cNvSpPr>
              <a:spLocks noChangeShapeType="1"/>
            </p:cNvSpPr>
            <p:nvPr/>
          </p:nvSpPr>
          <p:spPr bwMode="auto">
            <a:xfrm>
              <a:off x="2018" y="2205"/>
              <a:ext cx="590" cy="227"/>
            </a:xfrm>
            <a:prstGeom prst="line">
              <a:avLst/>
            </a:prstGeom>
            <a:noFill/>
            <a:ln w="9525">
              <a:solidFill>
                <a:schemeClr val="tx1"/>
              </a:solidFill>
              <a:round/>
              <a:headEnd/>
              <a:tailEnd type="triangle" w="med" len="med"/>
            </a:ln>
            <a:effectLst/>
          </p:spPr>
          <p:txBody>
            <a:bodyPr/>
            <a:lstStyle/>
            <a:p>
              <a:endParaRPr lang="en-GB"/>
            </a:p>
          </p:txBody>
        </p:sp>
        <p:sp>
          <p:nvSpPr>
            <p:cNvPr id="335904" name="Line 32"/>
            <p:cNvSpPr>
              <a:spLocks noChangeShapeType="1"/>
            </p:cNvSpPr>
            <p:nvPr/>
          </p:nvSpPr>
          <p:spPr bwMode="auto">
            <a:xfrm>
              <a:off x="2426" y="2024"/>
              <a:ext cx="227" cy="317"/>
            </a:xfrm>
            <a:prstGeom prst="line">
              <a:avLst/>
            </a:prstGeom>
            <a:noFill/>
            <a:ln w="9525">
              <a:solidFill>
                <a:schemeClr val="tx1"/>
              </a:solidFill>
              <a:round/>
              <a:headEnd/>
              <a:tailEnd type="triangle" w="med" len="med"/>
            </a:ln>
            <a:effectLst/>
          </p:spPr>
          <p:txBody>
            <a:bodyPr/>
            <a:lstStyle/>
            <a:p>
              <a:endParaRPr lang="en-GB"/>
            </a:p>
          </p:txBody>
        </p:sp>
        <p:sp>
          <p:nvSpPr>
            <p:cNvPr id="335905" name="Line 33"/>
            <p:cNvSpPr>
              <a:spLocks noChangeShapeType="1"/>
            </p:cNvSpPr>
            <p:nvPr/>
          </p:nvSpPr>
          <p:spPr bwMode="auto">
            <a:xfrm flipV="1">
              <a:off x="2064" y="2659"/>
              <a:ext cx="590" cy="227"/>
            </a:xfrm>
            <a:prstGeom prst="line">
              <a:avLst/>
            </a:prstGeom>
            <a:noFill/>
            <a:ln w="9525">
              <a:solidFill>
                <a:schemeClr val="tx1"/>
              </a:solidFill>
              <a:round/>
              <a:headEnd/>
              <a:tailEnd type="triangle" w="med" len="med"/>
            </a:ln>
            <a:effectLst/>
          </p:spPr>
          <p:txBody>
            <a:bodyPr/>
            <a:lstStyle/>
            <a:p>
              <a:endParaRPr lang="en-GB"/>
            </a:p>
          </p:txBody>
        </p:sp>
        <p:sp>
          <p:nvSpPr>
            <p:cNvPr id="335906" name="Line 34"/>
            <p:cNvSpPr>
              <a:spLocks noChangeShapeType="1"/>
            </p:cNvSpPr>
            <p:nvPr/>
          </p:nvSpPr>
          <p:spPr bwMode="auto">
            <a:xfrm flipV="1">
              <a:off x="2426" y="2750"/>
              <a:ext cx="318" cy="362"/>
            </a:xfrm>
            <a:prstGeom prst="line">
              <a:avLst/>
            </a:prstGeom>
            <a:noFill/>
            <a:ln w="9525">
              <a:solidFill>
                <a:schemeClr val="tx1"/>
              </a:solidFill>
              <a:round/>
              <a:headEnd/>
              <a:tailEnd type="triangle" w="med" len="med"/>
            </a:ln>
            <a:effectLst/>
          </p:spPr>
          <p:txBody>
            <a:bodyPr/>
            <a:lstStyle/>
            <a:p>
              <a:endParaRPr lang="en-GB"/>
            </a:p>
          </p:txBody>
        </p:sp>
        <p:sp>
          <p:nvSpPr>
            <p:cNvPr id="335907" name="Line 35"/>
            <p:cNvSpPr>
              <a:spLocks noChangeShapeType="1"/>
            </p:cNvSpPr>
            <p:nvPr/>
          </p:nvSpPr>
          <p:spPr bwMode="auto">
            <a:xfrm flipV="1">
              <a:off x="2835" y="2750"/>
              <a:ext cx="0" cy="408"/>
            </a:xfrm>
            <a:prstGeom prst="line">
              <a:avLst/>
            </a:prstGeom>
            <a:noFill/>
            <a:ln w="9525">
              <a:solidFill>
                <a:schemeClr val="tx1"/>
              </a:solidFill>
              <a:round/>
              <a:headEnd/>
              <a:tailEnd type="triangle" w="med" len="med"/>
            </a:ln>
            <a:effectLst/>
          </p:spPr>
          <p:txBody>
            <a:bodyPr/>
            <a:lstStyle/>
            <a:p>
              <a:endParaRPr lang="en-GB"/>
            </a:p>
          </p:txBody>
        </p:sp>
        <p:grpSp>
          <p:nvGrpSpPr>
            <p:cNvPr id="11" name="Group 36"/>
            <p:cNvGrpSpPr>
              <a:grpSpLocks/>
            </p:cNvGrpSpPr>
            <p:nvPr/>
          </p:nvGrpSpPr>
          <p:grpSpPr bwMode="auto">
            <a:xfrm flipH="1">
              <a:off x="3016" y="1616"/>
              <a:ext cx="1497" cy="2049"/>
              <a:chOff x="1247" y="1616"/>
              <a:chExt cx="1497" cy="2049"/>
            </a:xfrm>
          </p:grpSpPr>
          <p:grpSp>
            <p:nvGrpSpPr>
              <p:cNvPr id="12" name="Group 37"/>
              <p:cNvGrpSpPr>
                <a:grpSpLocks/>
              </p:cNvGrpSpPr>
              <p:nvPr/>
            </p:nvGrpSpPr>
            <p:grpSpPr bwMode="auto">
              <a:xfrm>
                <a:off x="1247" y="2296"/>
                <a:ext cx="528" cy="552"/>
                <a:chOff x="670" y="1616"/>
                <a:chExt cx="617" cy="735"/>
              </a:xfrm>
            </p:grpSpPr>
            <p:sp>
              <p:nvSpPr>
                <p:cNvPr id="335910" name="Text Box 38"/>
                <p:cNvSpPr txBox="1">
                  <a:spLocks noChangeArrowheads="1"/>
                </p:cNvSpPr>
                <p:nvPr/>
              </p:nvSpPr>
              <p:spPr bwMode="auto">
                <a:xfrm>
                  <a:off x="670" y="2069"/>
                  <a:ext cx="617" cy="282"/>
                </a:xfrm>
                <a:prstGeom prst="rect">
                  <a:avLst/>
                </a:prstGeom>
                <a:noFill/>
                <a:ln w="9525">
                  <a:noFill/>
                  <a:miter lim="800000"/>
                  <a:headEnd/>
                  <a:tailEnd/>
                </a:ln>
                <a:effectLst/>
              </p:spPr>
              <p:txBody>
                <a:bodyPr wrap="none">
                  <a:spAutoFit/>
                </a:bodyPr>
                <a:lstStyle/>
                <a:p>
                  <a:pPr algn="ctr" eaLnBrk="0" hangingPunct="0"/>
                  <a:r>
                    <a:rPr lang="en-US" sz="1600" b="0">
                      <a:latin typeface="Arial" charset="0"/>
                      <a:ea typeface="ＭＳ Ｐゴシック" pitchFamily="1" charset="-128"/>
                    </a:rPr>
                    <a:t>Sender</a:t>
                  </a:r>
                </a:p>
              </p:txBody>
            </p:sp>
            <p:pic>
              <p:nvPicPr>
                <p:cNvPr id="335911" name="Picture 39"/>
                <p:cNvPicPr>
                  <a:picLocks noChangeAspect="1" noChangeArrowheads="1"/>
                </p:cNvPicPr>
                <p:nvPr/>
              </p:nvPicPr>
              <p:blipFill>
                <a:blip r:embed="rId3"/>
                <a:srcRect/>
                <a:stretch>
                  <a:fillRect/>
                </a:stretch>
              </p:blipFill>
              <p:spPr bwMode="auto">
                <a:xfrm>
                  <a:off x="793" y="1616"/>
                  <a:ext cx="374" cy="487"/>
                </a:xfrm>
                <a:prstGeom prst="rect">
                  <a:avLst/>
                </a:prstGeom>
                <a:noFill/>
                <a:ln w="9525">
                  <a:noFill/>
                  <a:miter lim="800000"/>
                  <a:headEnd/>
                  <a:tailEnd/>
                </a:ln>
                <a:effectLst/>
              </p:spPr>
            </p:pic>
          </p:grpSp>
          <p:sp>
            <p:nvSpPr>
              <p:cNvPr id="335912" name="Line 40"/>
              <p:cNvSpPr>
                <a:spLocks noChangeShapeType="1"/>
              </p:cNvSpPr>
              <p:nvPr/>
            </p:nvSpPr>
            <p:spPr bwMode="auto">
              <a:xfrm>
                <a:off x="1746" y="2523"/>
                <a:ext cx="862" cy="0"/>
              </a:xfrm>
              <a:prstGeom prst="line">
                <a:avLst/>
              </a:prstGeom>
              <a:noFill/>
              <a:ln w="9525">
                <a:solidFill>
                  <a:schemeClr val="tx1"/>
                </a:solidFill>
                <a:round/>
                <a:headEnd/>
                <a:tailEnd type="triangle" w="med" len="med"/>
              </a:ln>
              <a:effectLst/>
            </p:spPr>
            <p:txBody>
              <a:bodyPr/>
              <a:lstStyle/>
              <a:p>
                <a:endParaRPr lang="en-GB"/>
              </a:p>
            </p:txBody>
          </p:sp>
          <p:grpSp>
            <p:nvGrpSpPr>
              <p:cNvPr id="13" name="Group 41"/>
              <p:cNvGrpSpPr>
                <a:grpSpLocks/>
              </p:cNvGrpSpPr>
              <p:nvPr/>
            </p:nvGrpSpPr>
            <p:grpSpPr bwMode="auto">
              <a:xfrm>
                <a:off x="1519" y="1842"/>
                <a:ext cx="528" cy="552"/>
                <a:chOff x="670" y="1616"/>
                <a:chExt cx="617" cy="735"/>
              </a:xfrm>
            </p:grpSpPr>
            <p:sp>
              <p:nvSpPr>
                <p:cNvPr id="335914" name="Text Box 42"/>
                <p:cNvSpPr txBox="1">
                  <a:spLocks noChangeArrowheads="1"/>
                </p:cNvSpPr>
                <p:nvPr/>
              </p:nvSpPr>
              <p:spPr bwMode="auto">
                <a:xfrm>
                  <a:off x="670" y="2069"/>
                  <a:ext cx="617" cy="282"/>
                </a:xfrm>
                <a:prstGeom prst="rect">
                  <a:avLst/>
                </a:prstGeom>
                <a:noFill/>
                <a:ln w="9525">
                  <a:noFill/>
                  <a:miter lim="800000"/>
                  <a:headEnd/>
                  <a:tailEnd/>
                </a:ln>
                <a:effectLst/>
              </p:spPr>
              <p:txBody>
                <a:bodyPr wrap="none">
                  <a:spAutoFit/>
                </a:bodyPr>
                <a:lstStyle/>
                <a:p>
                  <a:pPr algn="ctr" eaLnBrk="0" hangingPunct="0"/>
                  <a:r>
                    <a:rPr lang="en-US" sz="1600" b="0">
                      <a:latin typeface="Arial" charset="0"/>
                      <a:ea typeface="ＭＳ Ｐゴシック" pitchFamily="1" charset="-128"/>
                    </a:rPr>
                    <a:t>Sender</a:t>
                  </a:r>
                </a:p>
              </p:txBody>
            </p:sp>
            <p:pic>
              <p:nvPicPr>
                <p:cNvPr id="335915" name="Picture 43"/>
                <p:cNvPicPr>
                  <a:picLocks noChangeAspect="1" noChangeArrowheads="1"/>
                </p:cNvPicPr>
                <p:nvPr/>
              </p:nvPicPr>
              <p:blipFill>
                <a:blip r:embed="rId3"/>
                <a:srcRect/>
                <a:stretch>
                  <a:fillRect/>
                </a:stretch>
              </p:blipFill>
              <p:spPr bwMode="auto">
                <a:xfrm>
                  <a:off x="793" y="1616"/>
                  <a:ext cx="374" cy="487"/>
                </a:xfrm>
                <a:prstGeom prst="rect">
                  <a:avLst/>
                </a:prstGeom>
                <a:noFill/>
                <a:ln w="9525">
                  <a:noFill/>
                  <a:miter lim="800000"/>
                  <a:headEnd/>
                  <a:tailEnd/>
                </a:ln>
                <a:effectLst/>
              </p:spPr>
            </p:pic>
          </p:grpSp>
          <p:grpSp>
            <p:nvGrpSpPr>
              <p:cNvPr id="14" name="Group 44"/>
              <p:cNvGrpSpPr>
                <a:grpSpLocks/>
              </p:cNvGrpSpPr>
              <p:nvPr/>
            </p:nvGrpSpPr>
            <p:grpSpPr bwMode="auto">
              <a:xfrm>
                <a:off x="2018" y="1616"/>
                <a:ext cx="528" cy="552"/>
                <a:chOff x="670" y="1616"/>
                <a:chExt cx="617" cy="735"/>
              </a:xfrm>
            </p:grpSpPr>
            <p:sp>
              <p:nvSpPr>
                <p:cNvPr id="335917" name="Text Box 45"/>
                <p:cNvSpPr txBox="1">
                  <a:spLocks noChangeArrowheads="1"/>
                </p:cNvSpPr>
                <p:nvPr/>
              </p:nvSpPr>
              <p:spPr bwMode="auto">
                <a:xfrm>
                  <a:off x="670" y="2069"/>
                  <a:ext cx="617" cy="282"/>
                </a:xfrm>
                <a:prstGeom prst="rect">
                  <a:avLst/>
                </a:prstGeom>
                <a:noFill/>
                <a:ln w="9525">
                  <a:noFill/>
                  <a:miter lim="800000"/>
                  <a:headEnd/>
                  <a:tailEnd/>
                </a:ln>
                <a:effectLst/>
              </p:spPr>
              <p:txBody>
                <a:bodyPr wrap="none">
                  <a:spAutoFit/>
                </a:bodyPr>
                <a:lstStyle/>
                <a:p>
                  <a:pPr algn="ctr" eaLnBrk="0" hangingPunct="0"/>
                  <a:r>
                    <a:rPr lang="en-US" sz="1600" b="0">
                      <a:latin typeface="Arial" charset="0"/>
                      <a:ea typeface="ＭＳ Ｐゴシック" pitchFamily="1" charset="-128"/>
                    </a:rPr>
                    <a:t>Sender</a:t>
                  </a:r>
                </a:p>
              </p:txBody>
            </p:sp>
            <p:pic>
              <p:nvPicPr>
                <p:cNvPr id="335918" name="Picture 46"/>
                <p:cNvPicPr>
                  <a:picLocks noChangeAspect="1" noChangeArrowheads="1"/>
                </p:cNvPicPr>
                <p:nvPr/>
              </p:nvPicPr>
              <p:blipFill>
                <a:blip r:embed="rId3"/>
                <a:srcRect/>
                <a:stretch>
                  <a:fillRect/>
                </a:stretch>
              </p:blipFill>
              <p:spPr bwMode="auto">
                <a:xfrm>
                  <a:off x="793" y="1616"/>
                  <a:ext cx="374" cy="487"/>
                </a:xfrm>
                <a:prstGeom prst="rect">
                  <a:avLst/>
                </a:prstGeom>
                <a:noFill/>
                <a:ln w="9525">
                  <a:noFill/>
                  <a:miter lim="800000"/>
                  <a:headEnd/>
                  <a:tailEnd/>
                </a:ln>
                <a:effectLst/>
              </p:spPr>
            </p:pic>
          </p:grpSp>
          <p:grpSp>
            <p:nvGrpSpPr>
              <p:cNvPr id="15" name="Group 47"/>
              <p:cNvGrpSpPr>
                <a:grpSpLocks/>
              </p:cNvGrpSpPr>
              <p:nvPr/>
            </p:nvGrpSpPr>
            <p:grpSpPr bwMode="auto">
              <a:xfrm>
                <a:off x="1973" y="3113"/>
                <a:ext cx="528" cy="552"/>
                <a:chOff x="670" y="1616"/>
                <a:chExt cx="617" cy="735"/>
              </a:xfrm>
            </p:grpSpPr>
            <p:sp>
              <p:nvSpPr>
                <p:cNvPr id="335920" name="Text Box 48"/>
                <p:cNvSpPr txBox="1">
                  <a:spLocks noChangeArrowheads="1"/>
                </p:cNvSpPr>
                <p:nvPr/>
              </p:nvSpPr>
              <p:spPr bwMode="auto">
                <a:xfrm>
                  <a:off x="670" y="2069"/>
                  <a:ext cx="617" cy="282"/>
                </a:xfrm>
                <a:prstGeom prst="rect">
                  <a:avLst/>
                </a:prstGeom>
                <a:noFill/>
                <a:ln w="9525">
                  <a:noFill/>
                  <a:miter lim="800000"/>
                  <a:headEnd/>
                  <a:tailEnd/>
                </a:ln>
                <a:effectLst/>
              </p:spPr>
              <p:txBody>
                <a:bodyPr wrap="none">
                  <a:spAutoFit/>
                </a:bodyPr>
                <a:lstStyle/>
                <a:p>
                  <a:pPr algn="ctr" eaLnBrk="0" hangingPunct="0"/>
                  <a:r>
                    <a:rPr lang="en-US" sz="1600" b="0">
                      <a:latin typeface="Arial" charset="0"/>
                      <a:ea typeface="ＭＳ Ｐゴシック" pitchFamily="1" charset="-128"/>
                    </a:rPr>
                    <a:t>Sender</a:t>
                  </a:r>
                </a:p>
              </p:txBody>
            </p:sp>
            <p:pic>
              <p:nvPicPr>
                <p:cNvPr id="335921" name="Picture 49"/>
                <p:cNvPicPr>
                  <a:picLocks noChangeAspect="1" noChangeArrowheads="1"/>
                </p:cNvPicPr>
                <p:nvPr/>
              </p:nvPicPr>
              <p:blipFill>
                <a:blip r:embed="rId3"/>
                <a:srcRect/>
                <a:stretch>
                  <a:fillRect/>
                </a:stretch>
              </p:blipFill>
              <p:spPr bwMode="auto">
                <a:xfrm>
                  <a:off x="793" y="1616"/>
                  <a:ext cx="374" cy="487"/>
                </a:xfrm>
                <a:prstGeom prst="rect">
                  <a:avLst/>
                </a:prstGeom>
                <a:noFill/>
                <a:ln w="9525">
                  <a:noFill/>
                  <a:miter lim="800000"/>
                  <a:headEnd/>
                  <a:tailEnd/>
                </a:ln>
                <a:effectLst/>
              </p:spPr>
            </p:pic>
          </p:grpSp>
          <p:grpSp>
            <p:nvGrpSpPr>
              <p:cNvPr id="16" name="Group 50"/>
              <p:cNvGrpSpPr>
                <a:grpSpLocks/>
              </p:cNvGrpSpPr>
              <p:nvPr/>
            </p:nvGrpSpPr>
            <p:grpSpPr bwMode="auto">
              <a:xfrm>
                <a:off x="1474" y="2795"/>
                <a:ext cx="528" cy="552"/>
                <a:chOff x="670" y="1616"/>
                <a:chExt cx="617" cy="735"/>
              </a:xfrm>
            </p:grpSpPr>
            <p:sp>
              <p:nvSpPr>
                <p:cNvPr id="335923" name="Text Box 51"/>
                <p:cNvSpPr txBox="1">
                  <a:spLocks noChangeArrowheads="1"/>
                </p:cNvSpPr>
                <p:nvPr/>
              </p:nvSpPr>
              <p:spPr bwMode="auto">
                <a:xfrm>
                  <a:off x="670" y="2069"/>
                  <a:ext cx="617" cy="282"/>
                </a:xfrm>
                <a:prstGeom prst="rect">
                  <a:avLst/>
                </a:prstGeom>
                <a:noFill/>
                <a:ln w="9525">
                  <a:noFill/>
                  <a:miter lim="800000"/>
                  <a:headEnd/>
                  <a:tailEnd/>
                </a:ln>
                <a:effectLst/>
              </p:spPr>
              <p:txBody>
                <a:bodyPr wrap="none">
                  <a:spAutoFit/>
                </a:bodyPr>
                <a:lstStyle/>
                <a:p>
                  <a:pPr algn="ctr" eaLnBrk="0" hangingPunct="0"/>
                  <a:r>
                    <a:rPr lang="en-US" sz="1600" b="0">
                      <a:latin typeface="Arial" charset="0"/>
                      <a:ea typeface="ＭＳ Ｐゴシック" pitchFamily="1" charset="-128"/>
                    </a:rPr>
                    <a:t>Sender</a:t>
                  </a:r>
                </a:p>
              </p:txBody>
            </p:sp>
            <p:pic>
              <p:nvPicPr>
                <p:cNvPr id="335924" name="Picture 52"/>
                <p:cNvPicPr>
                  <a:picLocks noChangeAspect="1" noChangeArrowheads="1"/>
                </p:cNvPicPr>
                <p:nvPr/>
              </p:nvPicPr>
              <p:blipFill>
                <a:blip r:embed="rId3"/>
                <a:srcRect/>
                <a:stretch>
                  <a:fillRect/>
                </a:stretch>
              </p:blipFill>
              <p:spPr bwMode="auto">
                <a:xfrm>
                  <a:off x="793" y="1616"/>
                  <a:ext cx="374" cy="487"/>
                </a:xfrm>
                <a:prstGeom prst="rect">
                  <a:avLst/>
                </a:prstGeom>
                <a:noFill/>
                <a:ln w="9525">
                  <a:noFill/>
                  <a:miter lim="800000"/>
                  <a:headEnd/>
                  <a:tailEnd/>
                </a:ln>
                <a:effectLst/>
              </p:spPr>
            </p:pic>
          </p:grpSp>
          <p:sp>
            <p:nvSpPr>
              <p:cNvPr id="335925" name="Line 53"/>
              <p:cNvSpPr>
                <a:spLocks noChangeShapeType="1"/>
              </p:cNvSpPr>
              <p:nvPr/>
            </p:nvSpPr>
            <p:spPr bwMode="auto">
              <a:xfrm>
                <a:off x="2018" y="2205"/>
                <a:ext cx="590" cy="227"/>
              </a:xfrm>
              <a:prstGeom prst="line">
                <a:avLst/>
              </a:prstGeom>
              <a:noFill/>
              <a:ln w="9525">
                <a:solidFill>
                  <a:schemeClr val="tx1"/>
                </a:solidFill>
                <a:round/>
                <a:headEnd/>
                <a:tailEnd type="triangle" w="med" len="med"/>
              </a:ln>
              <a:effectLst/>
            </p:spPr>
            <p:txBody>
              <a:bodyPr/>
              <a:lstStyle/>
              <a:p>
                <a:endParaRPr lang="en-GB"/>
              </a:p>
            </p:txBody>
          </p:sp>
          <p:sp>
            <p:nvSpPr>
              <p:cNvPr id="335926" name="Line 54"/>
              <p:cNvSpPr>
                <a:spLocks noChangeShapeType="1"/>
              </p:cNvSpPr>
              <p:nvPr/>
            </p:nvSpPr>
            <p:spPr bwMode="auto">
              <a:xfrm>
                <a:off x="2426" y="2024"/>
                <a:ext cx="227" cy="317"/>
              </a:xfrm>
              <a:prstGeom prst="line">
                <a:avLst/>
              </a:prstGeom>
              <a:noFill/>
              <a:ln w="9525">
                <a:solidFill>
                  <a:schemeClr val="tx1"/>
                </a:solidFill>
                <a:round/>
                <a:headEnd/>
                <a:tailEnd type="triangle" w="med" len="med"/>
              </a:ln>
              <a:effectLst/>
            </p:spPr>
            <p:txBody>
              <a:bodyPr/>
              <a:lstStyle/>
              <a:p>
                <a:endParaRPr lang="en-GB"/>
              </a:p>
            </p:txBody>
          </p:sp>
          <p:sp>
            <p:nvSpPr>
              <p:cNvPr id="335927" name="Line 55"/>
              <p:cNvSpPr>
                <a:spLocks noChangeShapeType="1"/>
              </p:cNvSpPr>
              <p:nvPr/>
            </p:nvSpPr>
            <p:spPr bwMode="auto">
              <a:xfrm flipV="1">
                <a:off x="2064" y="2659"/>
                <a:ext cx="590" cy="227"/>
              </a:xfrm>
              <a:prstGeom prst="line">
                <a:avLst/>
              </a:prstGeom>
              <a:noFill/>
              <a:ln w="9525">
                <a:solidFill>
                  <a:schemeClr val="tx1"/>
                </a:solidFill>
                <a:round/>
                <a:headEnd/>
                <a:tailEnd type="triangle" w="med" len="med"/>
              </a:ln>
              <a:effectLst/>
            </p:spPr>
            <p:txBody>
              <a:bodyPr/>
              <a:lstStyle/>
              <a:p>
                <a:endParaRPr lang="en-GB"/>
              </a:p>
            </p:txBody>
          </p:sp>
          <p:sp>
            <p:nvSpPr>
              <p:cNvPr id="335928" name="Line 56"/>
              <p:cNvSpPr>
                <a:spLocks noChangeShapeType="1"/>
              </p:cNvSpPr>
              <p:nvPr/>
            </p:nvSpPr>
            <p:spPr bwMode="auto">
              <a:xfrm flipV="1">
                <a:off x="2426" y="2750"/>
                <a:ext cx="318" cy="362"/>
              </a:xfrm>
              <a:prstGeom prst="line">
                <a:avLst/>
              </a:prstGeom>
              <a:noFill/>
              <a:ln w="9525">
                <a:solidFill>
                  <a:schemeClr val="tx1"/>
                </a:solidFill>
                <a:round/>
                <a:headEnd/>
                <a:tailEnd type="triangle" w="med" len="med"/>
              </a:ln>
              <a:effectLst/>
            </p:spPr>
            <p:txBody>
              <a:bodyPr/>
              <a:lstStyle/>
              <a:p>
                <a:endParaRPr lang="en-GB"/>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buFont typeface="Arial" pitchFamily="34" charset="0"/>
              <a:buNone/>
              <a:defRPr/>
            </a:pPr>
            <a:r>
              <a:rPr lang="en-GB" dirty="0" smtClean="0"/>
              <a:t>EXAMPLE 19: MIXING UNITS</a:t>
            </a:r>
            <a:endParaRPr lang="en-GB" dirty="0"/>
          </a:p>
        </p:txBody>
      </p:sp>
      <p:sp>
        <p:nvSpPr>
          <p:cNvPr id="73730" name="4 Marcador de número de diapositiva"/>
          <p:cNvSpPr>
            <a:spLocks noGrp="1"/>
          </p:cNvSpPr>
          <p:nvPr>
            <p:ph type="sldNum" sz="quarter" idx="10"/>
          </p:nvPr>
        </p:nvSpPr>
        <p:spPr>
          <a:noFill/>
        </p:spPr>
        <p:txBody>
          <a:bodyPr/>
          <a:lstStyle/>
          <a:p>
            <a:fld id="{5AD41D23-39FD-4EB1-980F-D4FA79451C92}" type="slidenum">
              <a:rPr lang="en-GB">
                <a:latin typeface="BdE Neue Helvetica 55 Roman"/>
              </a:rPr>
              <a:pPr/>
              <a:t>70</a:t>
            </a:fld>
            <a:endParaRPr lang="en-GB">
              <a:latin typeface="BdE Neue Helvetica 55 Roman"/>
            </a:endParaRPr>
          </a:p>
        </p:txBody>
      </p:sp>
      <p:sp>
        <p:nvSpPr>
          <p:cNvPr id="73731" name="7 Marcador de contenido"/>
          <p:cNvSpPr>
            <a:spLocks noGrp="1"/>
          </p:cNvSpPr>
          <p:nvPr>
            <p:ph idx="1"/>
          </p:nvPr>
        </p:nvSpPr>
        <p:spPr>
          <a:xfrm>
            <a:off x="227013" y="1857375"/>
            <a:ext cx="8575675" cy="4194175"/>
          </a:xfrm>
        </p:spPr>
        <p:txBody>
          <a:bodyPr/>
          <a:lstStyle/>
          <a:p>
            <a:pPr marL="0" indent="0"/>
            <a:endParaRPr lang="en-GB" smtClean="0"/>
          </a:p>
          <a:p>
            <a:pPr marL="0" indent="0"/>
            <a:r>
              <a:rPr lang="en-GB" smtClean="0"/>
              <a:t>Input :</a:t>
            </a:r>
          </a:p>
          <a:p>
            <a:pPr marL="0" indent="0"/>
            <a:r>
              <a:rPr lang="en-GB" smtClean="0"/>
              <a:t>$netPositionsSubhCapCh (fallback value = 0):</a:t>
            </a:r>
          </a:p>
          <a:p>
            <a:pPr lvl="1"/>
            <a:r>
              <a:rPr lang="en-GB"/>
              <a:t>Concept name:  </a:t>
            </a:r>
            <a:r>
              <a:rPr lang="es-ES_tradnl"/>
              <a:t>p-cm-mr:NetPositionsSubjectToCapitalCharge </a:t>
            </a:r>
          </a:p>
          <a:p>
            <a:pPr marL="0" indent="0"/>
            <a:r>
              <a:rPr lang="es-ES_tradnl" smtClean="0"/>
              <a:t>$ratio (</a:t>
            </a:r>
            <a:r>
              <a:rPr lang="en-GB" smtClean="0"/>
              <a:t>fallback value = 0)</a:t>
            </a:r>
            <a:r>
              <a:rPr lang="es-ES_tradnl" smtClean="0"/>
              <a:t>:</a:t>
            </a:r>
          </a:p>
          <a:p>
            <a:pPr lvl="1"/>
            <a:r>
              <a:rPr lang="es-ES_tradnl"/>
              <a:t>Concept name: p-cm-mr:CapitalChargeRatio</a:t>
            </a:r>
          </a:p>
          <a:p>
            <a:pPr lvl="1"/>
            <a:endParaRPr lang="es-ES_tradnl"/>
          </a:p>
          <a:p>
            <a:pPr marL="0" indent="0"/>
            <a:r>
              <a:rPr lang="en-GB" smtClean="0"/>
              <a:t>Output:</a:t>
            </a:r>
          </a:p>
          <a:p>
            <a:pPr lvl="1"/>
            <a:r>
              <a:rPr lang="en-GB"/>
              <a:t>value = “$netPositionsSubhCapCh”</a:t>
            </a:r>
          </a:p>
          <a:p>
            <a:pPr lvl="1"/>
            <a:r>
              <a:rPr lang="en-GB"/>
              <a:t>decimals = “$decimals”</a:t>
            </a:r>
          </a:p>
          <a:p>
            <a:pPr lvl="1"/>
            <a:r>
              <a:rPr lang="en-GB"/>
              <a:t>Source = “</a:t>
            </a:r>
            <a:r>
              <a:rPr lang="en-GB" b="1" u="sng"/>
              <a:t>formula:uncovered</a:t>
            </a:r>
            <a:r>
              <a:rPr lang="en-GB"/>
              <a:t>”</a:t>
            </a:r>
          </a:p>
          <a:p>
            <a:pPr lvl="1"/>
            <a:r>
              <a:rPr lang="en-GB"/>
              <a:t>Concept name</a:t>
            </a:r>
            <a:r>
              <a:rPr lang="es-ES_tradnl"/>
              <a:t> p-cm-ca:MarketRiskCapitalRequirements</a:t>
            </a:r>
            <a:endParaRPr lang="en-GB"/>
          </a:p>
          <a:p>
            <a:pPr lvl="1"/>
            <a:endParaRPr lang="en-GB"/>
          </a:p>
        </p:txBody>
      </p:sp>
      <p:sp>
        <p:nvSpPr>
          <p:cNvPr id="9" name="8 CuadroTexto"/>
          <p:cNvSpPr txBox="1"/>
          <p:nvPr/>
        </p:nvSpPr>
        <p:spPr>
          <a:xfrm>
            <a:off x="1214438" y="982663"/>
            <a:ext cx="6900862" cy="101600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en-GB" dirty="0"/>
              <a:t>“</a:t>
            </a:r>
            <a:r>
              <a:rPr lang="en-GB" i="1" dirty="0"/>
              <a:t>Capital requirements” </a:t>
            </a:r>
            <a:r>
              <a:rPr lang="en-GB" dirty="0"/>
              <a:t>calculated as </a:t>
            </a:r>
          </a:p>
          <a:p>
            <a:pPr algn="ctr">
              <a:defRPr/>
            </a:pPr>
            <a:r>
              <a:rPr lang="en-GB" dirty="0"/>
              <a:t>“</a:t>
            </a:r>
            <a:r>
              <a:rPr lang="en-GB" i="1" dirty="0"/>
              <a:t>net positions subject to capital charge”  multiplied by </a:t>
            </a:r>
          </a:p>
          <a:p>
            <a:pPr algn="ctr">
              <a:defRPr/>
            </a:pPr>
            <a:r>
              <a:rPr lang="en-GB" i="1" dirty="0"/>
              <a:t>“risk capital charge”</a:t>
            </a:r>
            <a:endParaRPr lang="en-GB"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buFont typeface="Arial" pitchFamily="34" charset="0"/>
              <a:buNone/>
              <a:defRPr/>
            </a:pPr>
            <a:r>
              <a:rPr lang="en-GB" dirty="0" smtClean="0"/>
              <a:t>EXAMPLE 19B: MIXING UNITS</a:t>
            </a:r>
            <a:endParaRPr lang="en-GB" dirty="0"/>
          </a:p>
        </p:txBody>
      </p:sp>
      <p:sp>
        <p:nvSpPr>
          <p:cNvPr id="74754" name="4 Marcador de número de diapositiva"/>
          <p:cNvSpPr>
            <a:spLocks noGrp="1"/>
          </p:cNvSpPr>
          <p:nvPr>
            <p:ph type="sldNum" sz="quarter" idx="10"/>
          </p:nvPr>
        </p:nvSpPr>
        <p:spPr>
          <a:noFill/>
        </p:spPr>
        <p:txBody>
          <a:bodyPr/>
          <a:lstStyle/>
          <a:p>
            <a:fld id="{8DA9321B-1FD9-4375-B94E-E29DF7B048DC}" type="slidenum">
              <a:rPr lang="en-GB">
                <a:latin typeface="BdE Neue Helvetica 55 Roman"/>
              </a:rPr>
              <a:pPr/>
              <a:t>71</a:t>
            </a:fld>
            <a:endParaRPr lang="en-GB">
              <a:latin typeface="BdE Neue Helvetica 55 Roman"/>
            </a:endParaRPr>
          </a:p>
        </p:txBody>
      </p:sp>
      <p:sp>
        <p:nvSpPr>
          <p:cNvPr id="74755" name="7 Marcador de contenido"/>
          <p:cNvSpPr>
            <a:spLocks noGrp="1"/>
          </p:cNvSpPr>
          <p:nvPr>
            <p:ph idx="1"/>
          </p:nvPr>
        </p:nvSpPr>
        <p:spPr>
          <a:xfrm>
            <a:off x="227013" y="1857375"/>
            <a:ext cx="8575675" cy="4194175"/>
          </a:xfrm>
        </p:spPr>
        <p:txBody>
          <a:bodyPr/>
          <a:lstStyle/>
          <a:p>
            <a:pPr marL="0" indent="0"/>
            <a:endParaRPr lang="en-GB" smtClean="0"/>
          </a:p>
          <a:p>
            <a:pPr marL="0" indent="0"/>
            <a:r>
              <a:rPr lang="en-GB" smtClean="0"/>
              <a:t>Input :</a:t>
            </a:r>
          </a:p>
          <a:p>
            <a:pPr marL="0" indent="0"/>
            <a:r>
              <a:rPr lang="en-GB" smtClean="0"/>
              <a:t>$netPositionsSubhCapCh (fallback value = 0):</a:t>
            </a:r>
          </a:p>
          <a:p>
            <a:pPr lvl="1"/>
            <a:r>
              <a:rPr lang="en-GB"/>
              <a:t>Concept name:  </a:t>
            </a:r>
            <a:r>
              <a:rPr lang="es-ES_tradnl"/>
              <a:t>p-cm-mr:NetPositionsSubjectToCapitalCharge </a:t>
            </a:r>
          </a:p>
          <a:p>
            <a:pPr marL="0" indent="0"/>
            <a:r>
              <a:rPr lang="es-ES_tradnl" smtClean="0"/>
              <a:t>$ratio (</a:t>
            </a:r>
            <a:r>
              <a:rPr lang="en-GB" smtClean="0"/>
              <a:t>fallback value = 0)</a:t>
            </a:r>
            <a:r>
              <a:rPr lang="es-ES_tradnl" smtClean="0"/>
              <a:t>:</a:t>
            </a:r>
          </a:p>
          <a:p>
            <a:pPr lvl="1"/>
            <a:r>
              <a:rPr lang="es-ES_tradnl"/>
              <a:t>Concept name: p-cm-mr:CapitalChargeRatio</a:t>
            </a:r>
          </a:p>
          <a:p>
            <a:pPr lvl="1"/>
            <a:r>
              <a:rPr lang="es-ES_tradnl" b="1"/>
              <a:t>Unit filter: pure</a:t>
            </a:r>
          </a:p>
          <a:p>
            <a:pPr marL="0" indent="0"/>
            <a:r>
              <a:rPr lang="en-GB" smtClean="0"/>
              <a:t>Output:</a:t>
            </a:r>
          </a:p>
          <a:p>
            <a:pPr lvl="1"/>
            <a:r>
              <a:rPr lang="en-GB"/>
              <a:t>value = “$netPositionsSubhCapCh”</a:t>
            </a:r>
          </a:p>
          <a:p>
            <a:pPr lvl="1"/>
            <a:r>
              <a:rPr lang="en-GB"/>
              <a:t>decimals = “$decimals”</a:t>
            </a:r>
          </a:p>
          <a:p>
            <a:pPr lvl="1"/>
            <a:r>
              <a:rPr lang="en-GB"/>
              <a:t>Source = “</a:t>
            </a:r>
            <a:r>
              <a:rPr lang="en-GB" b="1" u="sng"/>
              <a:t>formula:uncovered</a:t>
            </a:r>
            <a:r>
              <a:rPr lang="en-GB"/>
              <a:t>”</a:t>
            </a:r>
          </a:p>
          <a:p>
            <a:pPr lvl="1"/>
            <a:r>
              <a:rPr lang="en-GB"/>
              <a:t>Concept name</a:t>
            </a:r>
            <a:r>
              <a:rPr lang="es-ES_tradnl"/>
              <a:t> p-cm-ca:MarketRiskCapitalRequirements</a:t>
            </a:r>
            <a:endParaRPr lang="en-GB"/>
          </a:p>
          <a:p>
            <a:pPr lvl="1"/>
            <a:endParaRPr lang="en-GB"/>
          </a:p>
        </p:txBody>
      </p:sp>
      <p:sp>
        <p:nvSpPr>
          <p:cNvPr id="9" name="8 CuadroTexto"/>
          <p:cNvSpPr txBox="1"/>
          <p:nvPr/>
        </p:nvSpPr>
        <p:spPr>
          <a:xfrm>
            <a:off x="1214438" y="982663"/>
            <a:ext cx="6900862" cy="101600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en-GB" dirty="0"/>
              <a:t>“</a:t>
            </a:r>
            <a:r>
              <a:rPr lang="en-GB" i="1" dirty="0"/>
              <a:t>Capital requirements” </a:t>
            </a:r>
            <a:r>
              <a:rPr lang="en-GB" dirty="0"/>
              <a:t>calculated as </a:t>
            </a:r>
          </a:p>
          <a:p>
            <a:pPr algn="ctr">
              <a:defRPr/>
            </a:pPr>
            <a:r>
              <a:rPr lang="en-GB" dirty="0"/>
              <a:t>“</a:t>
            </a:r>
            <a:r>
              <a:rPr lang="en-GB" i="1" dirty="0"/>
              <a:t>net positions subject to capital charge”  multiplied by </a:t>
            </a:r>
          </a:p>
          <a:p>
            <a:pPr algn="ctr">
              <a:defRPr/>
            </a:pPr>
            <a:r>
              <a:rPr lang="en-GB" i="1" dirty="0"/>
              <a:t>“risk capital charge”</a:t>
            </a:r>
            <a:endParaRPr lang="en-GB"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buFont typeface="Arial" pitchFamily="34" charset="0"/>
              <a:buNone/>
              <a:defRPr/>
            </a:pPr>
            <a:r>
              <a:rPr lang="en-GB" dirty="0" smtClean="0"/>
              <a:t>Formula guideline</a:t>
            </a:r>
            <a:endParaRPr lang="en-GB" dirty="0"/>
          </a:p>
        </p:txBody>
      </p:sp>
      <p:sp>
        <p:nvSpPr>
          <p:cNvPr id="75778" name="2 Marcador de contenido"/>
          <p:cNvSpPr>
            <a:spLocks noGrp="1"/>
          </p:cNvSpPr>
          <p:nvPr>
            <p:ph idx="1"/>
          </p:nvPr>
        </p:nvSpPr>
        <p:spPr/>
        <p:txBody>
          <a:bodyPr/>
          <a:lstStyle/>
          <a:p>
            <a:pPr marL="0" indent="0">
              <a:buFont typeface="Arial" charset="0"/>
              <a:buChar char="•"/>
            </a:pPr>
            <a:r>
              <a:rPr lang="en-GB" smtClean="0"/>
              <a:t> Define input variables</a:t>
            </a:r>
          </a:p>
          <a:p>
            <a:pPr marL="0" indent="0">
              <a:buFont typeface="Arial" charset="0"/>
              <a:buChar char="•"/>
            </a:pPr>
            <a:r>
              <a:rPr lang="en-GB" smtClean="0"/>
              <a:t> Try to use group filters</a:t>
            </a:r>
          </a:p>
          <a:p>
            <a:pPr marL="0" indent="0">
              <a:buFont typeface="Arial" charset="0"/>
              <a:buChar char="•"/>
            </a:pPr>
            <a:r>
              <a:rPr lang="en-GB" smtClean="0"/>
              <a:t> Use formula:uncovered as source</a:t>
            </a:r>
          </a:p>
          <a:p>
            <a:pPr marL="0" indent="0">
              <a:buFont typeface="Arial" charset="0"/>
              <a:buChar char="•"/>
            </a:pPr>
            <a:r>
              <a:rPr lang="en-GB" smtClean="0"/>
              <a:t> Give a explicit value to those aspects that are explicitly filtered on every input variable</a:t>
            </a:r>
          </a:p>
        </p:txBody>
      </p:sp>
      <p:sp>
        <p:nvSpPr>
          <p:cNvPr id="75779" name="3 Marcador de número de diapositiva"/>
          <p:cNvSpPr>
            <a:spLocks noGrp="1"/>
          </p:cNvSpPr>
          <p:nvPr>
            <p:ph type="sldNum" sz="quarter" idx="10"/>
          </p:nvPr>
        </p:nvSpPr>
        <p:spPr>
          <a:noFill/>
        </p:spPr>
        <p:txBody>
          <a:bodyPr/>
          <a:lstStyle/>
          <a:p>
            <a:fld id="{E1A12270-9BCD-42AB-8F73-A8DE9965FEEC}" type="slidenum">
              <a:rPr lang="es-ES_tradnl">
                <a:latin typeface="BdE Neue Helvetica 55 Roman"/>
              </a:rPr>
              <a:pPr/>
              <a:t>72</a:t>
            </a:fld>
            <a:endParaRPr lang="es-ES_tradnl">
              <a:latin typeface="BdE Neue Helvetica 55 Roman"/>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buFont typeface="Arial" pitchFamily="34" charset="0"/>
              <a:buNone/>
              <a:defRPr/>
            </a:pPr>
            <a:r>
              <a:rPr lang="en-GB" dirty="0" smtClean="0"/>
              <a:t>EXAMPLE 20</a:t>
            </a:r>
            <a:endParaRPr lang="en-GB" dirty="0"/>
          </a:p>
        </p:txBody>
      </p:sp>
      <p:sp>
        <p:nvSpPr>
          <p:cNvPr id="76802" name="4 Marcador de número de diapositiva"/>
          <p:cNvSpPr>
            <a:spLocks noGrp="1"/>
          </p:cNvSpPr>
          <p:nvPr>
            <p:ph type="sldNum" sz="quarter" idx="10"/>
          </p:nvPr>
        </p:nvSpPr>
        <p:spPr>
          <a:noFill/>
        </p:spPr>
        <p:txBody>
          <a:bodyPr/>
          <a:lstStyle/>
          <a:p>
            <a:fld id="{5A8EC0B7-851B-4363-8AB3-5FF019485B8A}" type="slidenum">
              <a:rPr lang="en-GB">
                <a:latin typeface="BdE Neue Helvetica 55 Roman"/>
              </a:rPr>
              <a:pPr/>
              <a:t>73</a:t>
            </a:fld>
            <a:endParaRPr lang="en-GB">
              <a:latin typeface="BdE Neue Helvetica 55 Roman"/>
            </a:endParaRPr>
          </a:p>
        </p:txBody>
      </p:sp>
      <p:sp>
        <p:nvSpPr>
          <p:cNvPr id="76803" name="7 Marcador de contenido"/>
          <p:cNvSpPr>
            <a:spLocks noGrp="1"/>
          </p:cNvSpPr>
          <p:nvPr>
            <p:ph idx="1"/>
          </p:nvPr>
        </p:nvSpPr>
        <p:spPr>
          <a:xfrm>
            <a:off x="227013" y="1857375"/>
            <a:ext cx="8575675" cy="4194175"/>
          </a:xfrm>
        </p:spPr>
        <p:txBody>
          <a:bodyPr/>
          <a:lstStyle/>
          <a:p>
            <a:pPr marL="0" indent="0"/>
            <a:r>
              <a:rPr lang="en-GB" smtClean="0"/>
              <a:t>Input:</a:t>
            </a:r>
          </a:p>
          <a:p>
            <a:pPr marL="0" indent="0"/>
            <a:r>
              <a:rPr lang="en-GB" smtClean="0"/>
              <a:t>$exc (fallbackValue = 0) :</a:t>
            </a:r>
          </a:p>
          <a:p>
            <a:pPr lvl="1"/>
            <a:r>
              <a:rPr lang="en-GB"/>
              <a:t>Exp dimension: MarketRiskDimension = MRiskSAEQUExchangeTraded...</a:t>
            </a:r>
          </a:p>
          <a:p>
            <a:pPr lvl="1"/>
            <a:r>
              <a:rPr lang="en-GB"/>
              <a:t>Concept name</a:t>
            </a:r>
            <a:r>
              <a:rPr lang="es-ES_tradnl"/>
              <a:t> p-cm-ca:MarketRiskCapitalRequirements</a:t>
            </a:r>
            <a:endParaRPr lang="en-GB" b="1"/>
          </a:p>
          <a:p>
            <a:pPr marL="0" indent="0"/>
            <a:r>
              <a:rPr lang="en-GB" smtClean="0"/>
              <a:t>$other  (fallbackValue = 0):</a:t>
            </a:r>
          </a:p>
          <a:p>
            <a:pPr lvl="1"/>
            <a:r>
              <a:rPr lang="en-GB"/>
              <a:t>Exp dimension: MarketRiskDimension = </a:t>
            </a:r>
            <a:r>
              <a:rPr lang="es-ES_tradnl"/>
              <a:t>RiskSAEQUOtherEquitiesThan… </a:t>
            </a:r>
          </a:p>
          <a:p>
            <a:pPr lvl="1"/>
            <a:r>
              <a:rPr lang="en-GB"/>
              <a:t>Concept name</a:t>
            </a:r>
            <a:r>
              <a:rPr lang="es-ES_tradnl"/>
              <a:t> p-cm-ca:MarketRiskCapitalRequirements</a:t>
            </a:r>
            <a:endParaRPr lang="en-GB"/>
          </a:p>
          <a:p>
            <a:pPr marL="0" indent="0"/>
            <a:r>
              <a:rPr lang="en-GB" smtClean="0"/>
              <a:t>Output:</a:t>
            </a:r>
          </a:p>
          <a:p>
            <a:pPr lvl="1"/>
            <a:r>
              <a:rPr lang="en-GB"/>
              <a:t>Value: “$exc + $other”</a:t>
            </a:r>
          </a:p>
          <a:p>
            <a:pPr lvl="1"/>
            <a:r>
              <a:rPr lang="en-GB"/>
              <a:t>Source: “formula:uncovered”</a:t>
            </a:r>
          </a:p>
          <a:p>
            <a:pPr lvl="1"/>
            <a:r>
              <a:rPr lang="en-GB"/>
              <a:t>Exp dimension: MarketRiskDimension = d-</a:t>
            </a:r>
            <a:r>
              <a:rPr lang="es-ES_tradnl"/>
              <a:t>mr:MRiskSAEQUGeneralRisk </a:t>
            </a:r>
          </a:p>
          <a:p>
            <a:pPr lvl="1"/>
            <a:r>
              <a:rPr lang="en-GB"/>
              <a:t>Concept name</a:t>
            </a:r>
            <a:r>
              <a:rPr lang="es-ES_tradnl"/>
              <a:t> p-cm-ca:MarketRiskCapitalRequirements</a:t>
            </a:r>
            <a:endParaRPr lang="en-GB"/>
          </a:p>
        </p:txBody>
      </p:sp>
      <p:sp>
        <p:nvSpPr>
          <p:cNvPr id="9" name="8 CuadroTexto"/>
          <p:cNvSpPr txBox="1"/>
          <p:nvPr/>
        </p:nvSpPr>
        <p:spPr>
          <a:xfrm>
            <a:off x="857250" y="841375"/>
            <a:ext cx="6745288" cy="101600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en-GB" dirty="0"/>
              <a:t>“</a:t>
            </a:r>
            <a:r>
              <a:rPr lang="en-GB" i="1" dirty="0"/>
              <a:t>Capital requirement</a:t>
            </a:r>
            <a:r>
              <a:rPr lang="en-GB" dirty="0"/>
              <a:t>” for “</a:t>
            </a:r>
            <a:r>
              <a:rPr lang="en-GB" i="1" dirty="0"/>
              <a:t>General risk</a:t>
            </a:r>
            <a:r>
              <a:rPr lang="en-GB" dirty="0"/>
              <a:t>” calculated as</a:t>
            </a:r>
          </a:p>
          <a:p>
            <a:pPr algn="ctr">
              <a:defRPr/>
            </a:pPr>
            <a:r>
              <a:rPr lang="en-GB" dirty="0"/>
              <a:t>“</a:t>
            </a:r>
            <a:r>
              <a:rPr lang="en-GB" i="1" dirty="0"/>
              <a:t>Capital requirements for exchange ...(1.1)” plus</a:t>
            </a:r>
          </a:p>
          <a:p>
            <a:pPr algn="ctr">
              <a:defRPr/>
            </a:pPr>
            <a:r>
              <a:rPr lang="en-GB" dirty="0"/>
              <a:t>“</a:t>
            </a:r>
            <a:r>
              <a:rPr lang="en-GB" i="1" dirty="0"/>
              <a:t>Capital requirements for other ...(1.2)”</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buFont typeface="Arial" pitchFamily="34" charset="0"/>
              <a:buNone/>
              <a:defRPr/>
            </a:pPr>
            <a:r>
              <a:rPr lang="en-GB" dirty="0" smtClean="0"/>
              <a:t>EXAMPLE 20</a:t>
            </a:r>
            <a:endParaRPr lang="en-GB" dirty="0"/>
          </a:p>
        </p:txBody>
      </p:sp>
      <p:sp>
        <p:nvSpPr>
          <p:cNvPr id="77826" name="4 Marcador de número de diapositiva"/>
          <p:cNvSpPr>
            <a:spLocks noGrp="1"/>
          </p:cNvSpPr>
          <p:nvPr>
            <p:ph type="sldNum" sz="quarter" idx="10"/>
          </p:nvPr>
        </p:nvSpPr>
        <p:spPr>
          <a:noFill/>
        </p:spPr>
        <p:txBody>
          <a:bodyPr/>
          <a:lstStyle/>
          <a:p>
            <a:fld id="{E248A073-8A9B-4C29-A197-21DA233001DD}" type="slidenum">
              <a:rPr lang="en-GB">
                <a:latin typeface="BdE Neue Helvetica 55 Roman"/>
              </a:rPr>
              <a:pPr/>
              <a:t>74</a:t>
            </a:fld>
            <a:endParaRPr lang="en-GB">
              <a:latin typeface="BdE Neue Helvetica 55 Roman"/>
            </a:endParaRPr>
          </a:p>
        </p:txBody>
      </p:sp>
      <p:sp>
        <p:nvSpPr>
          <p:cNvPr id="77827" name="7 Marcador de contenido"/>
          <p:cNvSpPr>
            <a:spLocks noGrp="1"/>
          </p:cNvSpPr>
          <p:nvPr>
            <p:ph idx="1"/>
          </p:nvPr>
        </p:nvSpPr>
        <p:spPr>
          <a:xfrm>
            <a:off x="227013" y="1857375"/>
            <a:ext cx="8575675" cy="4194175"/>
          </a:xfrm>
        </p:spPr>
        <p:txBody>
          <a:bodyPr/>
          <a:lstStyle/>
          <a:p>
            <a:pPr marL="0" indent="0"/>
            <a:r>
              <a:rPr lang="en-GB" smtClean="0"/>
              <a:t>Input:</a:t>
            </a:r>
          </a:p>
          <a:p>
            <a:pPr marL="0" indent="0"/>
            <a:r>
              <a:rPr lang="en-GB" smtClean="0"/>
              <a:t>Group filter: Concept name p-cm-ca:MarketRiskCapitalRequirements</a:t>
            </a:r>
          </a:p>
          <a:p>
            <a:pPr marL="0" indent="0"/>
            <a:endParaRPr lang="en-GB" smtClean="0"/>
          </a:p>
          <a:p>
            <a:pPr marL="0" indent="0"/>
            <a:r>
              <a:rPr lang="en-GB" smtClean="0"/>
              <a:t>$exc (fallbackValue = 0) :</a:t>
            </a:r>
          </a:p>
          <a:p>
            <a:pPr lvl="1"/>
            <a:r>
              <a:rPr lang="en-GB"/>
              <a:t>Exp dimension: MarketRiskDimension = MRiskSAEQUExchangeTraded...</a:t>
            </a:r>
          </a:p>
          <a:p>
            <a:pPr marL="0" indent="0"/>
            <a:endParaRPr lang="en-GB" smtClean="0"/>
          </a:p>
          <a:p>
            <a:pPr marL="0" indent="0"/>
            <a:r>
              <a:rPr lang="en-GB" smtClean="0"/>
              <a:t>$other  (fallbackValue = 0):</a:t>
            </a:r>
          </a:p>
          <a:p>
            <a:pPr lvl="1"/>
            <a:r>
              <a:rPr lang="en-GB"/>
              <a:t>Exp dimension: MarketRiskDimension = </a:t>
            </a:r>
            <a:r>
              <a:rPr lang="es-ES_tradnl"/>
              <a:t>RiskSAEQUOtherEquitiesThan… </a:t>
            </a:r>
          </a:p>
          <a:p>
            <a:pPr marL="0" indent="0"/>
            <a:endParaRPr lang="en-GB" smtClean="0"/>
          </a:p>
          <a:p>
            <a:pPr marL="0" indent="0"/>
            <a:r>
              <a:rPr lang="en-GB" smtClean="0"/>
              <a:t>Output:</a:t>
            </a:r>
          </a:p>
          <a:p>
            <a:pPr lvl="1"/>
            <a:r>
              <a:rPr lang="en-GB"/>
              <a:t>Value: “$exc + $other”</a:t>
            </a:r>
          </a:p>
          <a:p>
            <a:pPr lvl="1"/>
            <a:r>
              <a:rPr lang="en-GB"/>
              <a:t>Source: “formula:uncovered”</a:t>
            </a:r>
          </a:p>
          <a:p>
            <a:pPr lvl="1"/>
            <a:r>
              <a:rPr lang="en-GB"/>
              <a:t>Exp dimension: MarketRiskDimension = d-</a:t>
            </a:r>
            <a:r>
              <a:rPr lang="es-ES_tradnl"/>
              <a:t>mr:MRiskSAEQUGeneralRisk </a:t>
            </a:r>
          </a:p>
        </p:txBody>
      </p:sp>
      <p:sp>
        <p:nvSpPr>
          <p:cNvPr id="9" name="8 CuadroTexto"/>
          <p:cNvSpPr txBox="1"/>
          <p:nvPr/>
        </p:nvSpPr>
        <p:spPr>
          <a:xfrm>
            <a:off x="857250" y="841375"/>
            <a:ext cx="6745288" cy="101600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en-GB" dirty="0"/>
              <a:t>“</a:t>
            </a:r>
            <a:r>
              <a:rPr lang="en-GB" i="1" dirty="0"/>
              <a:t>Capital requirement</a:t>
            </a:r>
            <a:r>
              <a:rPr lang="en-GB" dirty="0"/>
              <a:t>” for “</a:t>
            </a:r>
            <a:r>
              <a:rPr lang="en-GB" i="1" dirty="0"/>
              <a:t>General risk</a:t>
            </a:r>
            <a:r>
              <a:rPr lang="en-GB" dirty="0"/>
              <a:t>” calculated as</a:t>
            </a:r>
          </a:p>
          <a:p>
            <a:pPr algn="ctr">
              <a:defRPr/>
            </a:pPr>
            <a:r>
              <a:rPr lang="en-GB" dirty="0"/>
              <a:t>“</a:t>
            </a:r>
            <a:r>
              <a:rPr lang="en-GB" i="1" dirty="0"/>
              <a:t>Capital requirements for exchange ...(1.1)” plus</a:t>
            </a:r>
          </a:p>
          <a:p>
            <a:pPr algn="ctr">
              <a:defRPr/>
            </a:pPr>
            <a:r>
              <a:rPr lang="en-GB" dirty="0"/>
              <a:t>“</a:t>
            </a:r>
            <a:r>
              <a:rPr lang="en-GB" i="1" dirty="0"/>
              <a:t>Capital requirements for other ...(1.2)”</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buFont typeface="Arial" pitchFamily="34" charset="0"/>
              <a:buNone/>
              <a:defRPr/>
            </a:pPr>
            <a:r>
              <a:rPr lang="en-GB" dirty="0" smtClean="0"/>
              <a:t>Consistency assertions</a:t>
            </a:r>
            <a:endParaRPr lang="en-GB" dirty="0"/>
          </a:p>
        </p:txBody>
      </p:sp>
      <p:sp>
        <p:nvSpPr>
          <p:cNvPr id="78850" name="2 Marcador de contenido"/>
          <p:cNvSpPr>
            <a:spLocks noGrp="1"/>
          </p:cNvSpPr>
          <p:nvPr>
            <p:ph idx="1"/>
          </p:nvPr>
        </p:nvSpPr>
        <p:spPr/>
        <p:txBody>
          <a:bodyPr/>
          <a:lstStyle/>
          <a:p>
            <a:pPr marL="0" indent="0"/>
            <a:r>
              <a:rPr lang="en-GB" smtClean="0"/>
              <a:t>Value assertions can be used to check the quality of data at the supervisor:</a:t>
            </a:r>
          </a:p>
          <a:p>
            <a:pPr lvl="1"/>
            <a:r>
              <a:rPr lang="en-GB"/>
              <a:t>A = B * C   ( “=“ means “must be equal, if not, raise an error” )</a:t>
            </a:r>
          </a:p>
          <a:p>
            <a:pPr marL="0" indent="0"/>
            <a:endParaRPr lang="en-GB" smtClean="0"/>
          </a:p>
          <a:p>
            <a:pPr marL="0" indent="0"/>
            <a:r>
              <a:rPr lang="en-GB" smtClean="0"/>
              <a:t>Formulae can be used to derive data from basic information at the supervised institution:</a:t>
            </a:r>
          </a:p>
          <a:p>
            <a:pPr lvl="1"/>
            <a:r>
              <a:rPr lang="en-US"/>
              <a:t>A = B * C   ( “=“ means “the left part is obtained from the right part” )</a:t>
            </a:r>
          </a:p>
          <a:p>
            <a:pPr marL="0" indent="0"/>
            <a:endParaRPr lang="en-GB" smtClean="0"/>
          </a:p>
          <a:p>
            <a:pPr marL="0" indent="0"/>
            <a:r>
              <a:rPr lang="en-GB" smtClean="0"/>
              <a:t>There is a lot in common between these two rules... Let’s take advantage</a:t>
            </a:r>
          </a:p>
        </p:txBody>
      </p:sp>
      <p:sp>
        <p:nvSpPr>
          <p:cNvPr id="78851" name="3 Marcador de número de diapositiva"/>
          <p:cNvSpPr>
            <a:spLocks noGrp="1"/>
          </p:cNvSpPr>
          <p:nvPr>
            <p:ph type="sldNum" sz="quarter" idx="10"/>
          </p:nvPr>
        </p:nvSpPr>
        <p:spPr>
          <a:noFill/>
        </p:spPr>
        <p:txBody>
          <a:bodyPr/>
          <a:lstStyle/>
          <a:p>
            <a:fld id="{13D93B50-24EE-454D-A89E-08893BF65599}" type="slidenum">
              <a:rPr lang="es-ES_tradnl">
                <a:latin typeface="BdE Neue Helvetica 55 Roman"/>
              </a:rPr>
              <a:pPr/>
              <a:t>75</a:t>
            </a:fld>
            <a:endParaRPr lang="es-ES_tradnl">
              <a:latin typeface="BdE Neue Helvetica 55 Roman"/>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buFont typeface="Arial" pitchFamily="34" charset="0"/>
              <a:buNone/>
              <a:defRPr/>
            </a:pPr>
            <a:r>
              <a:rPr lang="en-GB" dirty="0" smtClean="0"/>
              <a:t>Consistency assertions</a:t>
            </a:r>
            <a:endParaRPr lang="en-GB" dirty="0"/>
          </a:p>
        </p:txBody>
      </p:sp>
      <p:sp>
        <p:nvSpPr>
          <p:cNvPr id="79874" name="2 Marcador de contenido"/>
          <p:cNvSpPr>
            <a:spLocks noGrp="1"/>
          </p:cNvSpPr>
          <p:nvPr>
            <p:ph idx="1"/>
          </p:nvPr>
        </p:nvSpPr>
        <p:spPr/>
        <p:txBody>
          <a:bodyPr/>
          <a:lstStyle/>
          <a:p>
            <a:pPr marL="0" indent="0"/>
            <a:r>
              <a:rPr lang="en-GB" smtClean="0"/>
              <a:t>A consistency assertion is an assertion based on a formula</a:t>
            </a:r>
          </a:p>
          <a:p>
            <a:pPr marL="0" indent="0"/>
            <a:r>
              <a:rPr lang="en-GB" smtClean="0"/>
              <a:t>Test that the calculated results are consistent with the ones in the input instance document</a:t>
            </a:r>
          </a:p>
          <a:p>
            <a:pPr marL="0" indent="0"/>
            <a:endParaRPr lang="en-GB" smtClean="0"/>
          </a:p>
          <a:p>
            <a:pPr marL="0" indent="0"/>
            <a:r>
              <a:rPr lang="en-GB" smtClean="0"/>
              <a:t>Consistency assertion can include attributes to consider rounding errors:</a:t>
            </a:r>
          </a:p>
          <a:p>
            <a:pPr lvl="1"/>
            <a:r>
              <a:rPr lang="en-GB"/>
              <a:t>Absolute acceptance radius: </a:t>
            </a:r>
          </a:p>
          <a:p>
            <a:pPr lvl="2"/>
            <a:r>
              <a:rPr lang="en-GB" smtClean="0"/>
              <a:t>Defines an interval in absolute terms</a:t>
            </a:r>
          </a:p>
          <a:p>
            <a:pPr lvl="2"/>
            <a:r>
              <a:rPr lang="en-GB" smtClean="0"/>
              <a:t>I.e: 1000</a:t>
            </a:r>
          </a:p>
          <a:p>
            <a:pPr lvl="1"/>
            <a:r>
              <a:rPr lang="en-GB"/>
              <a:t>Relative acceptance radius: </a:t>
            </a:r>
          </a:p>
          <a:p>
            <a:pPr lvl="2"/>
            <a:r>
              <a:rPr lang="en-GB" smtClean="0"/>
              <a:t>Defines an interval proportional to that of the input</a:t>
            </a:r>
          </a:p>
          <a:p>
            <a:pPr lvl="2"/>
            <a:r>
              <a:rPr lang="en-GB" smtClean="0"/>
              <a:t>I.e: 5%</a:t>
            </a:r>
          </a:p>
          <a:p>
            <a:pPr marL="0" indent="0"/>
            <a:endParaRPr lang="en-GB" smtClean="0"/>
          </a:p>
          <a:p>
            <a:pPr marL="0" indent="0"/>
            <a:r>
              <a:rPr lang="en-GB" smtClean="0"/>
              <a:t>This way, the same formula can be reused by the sender of the information to obtain the required data and by the receiver, to check it.</a:t>
            </a:r>
          </a:p>
          <a:p>
            <a:pPr marL="0" indent="0"/>
            <a:endParaRPr lang="en-GB" smtClean="0"/>
          </a:p>
        </p:txBody>
      </p:sp>
      <p:sp>
        <p:nvSpPr>
          <p:cNvPr id="79875" name="3 Marcador de número de diapositiva"/>
          <p:cNvSpPr>
            <a:spLocks noGrp="1"/>
          </p:cNvSpPr>
          <p:nvPr>
            <p:ph type="sldNum" sz="quarter" idx="10"/>
          </p:nvPr>
        </p:nvSpPr>
        <p:spPr>
          <a:noFill/>
        </p:spPr>
        <p:txBody>
          <a:bodyPr/>
          <a:lstStyle/>
          <a:p>
            <a:fld id="{85F37572-084E-40EC-829B-8760B37BC348}" type="slidenum">
              <a:rPr lang="es-ES_tradnl">
                <a:latin typeface="BdE Neue Helvetica 55 Roman"/>
              </a:rPr>
              <a:pPr/>
              <a:t>76</a:t>
            </a:fld>
            <a:endParaRPr lang="es-ES_tradnl">
              <a:latin typeface="BdE Neue Helvetica 55 Roman"/>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buFont typeface="Arial" pitchFamily="34" charset="0"/>
              <a:buNone/>
              <a:defRPr/>
            </a:pPr>
            <a:r>
              <a:rPr lang="en-GB" dirty="0" smtClean="0"/>
              <a:t>A lot of Filters available</a:t>
            </a:r>
            <a:endParaRPr lang="en-GB" dirty="0"/>
          </a:p>
        </p:txBody>
      </p:sp>
      <p:sp>
        <p:nvSpPr>
          <p:cNvPr id="80898" name="2 Marcador de contenido"/>
          <p:cNvSpPr>
            <a:spLocks noGrp="1"/>
          </p:cNvSpPr>
          <p:nvPr>
            <p:ph sz="half" idx="1"/>
          </p:nvPr>
        </p:nvSpPr>
        <p:spPr/>
        <p:txBody>
          <a:bodyPr/>
          <a:lstStyle/>
          <a:p>
            <a:pPr marL="0" indent="0"/>
            <a:r>
              <a:rPr lang="en-GB" sz="2000" smtClean="0"/>
              <a:t>Concept aspect:</a:t>
            </a:r>
          </a:p>
          <a:p>
            <a:pPr marL="534988" lvl="1" indent="0"/>
            <a:r>
              <a:rPr lang="en-GB" sz="1800" smtClean="0"/>
              <a:t>By name </a:t>
            </a:r>
          </a:p>
          <a:p>
            <a:pPr marL="534988" lvl="1" indent="0"/>
            <a:r>
              <a:rPr lang="en-GB" sz="1800" smtClean="0"/>
              <a:t>By period-type</a:t>
            </a:r>
          </a:p>
          <a:p>
            <a:pPr marL="534988" lvl="1" indent="0"/>
            <a:r>
              <a:rPr lang="en-GB" sz="1800" smtClean="0"/>
              <a:t>By balance attribute</a:t>
            </a:r>
          </a:p>
          <a:p>
            <a:pPr marL="534988" lvl="1" indent="0"/>
            <a:r>
              <a:rPr lang="en-GB" sz="1800" smtClean="0"/>
              <a:t>By custom-attribute</a:t>
            </a:r>
          </a:p>
          <a:p>
            <a:pPr marL="534988" lvl="1" indent="0"/>
            <a:r>
              <a:rPr lang="en-GB" sz="1800" smtClean="0"/>
              <a:t>By data-type</a:t>
            </a:r>
          </a:p>
          <a:p>
            <a:pPr marL="534988" lvl="1" indent="0"/>
            <a:r>
              <a:rPr lang="en-GB" sz="1800" smtClean="0"/>
              <a:t>...</a:t>
            </a:r>
          </a:p>
          <a:p>
            <a:pPr marL="0" indent="0"/>
            <a:r>
              <a:rPr lang="en-GB" sz="2000" smtClean="0"/>
              <a:t>Dimensions:</a:t>
            </a:r>
          </a:p>
          <a:p>
            <a:pPr marL="534988" lvl="1" indent="0"/>
            <a:r>
              <a:rPr lang="en-GB" sz="1800" smtClean="0"/>
              <a:t>Explicit dimensions</a:t>
            </a:r>
          </a:p>
          <a:p>
            <a:pPr marL="534988" lvl="1" indent="0"/>
            <a:r>
              <a:rPr lang="en-GB" sz="1800" smtClean="0"/>
              <a:t>Typed dimensions</a:t>
            </a:r>
          </a:p>
          <a:p>
            <a:pPr marL="0" indent="0"/>
            <a:r>
              <a:rPr lang="en-GB" sz="2000" smtClean="0"/>
              <a:t>General filters:</a:t>
            </a:r>
          </a:p>
          <a:p>
            <a:pPr marL="534988" lvl="1" indent="0"/>
            <a:r>
              <a:rPr lang="en-GB" sz="1800" smtClean="0"/>
              <a:t>Value</a:t>
            </a:r>
          </a:p>
          <a:p>
            <a:pPr marL="534988" lvl="1" indent="0"/>
            <a:r>
              <a:rPr lang="en-GB" sz="1800" smtClean="0"/>
              <a:t>Precision</a:t>
            </a:r>
          </a:p>
          <a:p>
            <a:pPr marL="534988" lvl="1" indent="0"/>
            <a:r>
              <a:rPr lang="en-GB" sz="1800" smtClean="0"/>
              <a:t>....</a:t>
            </a:r>
          </a:p>
        </p:txBody>
      </p:sp>
      <p:sp>
        <p:nvSpPr>
          <p:cNvPr id="80899" name="4 Marcador de contenido"/>
          <p:cNvSpPr>
            <a:spLocks noGrp="1"/>
          </p:cNvSpPr>
          <p:nvPr>
            <p:ph sz="half" idx="2"/>
          </p:nvPr>
        </p:nvSpPr>
        <p:spPr/>
        <p:txBody>
          <a:bodyPr/>
          <a:lstStyle/>
          <a:p>
            <a:pPr marL="0" indent="0"/>
            <a:r>
              <a:rPr lang="en-GB" sz="2000" smtClean="0"/>
              <a:t>Unit:</a:t>
            </a:r>
          </a:p>
          <a:p>
            <a:pPr marL="534988" lvl="1" indent="0"/>
            <a:r>
              <a:rPr lang="en-GB" sz="1800" smtClean="0"/>
              <a:t>Single measure</a:t>
            </a:r>
          </a:p>
          <a:p>
            <a:pPr marL="534988" lvl="1" indent="0"/>
            <a:r>
              <a:rPr lang="en-GB" sz="1800" smtClean="0"/>
              <a:t>General measure</a:t>
            </a:r>
          </a:p>
          <a:p>
            <a:pPr marL="0" indent="0"/>
            <a:r>
              <a:rPr lang="en-GB" sz="2000" smtClean="0"/>
              <a:t>Period:</a:t>
            </a:r>
          </a:p>
          <a:p>
            <a:pPr marL="534988" lvl="1" indent="0"/>
            <a:r>
              <a:rPr lang="en-GB" sz="1800" smtClean="0"/>
              <a:t>General</a:t>
            </a:r>
          </a:p>
          <a:p>
            <a:pPr marL="534988" lvl="1" indent="0"/>
            <a:r>
              <a:rPr lang="en-GB" sz="1800" smtClean="0"/>
              <a:t>Period-start</a:t>
            </a:r>
          </a:p>
          <a:p>
            <a:pPr marL="534988" lvl="1" indent="0"/>
            <a:r>
              <a:rPr lang="en-GB" sz="1800" smtClean="0"/>
              <a:t>Period-end </a:t>
            </a:r>
          </a:p>
          <a:p>
            <a:pPr marL="534988" lvl="1" indent="0"/>
            <a:r>
              <a:rPr lang="en-GB" sz="1800" smtClean="0"/>
              <a:t>Period-instant</a:t>
            </a:r>
          </a:p>
          <a:p>
            <a:pPr marL="534988" lvl="1" indent="0"/>
            <a:r>
              <a:rPr lang="en-GB" sz="1800" smtClean="0"/>
              <a:t>Forever filter</a:t>
            </a:r>
          </a:p>
          <a:p>
            <a:pPr marL="534988" lvl="1" indent="0"/>
            <a:r>
              <a:rPr lang="en-GB" sz="1800" smtClean="0"/>
              <a:t>Instant-duration</a:t>
            </a:r>
          </a:p>
          <a:p>
            <a:pPr marL="0" indent="0"/>
            <a:r>
              <a:rPr lang="en-GB" sz="2000" smtClean="0"/>
              <a:t>Tuple</a:t>
            </a:r>
          </a:p>
          <a:p>
            <a:pPr marL="0" indent="0"/>
            <a:r>
              <a:rPr lang="en-GB" sz="2000" smtClean="0"/>
              <a:t>Entity</a:t>
            </a:r>
          </a:p>
          <a:p>
            <a:pPr marL="0" indent="0"/>
            <a:r>
              <a:rPr lang="en-GB" sz="2000" smtClean="0"/>
              <a:t>Segment / scenario</a:t>
            </a:r>
          </a:p>
          <a:p>
            <a:pPr marL="0" indent="0"/>
            <a:r>
              <a:rPr lang="en-GB" sz="2000" smtClean="0"/>
              <a:t>...</a:t>
            </a:r>
          </a:p>
          <a:p>
            <a:pPr marL="534988" lvl="1" indent="0"/>
            <a:endParaRPr lang="en-GB" sz="1800" smtClean="0"/>
          </a:p>
        </p:txBody>
      </p:sp>
      <p:sp>
        <p:nvSpPr>
          <p:cNvPr id="80900" name="3 Marcador de número de diapositiva"/>
          <p:cNvSpPr>
            <a:spLocks noGrp="1"/>
          </p:cNvSpPr>
          <p:nvPr>
            <p:ph type="sldNum" sz="quarter" idx="10"/>
          </p:nvPr>
        </p:nvSpPr>
        <p:spPr>
          <a:noFill/>
        </p:spPr>
        <p:txBody>
          <a:bodyPr/>
          <a:lstStyle/>
          <a:p>
            <a:fld id="{645C9790-6EBC-4C40-8CA5-33BCA843F7CE}" type="slidenum">
              <a:rPr lang="es-ES_tradnl" smtClean="0">
                <a:latin typeface="BdE Neue Helvetica 55 Roman"/>
              </a:rPr>
              <a:pPr/>
              <a:t>77</a:t>
            </a:fld>
            <a:endParaRPr lang="es-ES_tradnl" smtClean="0">
              <a:latin typeface="BdE Neue Helvetica 55 Roman"/>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buFont typeface="Arial" pitchFamily="34" charset="0"/>
              <a:buNone/>
              <a:defRPr/>
            </a:pPr>
            <a:r>
              <a:rPr lang="en-GB" dirty="0" smtClean="0"/>
              <a:t>Resources</a:t>
            </a:r>
            <a:endParaRPr lang="en-GB" dirty="0"/>
          </a:p>
        </p:txBody>
      </p:sp>
      <p:sp>
        <p:nvSpPr>
          <p:cNvPr id="81922" name="2 Marcador de contenido"/>
          <p:cNvSpPr>
            <a:spLocks noGrp="1"/>
          </p:cNvSpPr>
          <p:nvPr>
            <p:ph idx="1"/>
          </p:nvPr>
        </p:nvSpPr>
        <p:spPr/>
        <p:txBody>
          <a:bodyPr/>
          <a:lstStyle/>
          <a:p>
            <a:pPr marL="0" indent="0"/>
            <a:r>
              <a:rPr lang="en-GB" smtClean="0"/>
              <a:t>Formula specification:</a:t>
            </a:r>
          </a:p>
          <a:p>
            <a:pPr lvl="1"/>
            <a:r>
              <a:rPr lang="en-GB">
                <a:hlinkClick r:id="rId2"/>
              </a:rPr>
              <a:t>http://www.xbrl.org/SpecCRs/</a:t>
            </a:r>
            <a:endParaRPr lang="en-GB"/>
          </a:p>
          <a:p>
            <a:pPr lvl="1"/>
            <a:endParaRPr lang="en-GB"/>
          </a:p>
          <a:p>
            <a:pPr marL="0" indent="0"/>
            <a:r>
              <a:rPr lang="en-GB" smtClean="0"/>
              <a:t>XPath specification:</a:t>
            </a:r>
          </a:p>
          <a:p>
            <a:pPr lvl="1"/>
            <a:r>
              <a:rPr lang="en-GB">
                <a:hlinkClick r:id="rId3"/>
              </a:rPr>
              <a:t>http://www.w3.org/TR/xpath20/</a:t>
            </a:r>
            <a:endParaRPr lang="en-GB"/>
          </a:p>
          <a:p>
            <a:pPr lvl="1"/>
            <a:endParaRPr lang="en-GB"/>
          </a:p>
          <a:p>
            <a:pPr marL="0" indent="0"/>
            <a:r>
              <a:rPr lang="en-GB" smtClean="0"/>
              <a:t>Xpath functions and operators:</a:t>
            </a:r>
          </a:p>
          <a:p>
            <a:pPr lvl="1"/>
            <a:r>
              <a:rPr lang="en-GB">
                <a:hlinkClick r:id="rId4"/>
              </a:rPr>
              <a:t>http://www.w3.org/TR/xquery-operators/</a:t>
            </a:r>
            <a:endParaRPr lang="en-GB"/>
          </a:p>
          <a:p>
            <a:pPr lvl="1"/>
            <a:endParaRPr lang="en-GB"/>
          </a:p>
          <a:p>
            <a:pPr marL="0" indent="0"/>
            <a:r>
              <a:rPr lang="en-GB" smtClean="0"/>
              <a:t>Herm Fischer’s Formulae Tutorial:</a:t>
            </a:r>
          </a:p>
          <a:p>
            <a:pPr lvl="1"/>
            <a:r>
              <a:rPr lang="en-GB">
                <a:hlinkClick r:id="rId5"/>
              </a:rPr>
              <a:t>http://herm.ws/XBRL/files/docs/FormulaTutorial.ppt</a:t>
            </a:r>
            <a:endParaRPr lang="en-GB"/>
          </a:p>
          <a:p>
            <a:pPr lvl="1"/>
            <a:endParaRPr lang="en-GB"/>
          </a:p>
        </p:txBody>
      </p:sp>
      <p:sp>
        <p:nvSpPr>
          <p:cNvPr id="81923" name="3 Marcador de número de diapositiva"/>
          <p:cNvSpPr>
            <a:spLocks noGrp="1"/>
          </p:cNvSpPr>
          <p:nvPr>
            <p:ph type="sldNum" sz="quarter" idx="10"/>
          </p:nvPr>
        </p:nvSpPr>
        <p:spPr>
          <a:noFill/>
        </p:spPr>
        <p:txBody>
          <a:bodyPr/>
          <a:lstStyle/>
          <a:p>
            <a:fld id="{1C93B4DF-55D3-4259-87F3-DE68280DE606}" type="slidenum">
              <a:rPr lang="es-ES_tradnl">
                <a:latin typeface="BdE Neue Helvetica 55 Roman"/>
              </a:rPr>
              <a:pPr/>
              <a:t>78</a:t>
            </a:fld>
            <a:endParaRPr lang="es-ES_tradnl">
              <a:latin typeface="BdE Neue Helvetica 55 Roman"/>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0166" y="2643182"/>
            <a:ext cx="5927725" cy="871538"/>
          </a:xfrm>
        </p:spPr>
        <p:txBody>
          <a:bodyPr/>
          <a:lstStyle/>
          <a:p>
            <a:pPr algn="ctr"/>
            <a:r>
              <a:rPr lang="en-GB" sz="2400" dirty="0" smtClean="0"/>
              <a:t>BANK OF SPAIN PROJECT DETAILS</a:t>
            </a:r>
            <a:endParaRPr lang="en-GB" sz="2400" dirty="0"/>
          </a:p>
        </p:txBody>
      </p:sp>
      <p:sp>
        <p:nvSpPr>
          <p:cNvPr id="4" name="3 Marcador de número de diapositiva"/>
          <p:cNvSpPr>
            <a:spLocks noGrp="1"/>
          </p:cNvSpPr>
          <p:nvPr>
            <p:ph type="sldNum" sz="quarter" idx="10"/>
          </p:nvPr>
        </p:nvSpPr>
        <p:spPr/>
        <p:txBody>
          <a:bodyPr/>
          <a:lstStyle/>
          <a:p>
            <a:pPr>
              <a:defRPr/>
            </a:pPr>
            <a:fld id="{2ECB91E4-7DF1-492F-ADF2-9B7C17310A1B}" type="slidenum">
              <a:rPr lang="es-ES_tradnl" smtClean="0"/>
              <a:pPr>
                <a:defRPr/>
              </a:pPr>
              <a:t>79</a:t>
            </a:fld>
            <a:endParaRPr lang="es-ES_tradn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4 Marcador de número de diapositiva"/>
          <p:cNvSpPr>
            <a:spLocks noGrp="1"/>
          </p:cNvSpPr>
          <p:nvPr>
            <p:ph type="sldNum" sz="quarter" idx="10"/>
          </p:nvPr>
        </p:nvSpPr>
        <p:spPr/>
        <p:txBody>
          <a:bodyPr/>
          <a:lstStyle/>
          <a:p>
            <a:fld id="{DEF50DBE-92C6-4902-883A-2AE21191D121}" type="slidenum">
              <a:rPr lang="es-ES_tradnl"/>
              <a:pPr/>
              <a:t>8</a:t>
            </a:fld>
            <a:endParaRPr lang="es-ES_tradnl" dirty="0"/>
          </a:p>
        </p:txBody>
      </p:sp>
      <p:sp>
        <p:nvSpPr>
          <p:cNvPr id="390146" name="Rectangle 2"/>
          <p:cNvSpPr>
            <a:spLocks noChangeArrowheads="1"/>
          </p:cNvSpPr>
          <p:nvPr/>
        </p:nvSpPr>
        <p:spPr bwMode="auto">
          <a:xfrm>
            <a:off x="231775" y="3860801"/>
            <a:ext cx="8636000" cy="2232025"/>
          </a:xfrm>
          <a:prstGeom prst="rect">
            <a:avLst/>
          </a:prstGeom>
          <a:solidFill>
            <a:srgbClr val="FFFF66"/>
          </a:solidFill>
          <a:ln w="9525">
            <a:noFill/>
            <a:miter lim="800000"/>
            <a:headEnd/>
            <a:tailEnd/>
          </a:ln>
          <a:effectLst/>
        </p:spPr>
        <p:txBody>
          <a:bodyPr wrap="none" anchor="b"/>
          <a:lstStyle/>
          <a:p>
            <a:pPr algn="r" eaLnBrk="0" hangingPunct="0"/>
            <a:r>
              <a:rPr lang="en-US" b="0" i="1">
                <a:latin typeface="Arial" charset="0"/>
                <a:ea typeface="ＭＳ Ｐゴシック" pitchFamily="1" charset="-128"/>
              </a:rPr>
              <a:t>Sender</a:t>
            </a:r>
          </a:p>
        </p:txBody>
      </p:sp>
      <p:sp>
        <p:nvSpPr>
          <p:cNvPr id="390147" name="Line 3"/>
          <p:cNvSpPr>
            <a:spLocks noChangeShapeType="1"/>
          </p:cNvSpPr>
          <p:nvPr/>
        </p:nvSpPr>
        <p:spPr bwMode="auto">
          <a:xfrm>
            <a:off x="184150" y="3860801"/>
            <a:ext cx="8713788" cy="0"/>
          </a:xfrm>
          <a:prstGeom prst="line">
            <a:avLst/>
          </a:prstGeom>
          <a:noFill/>
          <a:ln w="38100">
            <a:solidFill>
              <a:schemeClr val="tx1"/>
            </a:solidFill>
            <a:prstDash val="dashDot"/>
            <a:round/>
            <a:headEnd/>
            <a:tailEnd/>
          </a:ln>
          <a:effectLst/>
        </p:spPr>
        <p:txBody>
          <a:bodyPr/>
          <a:lstStyle/>
          <a:p>
            <a:endParaRPr lang="en-GB"/>
          </a:p>
        </p:txBody>
      </p:sp>
      <p:sp>
        <p:nvSpPr>
          <p:cNvPr id="390148" name="Rectangle 4"/>
          <p:cNvSpPr>
            <a:spLocks noChangeArrowheads="1"/>
          </p:cNvSpPr>
          <p:nvPr/>
        </p:nvSpPr>
        <p:spPr bwMode="auto">
          <a:xfrm>
            <a:off x="231775" y="1628776"/>
            <a:ext cx="8636000" cy="2232025"/>
          </a:xfrm>
          <a:prstGeom prst="rect">
            <a:avLst/>
          </a:prstGeom>
          <a:noFill/>
          <a:ln w="9525">
            <a:noFill/>
            <a:miter lim="800000"/>
            <a:headEnd/>
            <a:tailEnd/>
          </a:ln>
          <a:effectLst/>
        </p:spPr>
        <p:txBody>
          <a:bodyPr wrap="none"/>
          <a:lstStyle/>
          <a:p>
            <a:pPr algn="r" eaLnBrk="0" hangingPunct="0"/>
            <a:r>
              <a:rPr lang="en-US" b="0" i="1" dirty="0" smtClean="0">
                <a:latin typeface="Arial" charset="0"/>
                <a:ea typeface="ＭＳ Ｐゴシック" pitchFamily="1" charset="-128"/>
              </a:rPr>
              <a:t>Supervisor</a:t>
            </a:r>
            <a:endParaRPr lang="en-US" b="0" i="1" dirty="0">
              <a:latin typeface="Arial" charset="0"/>
              <a:ea typeface="ＭＳ Ｐゴシック" pitchFamily="1" charset="-128"/>
            </a:endParaRPr>
          </a:p>
        </p:txBody>
      </p:sp>
      <p:sp>
        <p:nvSpPr>
          <p:cNvPr id="390149" name="Rectangle 5"/>
          <p:cNvSpPr>
            <a:spLocks noGrp="1" noChangeArrowheads="1"/>
          </p:cNvSpPr>
          <p:nvPr>
            <p:ph type="title"/>
          </p:nvPr>
        </p:nvSpPr>
        <p:spPr/>
        <p:txBody>
          <a:bodyPr/>
          <a:lstStyle/>
          <a:p>
            <a:r>
              <a:rPr lang="en-US" dirty="0" smtClean="0"/>
              <a:t>DEFINITON PHASE (XBRL APPROACH)</a:t>
            </a:r>
            <a:endParaRPr lang="en-US" dirty="0"/>
          </a:p>
        </p:txBody>
      </p:sp>
      <p:pic>
        <p:nvPicPr>
          <p:cNvPr id="390150" name="Picture 6"/>
          <p:cNvPicPr>
            <a:picLocks noChangeAspect="1" noChangeArrowheads="1"/>
          </p:cNvPicPr>
          <p:nvPr/>
        </p:nvPicPr>
        <p:blipFill>
          <a:blip r:embed="rId3"/>
          <a:srcRect/>
          <a:stretch>
            <a:fillRect/>
          </a:stretch>
        </p:blipFill>
        <p:spPr bwMode="auto">
          <a:xfrm>
            <a:off x="6450013" y="2133601"/>
            <a:ext cx="741362" cy="1008063"/>
          </a:xfrm>
          <a:prstGeom prst="rect">
            <a:avLst/>
          </a:prstGeom>
          <a:noFill/>
          <a:ln w="9525">
            <a:noFill/>
            <a:miter lim="800000"/>
            <a:headEnd/>
            <a:tailEnd/>
          </a:ln>
          <a:effectLst/>
        </p:spPr>
      </p:pic>
      <p:pic>
        <p:nvPicPr>
          <p:cNvPr id="390151" name="Picture 7"/>
          <p:cNvPicPr>
            <a:picLocks noChangeAspect="1" noChangeArrowheads="1"/>
          </p:cNvPicPr>
          <p:nvPr/>
        </p:nvPicPr>
        <p:blipFill>
          <a:blip r:embed="rId3"/>
          <a:srcRect/>
          <a:stretch>
            <a:fillRect/>
          </a:stretch>
        </p:blipFill>
        <p:spPr bwMode="auto">
          <a:xfrm>
            <a:off x="6376988" y="4510089"/>
            <a:ext cx="741362" cy="1008062"/>
          </a:xfrm>
          <a:prstGeom prst="rect">
            <a:avLst/>
          </a:prstGeom>
          <a:noFill/>
          <a:ln w="9525">
            <a:noFill/>
            <a:miter lim="800000"/>
            <a:headEnd/>
            <a:tailEnd/>
          </a:ln>
          <a:effectLst/>
        </p:spPr>
      </p:pic>
      <p:grpSp>
        <p:nvGrpSpPr>
          <p:cNvPr id="2" name="Group 8"/>
          <p:cNvGrpSpPr>
            <a:grpSpLocks/>
          </p:cNvGrpSpPr>
          <p:nvPr/>
        </p:nvGrpSpPr>
        <p:grpSpPr bwMode="auto">
          <a:xfrm>
            <a:off x="4576763" y="2949576"/>
            <a:ext cx="2033587" cy="1430338"/>
            <a:chOff x="2925" y="2130"/>
            <a:chExt cx="1281" cy="901"/>
          </a:xfrm>
        </p:grpSpPr>
        <p:sp>
          <p:nvSpPr>
            <p:cNvPr id="390153" name="AutoShape 9"/>
            <p:cNvSpPr>
              <a:spLocks noChangeArrowheads="1"/>
            </p:cNvSpPr>
            <p:nvPr/>
          </p:nvSpPr>
          <p:spPr bwMode="auto">
            <a:xfrm rot="-1467092">
              <a:off x="2935" y="2130"/>
              <a:ext cx="1271" cy="164"/>
            </a:xfrm>
            <a:prstGeom prst="rightArrow">
              <a:avLst>
                <a:gd name="adj1" fmla="val 30722"/>
                <a:gd name="adj2" fmla="val 79186"/>
              </a:avLst>
            </a:prstGeom>
            <a:solidFill>
              <a:schemeClr val="accent1"/>
            </a:solidFill>
            <a:ln w="9525">
              <a:solidFill>
                <a:schemeClr val="tx1"/>
              </a:solidFill>
              <a:miter lim="800000"/>
              <a:headEnd/>
              <a:tailEnd/>
            </a:ln>
            <a:effectLst/>
          </p:spPr>
          <p:txBody>
            <a:bodyPr wrap="none" anchor="ctr"/>
            <a:lstStyle/>
            <a:p>
              <a:endParaRPr lang="en-GB"/>
            </a:p>
          </p:txBody>
        </p:sp>
        <p:sp>
          <p:nvSpPr>
            <p:cNvPr id="390154" name="AutoShape 10"/>
            <p:cNvSpPr>
              <a:spLocks noChangeArrowheads="1"/>
            </p:cNvSpPr>
            <p:nvPr/>
          </p:nvSpPr>
          <p:spPr bwMode="auto">
            <a:xfrm rot="1233229" flipV="1">
              <a:off x="2925" y="2840"/>
              <a:ext cx="1225" cy="191"/>
            </a:xfrm>
            <a:prstGeom prst="rightArrow">
              <a:avLst>
                <a:gd name="adj1" fmla="val 30722"/>
                <a:gd name="adj2" fmla="val 65532"/>
              </a:avLst>
            </a:prstGeom>
            <a:solidFill>
              <a:schemeClr val="accent1"/>
            </a:solidFill>
            <a:ln w="9525">
              <a:solidFill>
                <a:schemeClr val="tx1"/>
              </a:solidFill>
              <a:miter lim="800000"/>
              <a:headEnd/>
              <a:tailEnd/>
            </a:ln>
            <a:effectLst/>
          </p:spPr>
          <p:txBody>
            <a:bodyPr wrap="none" anchor="ctr"/>
            <a:lstStyle/>
            <a:p>
              <a:endParaRPr lang="en-GB"/>
            </a:p>
          </p:txBody>
        </p:sp>
      </p:grpSp>
      <p:grpSp>
        <p:nvGrpSpPr>
          <p:cNvPr id="3" name="Group 11"/>
          <p:cNvGrpSpPr>
            <a:grpSpLocks/>
          </p:cNvGrpSpPr>
          <p:nvPr/>
        </p:nvGrpSpPr>
        <p:grpSpPr bwMode="auto">
          <a:xfrm>
            <a:off x="2849564" y="1698627"/>
            <a:ext cx="2058988" cy="1482725"/>
            <a:chOff x="1837" y="1342"/>
            <a:chExt cx="1297" cy="934"/>
          </a:xfrm>
        </p:grpSpPr>
        <p:grpSp>
          <p:nvGrpSpPr>
            <p:cNvPr id="4" name="Group 12"/>
            <p:cNvGrpSpPr>
              <a:grpSpLocks/>
            </p:cNvGrpSpPr>
            <p:nvPr/>
          </p:nvGrpSpPr>
          <p:grpSpPr bwMode="auto">
            <a:xfrm>
              <a:off x="1837" y="1570"/>
              <a:ext cx="634" cy="706"/>
              <a:chOff x="603" y="1616"/>
              <a:chExt cx="742" cy="940"/>
            </a:xfrm>
          </p:grpSpPr>
          <p:sp>
            <p:nvSpPr>
              <p:cNvPr id="390157" name="Text Box 13"/>
              <p:cNvSpPr txBox="1">
                <a:spLocks noChangeArrowheads="1"/>
              </p:cNvSpPr>
              <p:nvPr/>
            </p:nvSpPr>
            <p:spPr bwMode="auto">
              <a:xfrm>
                <a:off x="603" y="2069"/>
                <a:ext cx="742" cy="487"/>
              </a:xfrm>
              <a:prstGeom prst="rect">
                <a:avLst/>
              </a:prstGeom>
              <a:noFill/>
              <a:ln w="9525">
                <a:noFill/>
                <a:miter lim="800000"/>
                <a:headEnd/>
                <a:tailEnd/>
              </a:ln>
              <a:effectLst/>
            </p:spPr>
            <p:txBody>
              <a:bodyPr wrap="none">
                <a:spAutoFit/>
              </a:bodyPr>
              <a:lstStyle/>
              <a:p>
                <a:pPr algn="ctr" eaLnBrk="0" hangingPunct="0"/>
                <a:r>
                  <a:rPr lang="en-US" sz="1600" b="0">
                    <a:latin typeface="Arial" charset="0"/>
                    <a:ea typeface="ＭＳ Ｐゴシック" pitchFamily="1" charset="-128"/>
                  </a:rPr>
                  <a:t>Business</a:t>
                </a:r>
              </a:p>
              <a:p>
                <a:pPr algn="ctr" eaLnBrk="0" hangingPunct="0"/>
                <a:r>
                  <a:rPr lang="en-US" sz="1600" b="0">
                    <a:latin typeface="Arial" charset="0"/>
                    <a:ea typeface="ＭＳ Ｐゴシック" pitchFamily="1" charset="-128"/>
                  </a:rPr>
                  <a:t>user</a:t>
                </a:r>
              </a:p>
            </p:txBody>
          </p:sp>
          <p:pic>
            <p:nvPicPr>
              <p:cNvPr id="390158" name="Picture 14"/>
              <p:cNvPicPr>
                <a:picLocks noChangeAspect="1" noChangeArrowheads="1"/>
              </p:cNvPicPr>
              <p:nvPr/>
            </p:nvPicPr>
            <p:blipFill>
              <a:blip r:embed="rId4"/>
              <a:srcRect/>
              <a:stretch>
                <a:fillRect/>
              </a:stretch>
            </p:blipFill>
            <p:spPr bwMode="auto">
              <a:xfrm>
                <a:off x="793" y="1616"/>
                <a:ext cx="374" cy="487"/>
              </a:xfrm>
              <a:prstGeom prst="rect">
                <a:avLst/>
              </a:prstGeom>
              <a:noFill/>
              <a:ln w="9525">
                <a:noFill/>
                <a:miter lim="800000"/>
                <a:headEnd/>
                <a:tailEnd/>
              </a:ln>
              <a:effectLst/>
            </p:spPr>
          </p:pic>
        </p:grpSp>
        <p:grpSp>
          <p:nvGrpSpPr>
            <p:cNvPr id="5" name="Group 15"/>
            <p:cNvGrpSpPr>
              <a:grpSpLocks/>
            </p:cNvGrpSpPr>
            <p:nvPr/>
          </p:nvGrpSpPr>
          <p:grpSpPr bwMode="auto">
            <a:xfrm>
              <a:off x="2425" y="1342"/>
              <a:ext cx="709" cy="779"/>
              <a:chOff x="1854" y="1222"/>
              <a:chExt cx="829" cy="1039"/>
            </a:xfrm>
          </p:grpSpPr>
          <p:pic>
            <p:nvPicPr>
              <p:cNvPr id="390160" name="Picture 16"/>
              <p:cNvPicPr>
                <a:picLocks noChangeAspect="1" noChangeArrowheads="1"/>
              </p:cNvPicPr>
              <p:nvPr/>
            </p:nvPicPr>
            <p:blipFill>
              <a:blip r:embed="rId5"/>
              <a:srcRect/>
              <a:stretch>
                <a:fillRect/>
              </a:stretch>
            </p:blipFill>
            <p:spPr bwMode="auto">
              <a:xfrm>
                <a:off x="2316" y="1222"/>
                <a:ext cx="367" cy="364"/>
              </a:xfrm>
              <a:prstGeom prst="rect">
                <a:avLst/>
              </a:prstGeom>
              <a:noFill/>
              <a:ln>
                <a:noFill/>
              </a:ln>
              <a:effectLst/>
            </p:spPr>
          </p:pic>
          <p:grpSp>
            <p:nvGrpSpPr>
              <p:cNvPr id="6" name="Group 17"/>
              <p:cNvGrpSpPr>
                <a:grpSpLocks/>
              </p:cNvGrpSpPr>
              <p:nvPr/>
            </p:nvGrpSpPr>
            <p:grpSpPr bwMode="auto">
              <a:xfrm>
                <a:off x="1854" y="1525"/>
                <a:ext cx="784" cy="736"/>
                <a:chOff x="584" y="1616"/>
                <a:chExt cx="784" cy="736"/>
              </a:xfrm>
            </p:grpSpPr>
            <p:sp>
              <p:nvSpPr>
                <p:cNvPr id="390162" name="Text Box 18"/>
                <p:cNvSpPr txBox="1">
                  <a:spLocks noChangeArrowheads="1"/>
                </p:cNvSpPr>
                <p:nvPr/>
              </p:nvSpPr>
              <p:spPr bwMode="auto">
                <a:xfrm>
                  <a:off x="584" y="2069"/>
                  <a:ext cx="784" cy="283"/>
                </a:xfrm>
                <a:prstGeom prst="rect">
                  <a:avLst/>
                </a:prstGeom>
                <a:noFill/>
                <a:ln w="9525">
                  <a:noFill/>
                  <a:miter lim="800000"/>
                  <a:headEnd/>
                  <a:tailEnd/>
                </a:ln>
                <a:effectLst/>
              </p:spPr>
              <p:txBody>
                <a:bodyPr wrap="none">
                  <a:spAutoFit/>
                </a:bodyPr>
                <a:lstStyle/>
                <a:p>
                  <a:pPr algn="ctr" eaLnBrk="0" hangingPunct="0"/>
                  <a:r>
                    <a:rPr lang="en-US" sz="1600" b="0">
                      <a:latin typeface="Arial" charset="0"/>
                      <a:ea typeface="ＭＳ Ｐゴシック" pitchFamily="1" charset="-128"/>
                    </a:rPr>
                    <a:t>IT analyst</a:t>
                  </a:r>
                </a:p>
              </p:txBody>
            </p:sp>
            <p:pic>
              <p:nvPicPr>
                <p:cNvPr id="390163" name="Picture 19"/>
                <p:cNvPicPr>
                  <a:picLocks noChangeAspect="1" noChangeArrowheads="1"/>
                </p:cNvPicPr>
                <p:nvPr/>
              </p:nvPicPr>
              <p:blipFill>
                <a:blip r:embed="rId4"/>
                <a:srcRect/>
                <a:stretch>
                  <a:fillRect/>
                </a:stretch>
              </p:blipFill>
              <p:spPr bwMode="auto">
                <a:xfrm>
                  <a:off x="793" y="1616"/>
                  <a:ext cx="374" cy="487"/>
                </a:xfrm>
                <a:prstGeom prst="rect">
                  <a:avLst/>
                </a:prstGeom>
                <a:noFill/>
                <a:ln w="9525">
                  <a:noFill/>
                  <a:miter lim="800000"/>
                  <a:headEnd/>
                  <a:tailEnd/>
                </a:ln>
                <a:effectLst/>
              </p:spPr>
            </p:pic>
          </p:grpSp>
        </p:grpSp>
      </p:grpSp>
      <p:grpSp>
        <p:nvGrpSpPr>
          <p:cNvPr id="7" name="Group 20"/>
          <p:cNvGrpSpPr>
            <a:grpSpLocks/>
          </p:cNvGrpSpPr>
          <p:nvPr/>
        </p:nvGrpSpPr>
        <p:grpSpPr bwMode="auto">
          <a:xfrm>
            <a:off x="2390772" y="2924177"/>
            <a:ext cx="2951159" cy="2035176"/>
            <a:chOff x="1548" y="2114"/>
            <a:chExt cx="1859" cy="1282"/>
          </a:xfrm>
        </p:grpSpPr>
        <p:grpSp>
          <p:nvGrpSpPr>
            <p:cNvPr id="8" name="Group 21"/>
            <p:cNvGrpSpPr>
              <a:grpSpLocks/>
            </p:cNvGrpSpPr>
            <p:nvPr/>
          </p:nvGrpSpPr>
          <p:grpSpPr bwMode="auto">
            <a:xfrm>
              <a:off x="1548" y="2114"/>
              <a:ext cx="1241" cy="1271"/>
              <a:chOff x="1548" y="2114"/>
              <a:chExt cx="1241" cy="1271"/>
            </a:xfrm>
          </p:grpSpPr>
          <p:sp>
            <p:nvSpPr>
              <p:cNvPr id="390166" name="AutoShape 22"/>
              <p:cNvSpPr>
                <a:spLocks noChangeArrowheads="1"/>
              </p:cNvSpPr>
              <p:nvPr/>
            </p:nvSpPr>
            <p:spPr bwMode="auto">
              <a:xfrm>
                <a:off x="2245" y="2114"/>
                <a:ext cx="544" cy="318"/>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390167" name="AutoShape 23"/>
              <p:cNvSpPr>
                <a:spLocks noChangeArrowheads="1"/>
              </p:cNvSpPr>
              <p:nvPr/>
            </p:nvSpPr>
            <p:spPr bwMode="auto">
              <a:xfrm>
                <a:off x="2200" y="3067"/>
                <a:ext cx="544" cy="318"/>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GB"/>
              </a:p>
            </p:txBody>
          </p:sp>
          <p:grpSp>
            <p:nvGrpSpPr>
              <p:cNvPr id="9" name="Group 24"/>
              <p:cNvGrpSpPr>
                <a:grpSpLocks/>
              </p:cNvGrpSpPr>
              <p:nvPr/>
            </p:nvGrpSpPr>
            <p:grpSpPr bwMode="auto">
              <a:xfrm>
                <a:off x="1548" y="2432"/>
                <a:ext cx="923" cy="681"/>
                <a:chOff x="505" y="1616"/>
                <a:chExt cx="923" cy="681"/>
              </a:xfrm>
            </p:grpSpPr>
            <p:pic>
              <p:nvPicPr>
                <p:cNvPr id="390169" name="Picture 25"/>
                <p:cNvPicPr>
                  <a:picLocks noChangeAspect="1" noChangeArrowheads="1"/>
                </p:cNvPicPr>
                <p:nvPr/>
              </p:nvPicPr>
              <p:blipFill>
                <a:blip r:embed="rId6"/>
                <a:srcRect/>
                <a:stretch>
                  <a:fillRect/>
                </a:stretch>
              </p:blipFill>
              <p:spPr bwMode="auto">
                <a:xfrm>
                  <a:off x="1066" y="1616"/>
                  <a:ext cx="293" cy="363"/>
                </a:xfrm>
                <a:prstGeom prst="rect">
                  <a:avLst/>
                </a:prstGeom>
                <a:noFill/>
                <a:ln w="9525">
                  <a:noFill/>
                  <a:miter lim="800000"/>
                  <a:headEnd/>
                  <a:tailEnd/>
                </a:ln>
                <a:effectLst/>
              </p:spPr>
            </p:pic>
            <p:sp>
              <p:nvSpPr>
                <p:cNvPr id="390170" name="Text Box 26"/>
                <p:cNvSpPr txBox="1">
                  <a:spLocks noChangeArrowheads="1"/>
                </p:cNvSpPr>
                <p:nvPr/>
              </p:nvSpPr>
              <p:spPr bwMode="auto">
                <a:xfrm>
                  <a:off x="505" y="1967"/>
                  <a:ext cx="923" cy="330"/>
                </a:xfrm>
                <a:prstGeom prst="rect">
                  <a:avLst/>
                </a:prstGeom>
                <a:noFill/>
                <a:ln w="9525">
                  <a:noFill/>
                  <a:miter lim="800000"/>
                  <a:headEnd/>
                  <a:tailEnd/>
                </a:ln>
                <a:effectLst/>
              </p:spPr>
              <p:txBody>
                <a:bodyPr wrap="none">
                  <a:spAutoFit/>
                </a:bodyPr>
                <a:lstStyle/>
                <a:p>
                  <a:pPr algn="ctr" eaLnBrk="0" hangingPunct="0"/>
                  <a:r>
                    <a:rPr lang="en-US" sz="1400" i="1" dirty="0" smtClean="0">
                      <a:latin typeface="Arial" charset="0"/>
                      <a:ea typeface="ＭＳ Ｐゴシック" pitchFamily="1" charset="-128"/>
                    </a:rPr>
                    <a:t>Normative</a:t>
                  </a:r>
                </a:p>
                <a:p>
                  <a:pPr algn="ctr" eaLnBrk="0" hangingPunct="0"/>
                  <a:r>
                    <a:rPr lang="en-US" sz="1400" i="1" dirty="0" smtClean="0">
                      <a:latin typeface="Arial" charset="0"/>
                      <a:ea typeface="ＭＳ Ｐゴシック" pitchFamily="1" charset="-128"/>
                    </a:rPr>
                    <a:t>documentation</a:t>
                  </a:r>
                  <a:endParaRPr lang="en-US" sz="1400" i="1" dirty="0">
                    <a:latin typeface="Arial" charset="0"/>
                    <a:ea typeface="ＭＳ Ｐゴシック" pitchFamily="1" charset="-128"/>
                  </a:endParaRPr>
                </a:p>
              </p:txBody>
            </p:sp>
          </p:grpSp>
        </p:grpSp>
        <p:grpSp>
          <p:nvGrpSpPr>
            <p:cNvPr id="10" name="Group 27"/>
            <p:cNvGrpSpPr>
              <a:grpSpLocks/>
            </p:cNvGrpSpPr>
            <p:nvPr/>
          </p:nvGrpSpPr>
          <p:grpSpPr bwMode="auto">
            <a:xfrm>
              <a:off x="2472" y="2432"/>
              <a:ext cx="935" cy="964"/>
              <a:chOff x="853" y="1616"/>
              <a:chExt cx="935" cy="964"/>
            </a:xfrm>
          </p:grpSpPr>
          <p:pic>
            <p:nvPicPr>
              <p:cNvPr id="390172" name="Picture 28"/>
              <p:cNvPicPr>
                <a:picLocks noChangeAspect="1" noChangeArrowheads="1"/>
              </p:cNvPicPr>
              <p:nvPr/>
            </p:nvPicPr>
            <p:blipFill>
              <a:blip r:embed="rId6"/>
              <a:srcRect/>
              <a:stretch>
                <a:fillRect/>
              </a:stretch>
            </p:blipFill>
            <p:spPr bwMode="auto">
              <a:xfrm>
                <a:off x="1066" y="1616"/>
                <a:ext cx="293" cy="363"/>
              </a:xfrm>
              <a:prstGeom prst="rect">
                <a:avLst/>
              </a:prstGeom>
              <a:noFill/>
              <a:ln w="9525">
                <a:noFill/>
                <a:miter lim="800000"/>
                <a:headEnd/>
                <a:tailEnd/>
              </a:ln>
              <a:effectLst/>
            </p:spPr>
          </p:pic>
          <p:sp>
            <p:nvSpPr>
              <p:cNvPr id="390173" name="Text Box 29"/>
              <p:cNvSpPr txBox="1">
                <a:spLocks noChangeArrowheads="1"/>
              </p:cNvSpPr>
              <p:nvPr/>
            </p:nvSpPr>
            <p:spPr bwMode="auto">
              <a:xfrm>
                <a:off x="853" y="1979"/>
                <a:ext cx="935" cy="601"/>
              </a:xfrm>
              <a:prstGeom prst="rect">
                <a:avLst/>
              </a:prstGeom>
              <a:noFill/>
              <a:ln w="9525">
                <a:noFill/>
                <a:miter lim="800000"/>
                <a:headEnd/>
                <a:tailEnd/>
              </a:ln>
              <a:effectLst/>
            </p:spPr>
            <p:txBody>
              <a:bodyPr wrap="none">
                <a:spAutoFit/>
              </a:bodyPr>
              <a:lstStyle/>
              <a:p>
                <a:pPr algn="ctr" eaLnBrk="0" hangingPunct="0"/>
                <a:r>
                  <a:rPr lang="en-US" sz="1400" i="1" dirty="0">
                    <a:latin typeface="Arial" charset="0"/>
                    <a:ea typeface="ＭＳ Ｐゴシック" pitchFamily="1" charset="-128"/>
                  </a:rPr>
                  <a:t>XBRL</a:t>
                </a:r>
              </a:p>
              <a:p>
                <a:pPr algn="ctr" eaLnBrk="0" hangingPunct="0"/>
                <a:r>
                  <a:rPr lang="en-US" sz="1400" i="1" dirty="0" smtClean="0">
                    <a:latin typeface="Arial" charset="0"/>
                    <a:ea typeface="ＭＳ Ｐゴシック" pitchFamily="1" charset="-128"/>
                  </a:rPr>
                  <a:t>Taxonomy</a:t>
                </a:r>
              </a:p>
              <a:p>
                <a:pPr algn="ctr" eaLnBrk="0" hangingPunct="0"/>
                <a:r>
                  <a:rPr lang="en-US" sz="1400" i="1" dirty="0" smtClean="0">
                    <a:latin typeface="Arial" charset="0"/>
                    <a:ea typeface="ＭＳ Ｐゴシック" pitchFamily="1" charset="-128"/>
                  </a:rPr>
                  <a:t>(with validation</a:t>
                </a:r>
              </a:p>
              <a:p>
                <a:pPr algn="ctr" eaLnBrk="0" hangingPunct="0"/>
                <a:r>
                  <a:rPr lang="en-US" sz="1400" i="1" dirty="0" smtClean="0">
                    <a:latin typeface="Arial" charset="0"/>
                    <a:ea typeface="ＭＳ Ｐゴシック" pitchFamily="1" charset="-128"/>
                  </a:rPr>
                  <a:t>rules)</a:t>
                </a:r>
                <a:endParaRPr lang="en-US" sz="1400" i="1" dirty="0">
                  <a:latin typeface="Arial" charset="0"/>
                  <a:ea typeface="ＭＳ Ｐゴシック" pitchFamily="1" charset="-128"/>
                </a:endParaRPr>
              </a:p>
            </p:txBody>
          </p:sp>
        </p:grpSp>
      </p:grpSp>
      <p:grpSp>
        <p:nvGrpSpPr>
          <p:cNvPr id="11" name="Group 30"/>
          <p:cNvGrpSpPr>
            <a:grpSpLocks/>
          </p:cNvGrpSpPr>
          <p:nvPr/>
        </p:nvGrpSpPr>
        <p:grpSpPr bwMode="auto">
          <a:xfrm>
            <a:off x="3352800" y="4797426"/>
            <a:ext cx="1006475" cy="1120775"/>
            <a:chOff x="603" y="1616"/>
            <a:chExt cx="742" cy="940"/>
          </a:xfrm>
        </p:grpSpPr>
        <p:sp>
          <p:nvSpPr>
            <p:cNvPr id="390175" name="Text Box 31"/>
            <p:cNvSpPr txBox="1">
              <a:spLocks noChangeArrowheads="1"/>
            </p:cNvSpPr>
            <p:nvPr/>
          </p:nvSpPr>
          <p:spPr bwMode="auto">
            <a:xfrm>
              <a:off x="603" y="2069"/>
              <a:ext cx="742" cy="487"/>
            </a:xfrm>
            <a:prstGeom prst="rect">
              <a:avLst/>
            </a:prstGeom>
            <a:noFill/>
            <a:ln w="9525">
              <a:noFill/>
              <a:miter lim="800000"/>
              <a:headEnd/>
              <a:tailEnd/>
            </a:ln>
            <a:effectLst/>
          </p:spPr>
          <p:txBody>
            <a:bodyPr wrap="none">
              <a:spAutoFit/>
            </a:bodyPr>
            <a:lstStyle/>
            <a:p>
              <a:pPr algn="ctr" eaLnBrk="0" hangingPunct="0"/>
              <a:r>
                <a:rPr lang="en-US" sz="1600" b="0">
                  <a:latin typeface="Arial" charset="0"/>
                  <a:ea typeface="ＭＳ Ｐゴシック" pitchFamily="1" charset="-128"/>
                </a:rPr>
                <a:t>Business</a:t>
              </a:r>
            </a:p>
            <a:p>
              <a:pPr algn="ctr" eaLnBrk="0" hangingPunct="0"/>
              <a:r>
                <a:rPr lang="en-US" sz="1600" b="0">
                  <a:latin typeface="Arial" charset="0"/>
                  <a:ea typeface="ＭＳ Ｐゴシック" pitchFamily="1" charset="-128"/>
                </a:rPr>
                <a:t>user</a:t>
              </a:r>
            </a:p>
          </p:txBody>
        </p:sp>
        <p:pic>
          <p:nvPicPr>
            <p:cNvPr id="390176" name="Picture 32"/>
            <p:cNvPicPr>
              <a:picLocks noChangeAspect="1" noChangeArrowheads="1"/>
            </p:cNvPicPr>
            <p:nvPr/>
          </p:nvPicPr>
          <p:blipFill>
            <a:blip r:embed="rId4"/>
            <a:srcRect/>
            <a:stretch>
              <a:fillRect/>
            </a:stretch>
          </p:blipFill>
          <p:spPr bwMode="auto">
            <a:xfrm>
              <a:off x="793" y="1616"/>
              <a:ext cx="374" cy="487"/>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0166" y="2643182"/>
            <a:ext cx="5927725" cy="871538"/>
          </a:xfrm>
        </p:spPr>
        <p:txBody>
          <a:bodyPr/>
          <a:lstStyle/>
          <a:p>
            <a:pPr algn="ctr"/>
            <a:r>
              <a:rPr lang="en-GB" sz="2400" dirty="0" smtClean="0"/>
              <a:t>NEXT STEPS</a:t>
            </a:r>
            <a:endParaRPr lang="en-GB" sz="2400" dirty="0"/>
          </a:p>
        </p:txBody>
      </p:sp>
      <p:sp>
        <p:nvSpPr>
          <p:cNvPr id="4" name="3 Marcador de número de diapositiva"/>
          <p:cNvSpPr>
            <a:spLocks noGrp="1"/>
          </p:cNvSpPr>
          <p:nvPr>
            <p:ph type="sldNum" sz="quarter" idx="10"/>
          </p:nvPr>
        </p:nvSpPr>
        <p:spPr/>
        <p:txBody>
          <a:bodyPr/>
          <a:lstStyle/>
          <a:p>
            <a:pPr>
              <a:defRPr/>
            </a:pPr>
            <a:fld id="{2ECB91E4-7DF1-492F-ADF2-9B7C17310A1B}" type="slidenum">
              <a:rPr lang="es-ES_tradnl" smtClean="0"/>
              <a:pPr>
                <a:defRPr/>
              </a:pPr>
              <a:t>80</a:t>
            </a:fld>
            <a:endParaRPr lang="es-ES_tradnl"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Next STEPS: CROSS INSTANCE VALIDATION</a:t>
            </a:r>
            <a:endParaRPr lang="en-GB" dirty="0"/>
          </a:p>
        </p:txBody>
      </p:sp>
      <p:sp>
        <p:nvSpPr>
          <p:cNvPr id="3" name="2 Marcador de contenido"/>
          <p:cNvSpPr>
            <a:spLocks noGrp="1"/>
          </p:cNvSpPr>
          <p:nvPr>
            <p:ph idx="1"/>
          </p:nvPr>
        </p:nvSpPr>
        <p:spPr/>
        <p:txBody>
          <a:bodyPr/>
          <a:lstStyle/>
          <a:p>
            <a:r>
              <a:rPr lang="en-GB" dirty="0" smtClean="0"/>
              <a:t>The problem: </a:t>
            </a:r>
          </a:p>
          <a:p>
            <a:pPr lvl="1"/>
            <a:r>
              <a:rPr lang="en-GB" dirty="0" smtClean="0"/>
              <a:t>Validations with documents received in previous periods</a:t>
            </a:r>
          </a:p>
          <a:p>
            <a:pPr lvl="2"/>
            <a:r>
              <a:rPr lang="en-GB" dirty="0" smtClean="0"/>
              <a:t>E.g.: check abrupt changes of certain concepts</a:t>
            </a:r>
          </a:p>
          <a:p>
            <a:pPr lvl="1"/>
            <a:r>
              <a:rPr lang="en-GB" dirty="0" smtClean="0"/>
              <a:t>Use database information for some validations</a:t>
            </a:r>
          </a:p>
          <a:p>
            <a:pPr lvl="2"/>
            <a:r>
              <a:rPr lang="en-GB" dirty="0" smtClean="0"/>
              <a:t>E.g.: validations that take into account interest rates</a:t>
            </a:r>
          </a:p>
          <a:p>
            <a:endParaRPr lang="en-GB" dirty="0"/>
          </a:p>
        </p:txBody>
      </p:sp>
      <p:sp>
        <p:nvSpPr>
          <p:cNvPr id="4" name="3 Marcador de número de diapositiva"/>
          <p:cNvSpPr>
            <a:spLocks noGrp="1"/>
          </p:cNvSpPr>
          <p:nvPr>
            <p:ph type="sldNum" sz="quarter" idx="10"/>
          </p:nvPr>
        </p:nvSpPr>
        <p:spPr/>
        <p:txBody>
          <a:bodyPr/>
          <a:lstStyle/>
          <a:p>
            <a:pPr>
              <a:defRPr/>
            </a:pPr>
            <a:fld id="{2ECB91E4-7DF1-492F-ADF2-9B7C17310A1B}" type="slidenum">
              <a:rPr lang="es-ES_tradnl" smtClean="0"/>
              <a:pPr>
                <a:defRPr/>
              </a:pPr>
              <a:t>81</a:t>
            </a:fld>
            <a:endParaRPr lang="es-ES_tradnl"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ilindro"/>
          <p:cNvSpPr/>
          <p:nvPr/>
        </p:nvSpPr>
        <p:spPr bwMode="auto">
          <a:xfrm>
            <a:off x="6357949" y="4906955"/>
            <a:ext cx="1903398" cy="1143008"/>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_tradnl" dirty="0" err="1" smtClean="0">
                <a:solidFill>
                  <a:schemeClr val="tx1"/>
                </a:solidFill>
                <a:latin typeface="BdE Neue Helvetica 55 Roman" pitchFamily="34" charset="0"/>
              </a:rPr>
              <a:t>Database</a:t>
            </a:r>
            <a:endParaRPr kumimoji="0" lang="es-ES_tradnl" sz="2000" b="1" i="0" u="none" strike="noStrike" cap="none" normalizeH="0" baseline="0" dirty="0" smtClean="0">
              <a:ln>
                <a:noFill/>
              </a:ln>
              <a:solidFill>
                <a:schemeClr val="tx1"/>
              </a:solidFill>
              <a:effectLst/>
              <a:latin typeface="BdE Neue Helvetica 55 Roman" pitchFamily="34" charset="0"/>
            </a:endParaRPr>
          </a:p>
        </p:txBody>
      </p:sp>
      <p:sp>
        <p:nvSpPr>
          <p:cNvPr id="12" name="11 Rectángulo"/>
          <p:cNvSpPr/>
          <p:nvPr/>
        </p:nvSpPr>
        <p:spPr bwMode="auto">
          <a:xfrm>
            <a:off x="5214942" y="982663"/>
            <a:ext cx="3783008" cy="857256"/>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tx1"/>
                </a:solidFill>
                <a:effectLst/>
                <a:latin typeface="BdE Neue Helvetica 55 Roman" pitchFamily="34" charset="0"/>
              </a:rPr>
              <a:t>$</a:t>
            </a:r>
            <a:r>
              <a:rPr kumimoji="0" lang="es-ES_tradnl" sz="2000" b="1" i="0" u="none" strike="noStrike" cap="none" normalizeH="0" baseline="0" dirty="0" err="1" smtClean="0">
                <a:ln>
                  <a:noFill/>
                </a:ln>
                <a:solidFill>
                  <a:schemeClr val="tx1"/>
                </a:solidFill>
                <a:effectLst/>
                <a:latin typeface="BdE Neue Helvetica 55 Roman" pitchFamily="34" charset="0"/>
              </a:rPr>
              <a:t>interest</a:t>
            </a:r>
            <a:r>
              <a:rPr kumimoji="0" lang="es-ES_tradnl" sz="2000" b="1" i="0" u="none" strike="noStrike" cap="none" normalizeH="0" baseline="0" dirty="0" smtClean="0">
                <a:ln>
                  <a:noFill/>
                </a:ln>
                <a:solidFill>
                  <a:schemeClr val="tx1"/>
                </a:solidFill>
                <a:effectLst/>
                <a:latin typeface="BdE Neue Helvetica 55 Roman" pitchFamily="34" charset="0"/>
              </a:rPr>
              <a:t>-</a:t>
            </a:r>
            <a:r>
              <a:rPr kumimoji="0" lang="es-ES_tradnl" sz="2000" b="1" i="0" u="none" strike="noStrike" cap="none" normalizeH="0" baseline="0" dirty="0" err="1" smtClean="0">
                <a:ln>
                  <a:noFill/>
                </a:ln>
                <a:solidFill>
                  <a:schemeClr val="tx1"/>
                </a:solidFill>
                <a:effectLst/>
                <a:latin typeface="BdE Neue Helvetica 55 Roman" pitchFamily="34" charset="0"/>
              </a:rPr>
              <a:t>rate</a:t>
            </a:r>
            <a:r>
              <a:rPr lang="es-ES_tradnl" dirty="0" smtClean="0">
                <a:solidFill>
                  <a:schemeClr val="tx1"/>
                </a:solidFill>
                <a:latin typeface="BdE Neue Helvetica 55 Roman" pitchFamily="34" charset="0"/>
              </a:rPr>
              <a:t> =</a:t>
            </a:r>
            <a:endParaRPr kumimoji="0" lang="es-ES_tradnl" sz="2000" b="1" i="0" u="none" strike="noStrike" cap="none" normalizeH="0" dirty="0" smtClean="0">
              <a:ln>
                <a:noFill/>
              </a:ln>
              <a:solidFill>
                <a:schemeClr val="tx1"/>
              </a:solidFill>
              <a:effectLst/>
              <a:latin typeface="BdE Neue Helvetica 55 Roman"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s-ES_tradnl" sz="2000" b="1" i="0" u="none" strike="noStrike" cap="none" normalizeH="0" dirty="0" smtClean="0">
                <a:ln>
                  <a:noFill/>
                </a:ln>
                <a:solidFill>
                  <a:schemeClr val="tx1"/>
                </a:solidFill>
                <a:effectLst/>
                <a:latin typeface="BdE Neue Helvetica 55 Roman" pitchFamily="34" charset="0"/>
              </a:rPr>
              <a:t>    “</a:t>
            </a:r>
            <a:r>
              <a:rPr kumimoji="0" lang="es-ES_tradnl" sz="2000" b="1" i="0" u="none" strike="noStrike" cap="none" normalizeH="0" dirty="0" err="1" smtClean="0">
                <a:ln>
                  <a:noFill/>
                </a:ln>
                <a:solidFill>
                  <a:schemeClr val="tx1"/>
                </a:solidFill>
                <a:effectLst/>
                <a:latin typeface="BdE Neue Helvetica 55 Roman" pitchFamily="34" charset="0"/>
              </a:rPr>
              <a:t>db:</a:t>
            </a:r>
            <a:r>
              <a:rPr lang="es-ES_tradnl" dirty="0" err="1" smtClean="0">
                <a:latin typeface="BdE Neue Helvetica 55 Roman" pitchFamily="34" charset="0"/>
              </a:rPr>
              <a:t>interest-rate</a:t>
            </a:r>
            <a:r>
              <a:rPr lang="es-ES_tradnl" dirty="0" smtClean="0">
                <a:latin typeface="BdE Neue Helvetica 55 Roman" pitchFamily="34" charset="0"/>
              </a:rPr>
              <a:t>($</a:t>
            </a:r>
            <a:r>
              <a:rPr lang="es-ES_tradnl" dirty="0" err="1" smtClean="0">
                <a:latin typeface="BdE Neue Helvetica 55 Roman" pitchFamily="34" charset="0"/>
              </a:rPr>
              <a:t>year</a:t>
            </a:r>
            <a:r>
              <a:rPr lang="es-ES_tradnl" dirty="0" smtClean="0">
                <a:latin typeface="BdE Neue Helvetica 55 Roman" pitchFamily="34" charset="0"/>
              </a:rPr>
              <a:t>, …)”</a:t>
            </a:r>
            <a:endParaRPr kumimoji="0" lang="es-ES_tradnl" sz="2000" b="1" i="0" u="none" strike="noStrike" cap="none" normalizeH="0" baseline="0" dirty="0" smtClean="0">
              <a:ln>
                <a:noFill/>
              </a:ln>
              <a:solidFill>
                <a:schemeClr val="tx1"/>
              </a:solidFill>
              <a:effectLst/>
              <a:latin typeface="BdE Neue Helvetica 55 Roman" pitchFamily="34" charset="0"/>
            </a:endParaRPr>
          </a:p>
        </p:txBody>
      </p:sp>
      <p:sp>
        <p:nvSpPr>
          <p:cNvPr id="8" name="7 Rectángulo redondeado"/>
          <p:cNvSpPr/>
          <p:nvPr/>
        </p:nvSpPr>
        <p:spPr bwMode="auto">
          <a:xfrm>
            <a:off x="5786446" y="2071678"/>
            <a:ext cx="3000396" cy="228601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vert" wrap="squar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dirty="0" smtClean="0">
                <a:ln>
                  <a:noFill/>
                </a:ln>
                <a:solidFill>
                  <a:schemeClr val="tx1"/>
                </a:solidFill>
                <a:effectLst/>
                <a:latin typeface="BdE Neue Helvetica 55 Roman" pitchFamily="34" charset="0"/>
              </a:rPr>
              <a:t>JAVA / .NET</a:t>
            </a:r>
          </a:p>
        </p:txBody>
      </p:sp>
      <p:sp>
        <p:nvSpPr>
          <p:cNvPr id="2" name="1 Título"/>
          <p:cNvSpPr>
            <a:spLocks noGrp="1"/>
          </p:cNvSpPr>
          <p:nvPr>
            <p:ph type="title"/>
          </p:nvPr>
        </p:nvSpPr>
        <p:spPr/>
        <p:txBody>
          <a:bodyPr/>
          <a:lstStyle/>
          <a:p>
            <a:r>
              <a:rPr lang="en-GB" dirty="0" smtClean="0"/>
              <a:t>Next STEPS: CROSS INSTANCE VALIDATION</a:t>
            </a:r>
            <a:endParaRPr lang="es-ES_tradnl" dirty="0"/>
          </a:p>
        </p:txBody>
      </p:sp>
      <p:sp>
        <p:nvSpPr>
          <p:cNvPr id="3" name="2 Marcador de contenido"/>
          <p:cNvSpPr>
            <a:spLocks noGrp="1"/>
          </p:cNvSpPr>
          <p:nvPr>
            <p:ph sz="half" idx="1"/>
          </p:nvPr>
        </p:nvSpPr>
        <p:spPr/>
        <p:txBody>
          <a:bodyPr/>
          <a:lstStyle/>
          <a:p>
            <a:r>
              <a:rPr lang="en-GB" sz="1800" dirty="0" smtClean="0"/>
              <a:t>The solution: </a:t>
            </a:r>
          </a:p>
          <a:p>
            <a:pPr lvl="1"/>
            <a:r>
              <a:rPr lang="en-GB" sz="1800" dirty="0" smtClean="0"/>
              <a:t>General variables and parameters</a:t>
            </a:r>
          </a:p>
          <a:p>
            <a:pPr lvl="1"/>
            <a:r>
              <a:rPr lang="en-GB" sz="1800" dirty="0" smtClean="0"/>
              <a:t>+</a:t>
            </a:r>
          </a:p>
          <a:p>
            <a:pPr lvl="1"/>
            <a:r>
              <a:rPr lang="en-GB" sz="1800" dirty="0" smtClean="0"/>
              <a:t> XPath external functions</a:t>
            </a:r>
          </a:p>
          <a:p>
            <a:pPr lvl="1"/>
            <a:endParaRPr lang="en-GB" sz="1800" dirty="0" smtClean="0"/>
          </a:p>
          <a:p>
            <a:pPr lvl="1"/>
            <a:endParaRPr lang="en-GB" sz="1800" dirty="0" smtClean="0"/>
          </a:p>
          <a:p>
            <a:pPr lvl="1"/>
            <a:endParaRPr lang="en-GB" sz="1800" dirty="0" smtClean="0"/>
          </a:p>
          <a:p>
            <a:endParaRPr lang="en-GB" sz="1800" dirty="0" smtClean="0"/>
          </a:p>
          <a:p>
            <a:pPr lvl="1"/>
            <a:endParaRPr lang="en-GB" sz="1800" dirty="0" smtClean="0"/>
          </a:p>
          <a:p>
            <a:pPr lvl="1"/>
            <a:endParaRPr lang="es-ES_tradnl" sz="1400" dirty="0"/>
          </a:p>
        </p:txBody>
      </p:sp>
      <p:sp>
        <p:nvSpPr>
          <p:cNvPr id="5" name="4 Marcador de número de diapositiva"/>
          <p:cNvSpPr>
            <a:spLocks noGrp="1"/>
          </p:cNvSpPr>
          <p:nvPr>
            <p:ph type="sldNum" idx="10"/>
          </p:nvPr>
        </p:nvSpPr>
        <p:spPr/>
        <p:txBody>
          <a:bodyPr/>
          <a:lstStyle/>
          <a:p>
            <a:pPr>
              <a:defRPr/>
            </a:pPr>
            <a:fld id="{B09CA470-9320-427A-BB8C-76840996C0B1}" type="slidenum">
              <a:rPr lang="en-GB" smtClean="0"/>
              <a:pPr>
                <a:defRPr/>
              </a:pPr>
              <a:t>82</a:t>
            </a:fld>
            <a:endParaRPr lang="en-GB"/>
          </a:p>
        </p:txBody>
      </p:sp>
      <p:sp>
        <p:nvSpPr>
          <p:cNvPr id="7" name="6 Rectángulo redondeado"/>
          <p:cNvSpPr/>
          <p:nvPr/>
        </p:nvSpPr>
        <p:spPr bwMode="auto">
          <a:xfrm>
            <a:off x="6357949" y="2285992"/>
            <a:ext cx="2117713" cy="928694"/>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BdE Neue Helvetica 55 Roman" pitchFamily="34" charset="0"/>
              </a:rPr>
              <a:t>XBRL Processor</a:t>
            </a:r>
          </a:p>
        </p:txBody>
      </p:sp>
      <p:sp>
        <p:nvSpPr>
          <p:cNvPr id="10" name="9 Redondear rectángulo de esquina sencilla"/>
          <p:cNvSpPr/>
          <p:nvPr/>
        </p:nvSpPr>
        <p:spPr bwMode="auto">
          <a:xfrm>
            <a:off x="6572263" y="3214686"/>
            <a:ext cx="1689085" cy="642942"/>
          </a:xfrm>
          <a:prstGeom prst="round1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s-ES_tradnl" sz="1600" dirty="0" err="1" smtClean="0">
                <a:latin typeface="BdE Neue Helvetica 55 Roman" pitchFamily="34" charset="0"/>
              </a:rPr>
              <a:t>XPath</a:t>
            </a:r>
            <a:r>
              <a:rPr lang="es-ES_tradnl" sz="1600" dirty="0" smtClean="0">
                <a:latin typeface="BdE Neue Helvetica 55 Roman" pitchFamily="34" charset="0"/>
              </a:rPr>
              <a:t> </a:t>
            </a:r>
            <a:r>
              <a:rPr lang="es-ES_tradnl" sz="1600" dirty="0" err="1" smtClean="0">
                <a:latin typeface="BdE Neue Helvetica 55 Roman" pitchFamily="34" charset="0"/>
              </a:rPr>
              <a:t>processor</a:t>
            </a:r>
            <a:endParaRPr lang="es-ES_tradnl" sz="1600" dirty="0" smtClean="0">
              <a:latin typeface="BdE Neue Helvetica 55 Roman" pitchFamily="34" charset="0"/>
            </a:endParaRPr>
          </a:p>
        </p:txBody>
      </p:sp>
      <p:sp>
        <p:nvSpPr>
          <p:cNvPr id="11" name="10 Elipse"/>
          <p:cNvSpPr/>
          <p:nvPr/>
        </p:nvSpPr>
        <p:spPr bwMode="auto">
          <a:xfrm>
            <a:off x="7072330" y="3857628"/>
            <a:ext cx="571504" cy="214314"/>
          </a:xfrm>
          <a:prstGeom prst="ellipse">
            <a:avLst/>
          </a:prstGeom>
          <a:solidFill>
            <a:srgbClr val="FFC0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000" b="1" i="0" u="none" strike="noStrike" cap="none" normalizeH="0" baseline="0" dirty="0" smtClean="0">
              <a:ln>
                <a:noFill/>
              </a:ln>
              <a:solidFill>
                <a:schemeClr val="tx1"/>
              </a:solidFill>
              <a:effectLst/>
              <a:latin typeface="BdE Neue Helvetica 55 Roman" pitchFamily="34" charset="0"/>
            </a:endParaRPr>
          </a:p>
        </p:txBody>
      </p:sp>
      <p:sp>
        <p:nvSpPr>
          <p:cNvPr id="13" name="12 Flecha abajo"/>
          <p:cNvSpPr/>
          <p:nvPr/>
        </p:nvSpPr>
        <p:spPr bwMode="auto">
          <a:xfrm>
            <a:off x="7072330" y="1714489"/>
            <a:ext cx="571504" cy="714380"/>
          </a:xfrm>
          <a:prstGeom prst="downArrow">
            <a:avLst/>
          </a:prstGeom>
          <a:gradFill>
            <a:gsLst>
              <a:gs pos="0">
                <a:schemeClr val="accent2">
                  <a:shade val="51000"/>
                  <a:satMod val="130000"/>
                  <a:alpha val="99000"/>
                </a:schemeClr>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000" b="1" i="0" u="none" strike="noStrike" cap="none" normalizeH="0" baseline="0" smtClean="0">
              <a:ln>
                <a:noFill/>
              </a:ln>
              <a:solidFill>
                <a:schemeClr val="tx1"/>
              </a:solidFill>
              <a:effectLst/>
              <a:latin typeface="BdE Neue Helvetica 55 Roman" pitchFamily="34" charset="0"/>
            </a:endParaRPr>
          </a:p>
        </p:txBody>
      </p:sp>
      <p:sp>
        <p:nvSpPr>
          <p:cNvPr id="14" name="13 Flecha abajo"/>
          <p:cNvSpPr/>
          <p:nvPr/>
        </p:nvSpPr>
        <p:spPr bwMode="auto">
          <a:xfrm>
            <a:off x="7072330" y="4071942"/>
            <a:ext cx="571504" cy="1000132"/>
          </a:xfrm>
          <a:prstGeom prst="downArrow">
            <a:avLst/>
          </a:prstGeom>
          <a:gradFill>
            <a:gsLst>
              <a:gs pos="0">
                <a:schemeClr val="accent2">
                  <a:shade val="51000"/>
                  <a:satMod val="130000"/>
                  <a:alpha val="99000"/>
                </a:schemeClr>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000" b="1" i="0" u="none" strike="noStrike" cap="none" normalizeH="0" baseline="0" smtClean="0">
              <a:ln>
                <a:noFill/>
              </a:ln>
              <a:solidFill>
                <a:schemeClr val="tx1"/>
              </a:solidFill>
              <a:effectLst/>
              <a:latin typeface="BdE Neue Helvetica 55 Roman"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trips(down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down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NEXT STEPS: FORMULA PATTERNS</a:t>
            </a:r>
            <a:endParaRPr lang="es-ES" dirty="0"/>
          </a:p>
        </p:txBody>
      </p:sp>
      <p:sp>
        <p:nvSpPr>
          <p:cNvPr id="3" name="2 Marcador de contenido"/>
          <p:cNvSpPr>
            <a:spLocks noGrp="1"/>
          </p:cNvSpPr>
          <p:nvPr>
            <p:ph idx="1"/>
          </p:nvPr>
        </p:nvSpPr>
        <p:spPr>
          <a:xfrm>
            <a:off x="227013" y="1484313"/>
            <a:ext cx="5130805" cy="4567237"/>
          </a:xfrm>
        </p:spPr>
        <p:txBody>
          <a:bodyPr/>
          <a:lstStyle/>
          <a:p>
            <a:r>
              <a:rPr lang="en-GB" dirty="0" smtClean="0"/>
              <a:t>Replace most repetitive formulae that follow a common pattern by a single formulae based on DTS information </a:t>
            </a:r>
          </a:p>
          <a:p>
            <a:endParaRPr lang="en-GB" dirty="0" smtClean="0"/>
          </a:p>
          <a:p>
            <a:endParaRPr lang="en-GB" dirty="0" smtClean="0"/>
          </a:p>
          <a:p>
            <a:r>
              <a:rPr lang="en-GB" dirty="0" smtClean="0"/>
              <a:t>Reduce number of formulae</a:t>
            </a:r>
          </a:p>
          <a:p>
            <a:r>
              <a:rPr lang="en-GB" dirty="0" smtClean="0"/>
              <a:t>Improve maintainability</a:t>
            </a:r>
            <a:endParaRPr lang="en-GB" dirty="0"/>
          </a:p>
        </p:txBody>
      </p:sp>
      <p:sp>
        <p:nvSpPr>
          <p:cNvPr id="4" name="3 Marcador de número de diapositiva"/>
          <p:cNvSpPr>
            <a:spLocks noGrp="1"/>
          </p:cNvSpPr>
          <p:nvPr>
            <p:ph type="sldNum" sz="quarter" idx="10"/>
          </p:nvPr>
        </p:nvSpPr>
        <p:spPr/>
        <p:txBody>
          <a:bodyPr/>
          <a:lstStyle/>
          <a:p>
            <a:pPr>
              <a:defRPr/>
            </a:pPr>
            <a:fld id="{2ECB91E4-7DF1-492F-ADF2-9B7C17310A1B}" type="slidenum">
              <a:rPr lang="es-ES_tradnl" smtClean="0"/>
              <a:pPr>
                <a:defRPr/>
              </a:pPr>
              <a:t>83</a:t>
            </a:fld>
            <a:endParaRPr lang="es-ES_tradnl" dirty="0"/>
          </a:p>
        </p:txBody>
      </p:sp>
      <p:sp>
        <p:nvSpPr>
          <p:cNvPr id="5" name="4 CuadroTexto"/>
          <p:cNvSpPr txBox="1"/>
          <p:nvPr/>
        </p:nvSpPr>
        <p:spPr>
          <a:xfrm>
            <a:off x="5857884" y="1084203"/>
            <a:ext cx="1784656" cy="40011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s-ES_tradnl" dirty="0" err="1" smtClean="0"/>
              <a:t>finrep:Assets</a:t>
            </a:r>
            <a:endParaRPr lang="es-ES_tradnl" dirty="0"/>
          </a:p>
        </p:txBody>
      </p:sp>
      <p:sp>
        <p:nvSpPr>
          <p:cNvPr id="6" name="5 CuadroTexto"/>
          <p:cNvSpPr txBox="1"/>
          <p:nvPr/>
        </p:nvSpPr>
        <p:spPr>
          <a:xfrm>
            <a:off x="7072330" y="2671843"/>
            <a:ext cx="1585883" cy="40011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s-ES_tradnl" dirty="0" err="1" smtClean="0">
                <a:solidFill>
                  <a:schemeClr val="dk1"/>
                </a:solidFill>
                <a:latin typeface="+mn-lt"/>
              </a:rPr>
              <a:t>finrep:Cash</a:t>
            </a:r>
            <a:endParaRPr lang="es-ES_tradnl" dirty="0" smtClean="0">
              <a:solidFill>
                <a:schemeClr val="dk1"/>
              </a:solidFill>
              <a:latin typeface="+mn-lt"/>
            </a:endParaRPr>
          </a:p>
        </p:txBody>
      </p:sp>
      <p:sp>
        <p:nvSpPr>
          <p:cNvPr id="7" name="6 CuadroTexto"/>
          <p:cNvSpPr txBox="1"/>
          <p:nvPr/>
        </p:nvSpPr>
        <p:spPr>
          <a:xfrm>
            <a:off x="4070996" y="4214818"/>
            <a:ext cx="3001334" cy="40011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s-ES_tradnl" dirty="0" err="1" smtClean="0">
                <a:solidFill>
                  <a:schemeClr val="dk1"/>
                </a:solidFill>
                <a:latin typeface="+mn-lt"/>
              </a:rPr>
              <a:t>finrep:CashEquivalents</a:t>
            </a:r>
            <a:endParaRPr lang="es-ES_tradnl" dirty="0" smtClean="0">
              <a:solidFill>
                <a:schemeClr val="dk1"/>
              </a:solidFill>
              <a:latin typeface="+mn-lt"/>
            </a:endParaRPr>
          </a:p>
        </p:txBody>
      </p:sp>
      <p:cxnSp>
        <p:nvCxnSpPr>
          <p:cNvPr id="9" name="8 Conector recto de flecha"/>
          <p:cNvCxnSpPr>
            <a:stCxn id="5" idx="2"/>
            <a:endCxn id="6" idx="0"/>
          </p:cNvCxnSpPr>
          <p:nvPr/>
        </p:nvCxnSpPr>
        <p:spPr bwMode="auto">
          <a:xfrm rot="16200000" flipH="1">
            <a:off x="6713977" y="1520548"/>
            <a:ext cx="1187530" cy="11150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10 Conector recto de flecha"/>
          <p:cNvCxnSpPr>
            <a:stCxn id="5" idx="2"/>
            <a:endCxn id="7" idx="0"/>
          </p:cNvCxnSpPr>
          <p:nvPr/>
        </p:nvCxnSpPr>
        <p:spPr bwMode="auto">
          <a:xfrm rot="5400000">
            <a:off x="4795686" y="2260291"/>
            <a:ext cx="2730505" cy="117854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14 CuadroTexto"/>
          <p:cNvSpPr txBox="1"/>
          <p:nvPr/>
        </p:nvSpPr>
        <p:spPr>
          <a:xfrm>
            <a:off x="6792531" y="1871623"/>
            <a:ext cx="1700017" cy="400110"/>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s-ES_tradnl" dirty="0" err="1" smtClean="0"/>
              <a:t>greater-than</a:t>
            </a:r>
            <a:endParaRPr lang="es-ES_tradnl" dirty="0"/>
          </a:p>
        </p:txBody>
      </p:sp>
      <p:sp>
        <p:nvSpPr>
          <p:cNvPr id="17" name="16 CuadroTexto"/>
          <p:cNvSpPr txBox="1"/>
          <p:nvPr/>
        </p:nvSpPr>
        <p:spPr>
          <a:xfrm>
            <a:off x="5092514" y="2871898"/>
            <a:ext cx="1700017" cy="400110"/>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s-ES_tradnl" dirty="0" err="1" smtClean="0"/>
              <a:t>greater-than</a:t>
            </a:r>
            <a:endParaRPr lang="es-ES_tradnl"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NEXT STEPS: USER DEFINED FUNCTIONS</a:t>
            </a:r>
            <a:endParaRPr lang="es-ES" dirty="0"/>
          </a:p>
        </p:txBody>
      </p:sp>
      <p:sp>
        <p:nvSpPr>
          <p:cNvPr id="3" name="2 Marcador de contenido"/>
          <p:cNvSpPr>
            <a:spLocks noGrp="1"/>
          </p:cNvSpPr>
          <p:nvPr>
            <p:ph idx="1"/>
          </p:nvPr>
        </p:nvSpPr>
        <p:spPr>
          <a:xfrm>
            <a:off x="227013" y="1484313"/>
            <a:ext cx="8575675" cy="2016125"/>
          </a:xfrm>
        </p:spPr>
        <p:txBody>
          <a:bodyPr/>
          <a:lstStyle/>
          <a:p>
            <a:r>
              <a:rPr lang="en-GB" dirty="0" smtClean="0"/>
              <a:t>Simplify repetitive fragments of XPath expressions</a:t>
            </a:r>
          </a:p>
          <a:p>
            <a:pPr lvl="1"/>
            <a:r>
              <a:rPr lang="en-GB" dirty="0" smtClean="0"/>
              <a:t>E.g.: Threshold of a summation (because of rounding errors)</a:t>
            </a:r>
          </a:p>
          <a:p>
            <a:pPr lvl="1"/>
            <a:r>
              <a:rPr lang="en-GB" dirty="0"/>
              <a:t>	</a:t>
            </a:r>
            <a:r>
              <a:rPr lang="en-GB" dirty="0" smtClean="0"/>
              <a:t>		(number of terms + 1) / 2 * 1000</a:t>
            </a:r>
          </a:p>
          <a:p>
            <a:pPr lvl="1"/>
            <a:endParaRPr lang="en-GB" dirty="0"/>
          </a:p>
          <a:p>
            <a:pPr lvl="1"/>
            <a:r>
              <a:rPr lang="en-GB" dirty="0" smtClean="0"/>
              <a:t>A 1 + A2 + … An &lt; X  considering rounding errors</a:t>
            </a:r>
          </a:p>
          <a:p>
            <a:pPr lvl="1"/>
            <a:endParaRPr lang="en-GB" dirty="0"/>
          </a:p>
        </p:txBody>
      </p:sp>
      <p:sp>
        <p:nvSpPr>
          <p:cNvPr id="4" name="3 Marcador de número de diapositiva"/>
          <p:cNvSpPr>
            <a:spLocks noGrp="1"/>
          </p:cNvSpPr>
          <p:nvPr>
            <p:ph type="sldNum" sz="quarter" idx="10"/>
          </p:nvPr>
        </p:nvSpPr>
        <p:spPr/>
        <p:txBody>
          <a:bodyPr/>
          <a:lstStyle/>
          <a:p>
            <a:pPr>
              <a:defRPr/>
            </a:pPr>
            <a:fld id="{2ECB91E4-7DF1-492F-ADF2-9B7C17310A1B}" type="slidenum">
              <a:rPr lang="es-ES_tradnl" smtClean="0"/>
              <a:pPr>
                <a:defRPr/>
              </a:pPr>
              <a:t>84</a:t>
            </a:fld>
            <a:endParaRPr lang="es-ES_tradnl" dirty="0"/>
          </a:p>
        </p:txBody>
      </p:sp>
      <p:sp>
        <p:nvSpPr>
          <p:cNvPr id="5" name="4 Rectángulo"/>
          <p:cNvSpPr/>
          <p:nvPr/>
        </p:nvSpPr>
        <p:spPr bwMode="auto">
          <a:xfrm>
            <a:off x="1785918" y="3500438"/>
            <a:ext cx="5643602" cy="500066"/>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lvl="1" algn="ctr"/>
            <a:r>
              <a:rPr lang="en-GB" dirty="0" smtClean="0"/>
              <a:t>sum($</a:t>
            </a:r>
            <a:r>
              <a:rPr lang="en-GB" dirty="0" err="1" smtClean="0"/>
              <a:t>seqA</a:t>
            </a:r>
            <a:r>
              <a:rPr lang="en-GB" dirty="0" smtClean="0"/>
              <a:t>) </a:t>
            </a:r>
            <a:r>
              <a:rPr lang="en-GB" dirty="0" err="1" smtClean="0"/>
              <a:t>lt</a:t>
            </a:r>
            <a:r>
              <a:rPr lang="en-GB" dirty="0" smtClean="0"/>
              <a:t> $x + </a:t>
            </a:r>
            <a:r>
              <a:rPr lang="en-GB" i="1" dirty="0" smtClean="0"/>
              <a:t>(count($</a:t>
            </a:r>
            <a:r>
              <a:rPr lang="en-GB" i="1" dirty="0" err="1" smtClean="0"/>
              <a:t>seqA</a:t>
            </a:r>
            <a:r>
              <a:rPr lang="en-GB" i="1" dirty="0" smtClean="0"/>
              <a:t>) + 1) * 500</a:t>
            </a:r>
          </a:p>
          <a:p>
            <a:pPr marL="0" marR="0" indent="0" algn="ctr" defTabSz="914400" rtl="0" eaLnBrk="1" fontAlgn="base" latinLnBrk="0" hangingPunct="1">
              <a:lnSpc>
                <a:spcPct val="100000"/>
              </a:lnSpc>
              <a:spcBef>
                <a:spcPct val="0"/>
              </a:spcBef>
              <a:spcAft>
                <a:spcPct val="0"/>
              </a:spcAft>
              <a:buClrTx/>
              <a:buSzTx/>
              <a:buFontTx/>
              <a:buNone/>
              <a:tabLst/>
            </a:pPr>
            <a:endParaRPr kumimoji="0" lang="es-ES_tradnl" sz="2000" b="1" i="0" u="none" strike="noStrike" cap="none" normalizeH="0" baseline="0" dirty="0" smtClean="0">
              <a:ln>
                <a:noFill/>
              </a:ln>
              <a:solidFill>
                <a:schemeClr val="tx1"/>
              </a:solidFill>
              <a:effectLst/>
              <a:latin typeface="BdE Neue Helvetica 55 Roman" pitchFamily="34" charset="0"/>
            </a:endParaRPr>
          </a:p>
        </p:txBody>
      </p:sp>
      <p:sp>
        <p:nvSpPr>
          <p:cNvPr id="6" name="5 Rectángulo"/>
          <p:cNvSpPr/>
          <p:nvPr/>
        </p:nvSpPr>
        <p:spPr bwMode="auto">
          <a:xfrm>
            <a:off x="1785918" y="4929198"/>
            <a:ext cx="5643602" cy="500066"/>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lvl="1"/>
            <a:r>
              <a:rPr lang="en-GB" dirty="0" smtClean="0"/>
              <a:t>sum($</a:t>
            </a:r>
            <a:r>
              <a:rPr lang="en-GB" dirty="0" err="1" smtClean="0"/>
              <a:t>seqA</a:t>
            </a:r>
            <a:r>
              <a:rPr lang="en-GB" dirty="0" smtClean="0"/>
              <a:t>) </a:t>
            </a:r>
            <a:r>
              <a:rPr lang="en-GB" dirty="0" err="1" smtClean="0"/>
              <a:t>lt</a:t>
            </a:r>
            <a:r>
              <a:rPr lang="en-GB" dirty="0" smtClean="0"/>
              <a:t> $x + </a:t>
            </a:r>
            <a:r>
              <a:rPr lang="en-GB" i="1" dirty="0" err="1" smtClean="0"/>
              <a:t>sumThreshold</a:t>
            </a:r>
            <a:r>
              <a:rPr lang="en-GB" i="1" dirty="0" smtClean="0"/>
              <a:t>($</a:t>
            </a:r>
            <a:r>
              <a:rPr lang="en-GB" i="1" dirty="0" err="1" smtClean="0"/>
              <a:t>seqA</a:t>
            </a:r>
            <a:r>
              <a:rPr lang="en-GB" i="1" dirty="0" smtClean="0"/>
              <a:t>)</a:t>
            </a:r>
          </a:p>
          <a:p>
            <a:pPr marL="0" marR="0" indent="0" algn="ctr" defTabSz="914400" rtl="0" eaLnBrk="1" fontAlgn="base" latinLnBrk="0" hangingPunct="1">
              <a:lnSpc>
                <a:spcPct val="100000"/>
              </a:lnSpc>
              <a:spcBef>
                <a:spcPct val="0"/>
              </a:spcBef>
              <a:spcAft>
                <a:spcPct val="0"/>
              </a:spcAft>
              <a:buClrTx/>
              <a:buSzTx/>
              <a:buFontTx/>
              <a:buNone/>
              <a:tabLst/>
            </a:pPr>
            <a:endParaRPr kumimoji="0" lang="es-ES_tradnl" sz="2000" b="1" i="0" u="none" strike="noStrike" cap="none" normalizeH="0" baseline="0" dirty="0" smtClean="0">
              <a:ln>
                <a:noFill/>
              </a:ln>
              <a:solidFill>
                <a:schemeClr val="tx1"/>
              </a:solidFill>
              <a:effectLst/>
              <a:latin typeface="BdE Neue Helvetica 55 Roman" pitchFamily="34" charset="0"/>
            </a:endParaRPr>
          </a:p>
        </p:txBody>
      </p:sp>
      <p:sp>
        <p:nvSpPr>
          <p:cNvPr id="7" name="6 Flecha abajo"/>
          <p:cNvSpPr/>
          <p:nvPr/>
        </p:nvSpPr>
        <p:spPr bwMode="auto">
          <a:xfrm>
            <a:off x="4357686" y="4214818"/>
            <a:ext cx="571504" cy="57150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2000" b="1" i="0" u="none" strike="noStrike" cap="none" normalizeH="0" baseline="0" smtClean="0">
              <a:ln>
                <a:noFill/>
              </a:ln>
              <a:solidFill>
                <a:schemeClr val="tx1"/>
              </a:solidFill>
              <a:effectLst/>
              <a:latin typeface="BdE Neue Helvetica 55 Roman" pitchFamily="34" charset="0"/>
            </a:endParaRPr>
          </a:p>
        </p:txBody>
      </p:sp>
      <p:sp>
        <p:nvSpPr>
          <p:cNvPr id="8" name="2 Marcador de contenido"/>
          <p:cNvSpPr txBox="1">
            <a:spLocks/>
          </p:cNvSpPr>
          <p:nvPr/>
        </p:nvSpPr>
        <p:spPr bwMode="auto">
          <a:xfrm>
            <a:off x="227013" y="5718175"/>
            <a:ext cx="8575675" cy="4969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ts val="2163"/>
              </a:lnSpc>
              <a:spcBef>
                <a:spcPct val="0"/>
              </a:spcBef>
              <a:spcAft>
                <a:spcPts val="438"/>
              </a:spcAft>
              <a:buClr>
                <a:srgbClr val="993300"/>
              </a:buClr>
              <a:buSzTx/>
              <a:buFont typeface="Wingdings" pitchFamily="2" charset="2"/>
              <a:buNone/>
              <a:tabLst/>
              <a:defRPr/>
            </a:pPr>
            <a:r>
              <a:rPr kumimoji="0" lang="en-GB" sz="1800" b="1" i="0" u="none" strike="noStrike" kern="0" cap="none" spc="0" normalizeH="0" baseline="0" noProof="0" dirty="0" smtClean="0">
                <a:ln>
                  <a:noFill/>
                </a:ln>
                <a:solidFill>
                  <a:schemeClr val="tx1"/>
                </a:solidFill>
                <a:effectLst/>
                <a:uLnTx/>
                <a:uFillTx/>
                <a:latin typeface="+mn-lt"/>
                <a:ea typeface="+mn-ea"/>
                <a:cs typeface="+mn-cs"/>
              </a:rPr>
              <a:t>Small</a:t>
            </a:r>
            <a:r>
              <a:rPr kumimoji="0" lang="en-GB" sz="1800" b="1" i="0" u="none" strike="noStrike" kern="0" cap="none" spc="0" normalizeH="0" noProof="0" dirty="0" smtClean="0">
                <a:ln>
                  <a:noFill/>
                </a:ln>
                <a:solidFill>
                  <a:schemeClr val="tx1"/>
                </a:solidFill>
                <a:effectLst/>
                <a:uLnTx/>
                <a:uFillTx/>
                <a:latin typeface="+mn-lt"/>
                <a:ea typeface="+mn-ea"/>
                <a:cs typeface="+mn-cs"/>
              </a:rPr>
              <a:t> new specification (no changes in the core part)</a:t>
            </a:r>
            <a:endParaRPr kumimoji="0" lang="en-GB" sz="18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Left)">
                                      <p:cBhvr>
                                        <p:cTn id="11" dur="500"/>
                                        <p:tgtEl>
                                          <p:spTgt spid="7"/>
                                        </p:tgtEl>
                                      </p:cBhvr>
                                    </p:animEffect>
                                  </p:childTnLst>
                                </p:cTn>
                              </p:par>
                              <p:par>
                                <p:cTn id="12" presetID="18" presetClass="entr" presetSubtype="12" fill="hold" grpId="1"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trips(down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1" animBg="1"/>
      <p:bldP spid="7" grpId="1" animBg="1"/>
      <p:bldP spid="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NEXT STEPS: BETTER ERROR REPORTING</a:t>
            </a:r>
            <a:endParaRPr lang="es-ES" dirty="0"/>
          </a:p>
        </p:txBody>
      </p:sp>
      <p:sp>
        <p:nvSpPr>
          <p:cNvPr id="3" name="2 Marcador de contenido"/>
          <p:cNvSpPr>
            <a:spLocks noGrp="1"/>
          </p:cNvSpPr>
          <p:nvPr>
            <p:ph idx="1"/>
          </p:nvPr>
        </p:nvSpPr>
        <p:spPr/>
        <p:txBody>
          <a:bodyPr/>
          <a:lstStyle/>
          <a:p>
            <a:r>
              <a:rPr lang="en-GB" dirty="0" smtClean="0"/>
              <a:t>Current error reporting solution:</a:t>
            </a:r>
          </a:p>
          <a:p>
            <a:pPr lvl="1"/>
            <a:r>
              <a:rPr lang="en-GB" dirty="0" smtClean="0"/>
              <a:t>Generic labels linked to assertions</a:t>
            </a:r>
          </a:p>
          <a:p>
            <a:pPr lvl="1"/>
            <a:endParaRPr lang="en-GB" dirty="0" smtClean="0"/>
          </a:p>
          <a:p>
            <a:r>
              <a:rPr lang="en-GB" dirty="0" smtClean="0"/>
              <a:t>More complex messages:</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pPr>
              <a:defRPr/>
            </a:pPr>
            <a:fld id="{2ECB91E4-7DF1-492F-ADF2-9B7C17310A1B}" type="slidenum">
              <a:rPr lang="es-ES_tradnl" smtClean="0"/>
              <a:pPr>
                <a:defRPr/>
              </a:pPr>
              <a:t>85</a:t>
            </a:fld>
            <a:endParaRPr lang="es-ES_tradnl" dirty="0"/>
          </a:p>
        </p:txBody>
      </p:sp>
      <p:sp>
        <p:nvSpPr>
          <p:cNvPr id="5" name="4 Rectángulo"/>
          <p:cNvSpPr/>
          <p:nvPr/>
        </p:nvSpPr>
        <p:spPr bwMode="auto">
          <a:xfrm>
            <a:off x="714348" y="3071810"/>
            <a:ext cx="8088340" cy="857256"/>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lvl="1" algn="ctr"/>
            <a:r>
              <a:rPr lang="en-GB" i="1" dirty="0" smtClean="0"/>
              <a:t>Total assets</a:t>
            </a:r>
            <a:r>
              <a:rPr lang="en-GB" dirty="0" smtClean="0"/>
              <a:t> reported ( 1,200,000 € ) are </a:t>
            </a:r>
            <a:r>
              <a:rPr lang="en-GB" i="1" dirty="0" smtClean="0">
                <a:solidFill>
                  <a:srgbClr val="FF0000"/>
                </a:solidFill>
              </a:rPr>
              <a:t>200%</a:t>
            </a:r>
            <a:r>
              <a:rPr lang="en-GB" dirty="0" smtClean="0"/>
              <a:t> higher than the value reported last year</a:t>
            </a:r>
            <a:endParaRPr lang="en-GB" i="1" dirty="0" smtClean="0"/>
          </a:p>
          <a:p>
            <a:pPr marL="0" marR="0" indent="0" algn="ctr" defTabSz="914400" rtl="0" eaLnBrk="1" fontAlgn="base" latinLnBrk="0" hangingPunct="1">
              <a:lnSpc>
                <a:spcPct val="100000"/>
              </a:lnSpc>
              <a:spcBef>
                <a:spcPct val="0"/>
              </a:spcBef>
              <a:spcAft>
                <a:spcPct val="0"/>
              </a:spcAft>
              <a:buClrTx/>
              <a:buSzTx/>
              <a:buFontTx/>
              <a:buNone/>
              <a:tabLst/>
            </a:pPr>
            <a:endParaRPr kumimoji="0" lang="es-ES_tradnl" sz="2000" b="1" i="0" u="none" strike="noStrike" cap="none" normalizeH="0" baseline="0" dirty="0" smtClean="0">
              <a:ln>
                <a:noFill/>
              </a:ln>
              <a:solidFill>
                <a:schemeClr val="tx1"/>
              </a:solidFill>
              <a:effectLst/>
              <a:latin typeface="BdE Neue Helvetica 55 Roman" pitchFamily="34" charset="0"/>
            </a:endParaRPr>
          </a:p>
        </p:txBody>
      </p:sp>
      <p:sp>
        <p:nvSpPr>
          <p:cNvPr id="6" name="2 Marcador de contenido"/>
          <p:cNvSpPr txBox="1">
            <a:spLocks/>
          </p:cNvSpPr>
          <p:nvPr/>
        </p:nvSpPr>
        <p:spPr bwMode="auto">
          <a:xfrm>
            <a:off x="227013" y="5718175"/>
            <a:ext cx="8575675" cy="4969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ts val="2163"/>
              </a:lnSpc>
              <a:spcBef>
                <a:spcPct val="0"/>
              </a:spcBef>
              <a:spcAft>
                <a:spcPts val="438"/>
              </a:spcAft>
              <a:buClr>
                <a:srgbClr val="993300"/>
              </a:buClr>
              <a:buSzTx/>
              <a:buFont typeface="Wingdings" pitchFamily="2" charset="2"/>
              <a:buNone/>
              <a:tabLst/>
              <a:defRPr/>
            </a:pPr>
            <a:r>
              <a:rPr kumimoji="0" lang="en-GB" sz="1800" b="1" i="0" u="none" strike="noStrike" kern="0" cap="none" spc="0" normalizeH="0" baseline="0" noProof="0" dirty="0" smtClean="0">
                <a:ln>
                  <a:noFill/>
                </a:ln>
                <a:solidFill>
                  <a:schemeClr val="tx1"/>
                </a:solidFill>
                <a:effectLst/>
                <a:uLnTx/>
                <a:uFillTx/>
                <a:latin typeface="+mn-lt"/>
                <a:ea typeface="+mn-ea"/>
                <a:cs typeface="+mn-cs"/>
              </a:rPr>
              <a:t>Small</a:t>
            </a:r>
            <a:r>
              <a:rPr kumimoji="0" lang="en-GB" sz="1800" b="1" i="0" u="none" strike="noStrike" kern="0" cap="none" spc="0" normalizeH="0" noProof="0" dirty="0" smtClean="0">
                <a:ln>
                  <a:noFill/>
                </a:ln>
                <a:solidFill>
                  <a:schemeClr val="tx1"/>
                </a:solidFill>
                <a:effectLst/>
                <a:uLnTx/>
                <a:uFillTx/>
                <a:latin typeface="+mn-lt"/>
                <a:ea typeface="+mn-ea"/>
                <a:cs typeface="+mn-cs"/>
              </a:rPr>
              <a:t> new specification (no changes in the core part)</a:t>
            </a:r>
            <a:endParaRPr kumimoji="0" lang="en-GB" sz="18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NEXT CHALLENGES</a:t>
            </a:r>
            <a:endParaRPr lang="es-ES" dirty="0"/>
          </a:p>
        </p:txBody>
      </p:sp>
      <p:sp>
        <p:nvSpPr>
          <p:cNvPr id="3" name="2 Marcador de contenido"/>
          <p:cNvSpPr>
            <a:spLocks noGrp="1"/>
          </p:cNvSpPr>
          <p:nvPr>
            <p:ph idx="1"/>
          </p:nvPr>
        </p:nvSpPr>
        <p:spPr/>
        <p:txBody>
          <a:bodyPr/>
          <a:lstStyle/>
          <a:p>
            <a:r>
              <a:rPr lang="en-GB" dirty="0" smtClean="0"/>
              <a:t>Formula chaining</a:t>
            </a:r>
          </a:p>
          <a:p>
            <a:endParaRPr lang="en-GB" dirty="0" smtClean="0"/>
          </a:p>
          <a:p>
            <a:r>
              <a:rPr lang="en-GB" dirty="0" smtClean="0"/>
              <a:t>Advanced control of assertions firing</a:t>
            </a:r>
          </a:p>
          <a:p>
            <a:endParaRPr lang="en-GB" dirty="0" smtClean="0"/>
          </a:p>
          <a:p>
            <a:r>
              <a:rPr lang="en-GB" dirty="0" smtClean="0"/>
              <a:t>Very large instance validation</a:t>
            </a:r>
          </a:p>
          <a:p>
            <a:endParaRPr lang="es-ES" dirty="0" smtClean="0"/>
          </a:p>
          <a:p>
            <a:r>
              <a:rPr lang="en-GB" dirty="0" smtClean="0"/>
              <a:t>New filters</a:t>
            </a:r>
            <a:endParaRPr lang="en-GB" dirty="0"/>
          </a:p>
        </p:txBody>
      </p:sp>
      <p:sp>
        <p:nvSpPr>
          <p:cNvPr id="4" name="3 Marcador de número de diapositiva"/>
          <p:cNvSpPr>
            <a:spLocks noGrp="1"/>
          </p:cNvSpPr>
          <p:nvPr>
            <p:ph type="sldNum" sz="quarter" idx="10"/>
          </p:nvPr>
        </p:nvSpPr>
        <p:spPr/>
        <p:txBody>
          <a:bodyPr/>
          <a:lstStyle/>
          <a:p>
            <a:pPr>
              <a:defRPr/>
            </a:pPr>
            <a:fld id="{2ECB91E4-7DF1-492F-ADF2-9B7C17310A1B}" type="slidenum">
              <a:rPr lang="es-ES_tradnl" smtClean="0"/>
              <a:pPr>
                <a:defRPr/>
              </a:pPr>
              <a:t>86</a:t>
            </a:fld>
            <a:endParaRPr lang="es-ES_tradnl"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Título"/>
          <p:cNvSpPr>
            <a:spLocks noGrp="1"/>
          </p:cNvSpPr>
          <p:nvPr>
            <p:ph type="title"/>
          </p:nvPr>
        </p:nvSpPr>
        <p:spPr/>
        <p:txBody>
          <a:bodyPr/>
          <a:lstStyle/>
          <a:p>
            <a:pPr>
              <a:buFont typeface="Arial" pitchFamily="34" charset="0"/>
              <a:buNone/>
              <a:defRPr/>
            </a:pPr>
            <a:r>
              <a:rPr lang="en-GB" dirty="0" smtClean="0"/>
              <a:t>Benefits</a:t>
            </a:r>
            <a:endParaRPr lang="en-GB" dirty="0"/>
          </a:p>
        </p:txBody>
      </p:sp>
      <p:sp>
        <p:nvSpPr>
          <p:cNvPr id="19" name="18 Marcador de contenido"/>
          <p:cNvSpPr>
            <a:spLocks noGrp="1"/>
          </p:cNvSpPr>
          <p:nvPr>
            <p:ph idx="1"/>
          </p:nvPr>
        </p:nvSpPr>
        <p:spPr/>
        <p:txBody>
          <a:bodyPr/>
          <a:lstStyle/>
          <a:p>
            <a:pPr marL="0" indent="0"/>
            <a:r>
              <a:rPr lang="en-US" dirty="0" smtClean="0"/>
              <a:t>Powerful and flexible solution</a:t>
            </a:r>
          </a:p>
          <a:p>
            <a:pPr marL="0" indent="0"/>
            <a:r>
              <a:rPr lang="en-US" dirty="0" smtClean="0"/>
              <a:t>Better maintainability</a:t>
            </a:r>
          </a:p>
          <a:p>
            <a:pPr lvl="1"/>
            <a:r>
              <a:rPr lang="en-US" dirty="0"/>
              <a:t>Striking reduction in the number of rules to maintain:</a:t>
            </a:r>
          </a:p>
          <a:p>
            <a:pPr lvl="2"/>
            <a:r>
              <a:rPr lang="en-US" dirty="0" smtClean="0">
                <a:latin typeface="Times New Roman"/>
                <a:cs typeface="Times New Roman"/>
              </a:rPr>
              <a:t>≈ </a:t>
            </a:r>
            <a:r>
              <a:rPr lang="en-US" dirty="0" smtClean="0"/>
              <a:t>5300 business rules expressed using </a:t>
            </a:r>
            <a:r>
              <a:rPr lang="en-US" dirty="0" smtClean="0">
                <a:latin typeface="Times New Roman"/>
                <a:cs typeface="Times New Roman"/>
              </a:rPr>
              <a:t>≈ </a:t>
            </a:r>
            <a:r>
              <a:rPr lang="en-US" dirty="0" smtClean="0"/>
              <a:t>700 XBRL Formulas</a:t>
            </a:r>
          </a:p>
          <a:p>
            <a:pPr marL="0" indent="0"/>
            <a:r>
              <a:rPr lang="en-US" dirty="0" smtClean="0"/>
              <a:t>Reusability between different actors</a:t>
            </a:r>
          </a:p>
          <a:p>
            <a:pPr lvl="1"/>
            <a:r>
              <a:rPr lang="en-US" dirty="0"/>
              <a:t>Regulators and credit institutions (consistency assertions)</a:t>
            </a:r>
          </a:p>
          <a:p>
            <a:pPr lvl="1"/>
            <a:r>
              <a:rPr lang="en-US" dirty="0"/>
              <a:t>Different countries:</a:t>
            </a:r>
          </a:p>
          <a:p>
            <a:pPr lvl="2"/>
            <a:r>
              <a:rPr lang="en-US" dirty="0" smtClean="0"/>
              <a:t>European rules</a:t>
            </a:r>
          </a:p>
          <a:p>
            <a:pPr lvl="2"/>
            <a:r>
              <a:rPr lang="en-US" dirty="0" smtClean="0"/>
              <a:t>Domestic ones</a:t>
            </a:r>
          </a:p>
          <a:p>
            <a:pPr marL="0" indent="0"/>
            <a:r>
              <a:rPr lang="en-US" dirty="0" smtClean="0"/>
              <a:t>Data available sooner and improved quality</a:t>
            </a:r>
          </a:p>
          <a:p>
            <a:pPr lvl="1"/>
            <a:r>
              <a:rPr lang="en-US" dirty="0"/>
              <a:t>Standard and formal language to express formulae</a:t>
            </a:r>
          </a:p>
          <a:p>
            <a:pPr lvl="1"/>
            <a:r>
              <a:rPr lang="en-US" dirty="0" smtClean="0"/>
              <a:t>Validation at </a:t>
            </a:r>
            <a:r>
              <a:rPr lang="en-US" dirty="0"/>
              <a:t>the source of information</a:t>
            </a:r>
          </a:p>
          <a:p>
            <a:pPr marL="0" indent="0"/>
            <a:r>
              <a:rPr lang="en-US" dirty="0" smtClean="0"/>
              <a:t>Market tools available</a:t>
            </a:r>
          </a:p>
          <a:p>
            <a:pPr marL="0" indent="0"/>
            <a:r>
              <a:rPr lang="en-US" dirty="0" smtClean="0"/>
              <a:t>Support from software vendors</a:t>
            </a:r>
          </a:p>
          <a:p>
            <a:pPr marL="0" indent="0"/>
            <a:endParaRPr lang="es-ES_tradnl" dirty="0" smtClean="0"/>
          </a:p>
        </p:txBody>
      </p:sp>
      <p:sp>
        <p:nvSpPr>
          <p:cNvPr id="24579" name="2 Marcador de número de diapositiva"/>
          <p:cNvSpPr>
            <a:spLocks noGrp="1"/>
          </p:cNvSpPr>
          <p:nvPr>
            <p:ph type="sldNum" sz="quarter" idx="10"/>
          </p:nvPr>
        </p:nvSpPr>
        <p:spPr>
          <a:noFill/>
        </p:spPr>
        <p:txBody>
          <a:bodyPr/>
          <a:lstStyle/>
          <a:p>
            <a:fld id="{21F2AA7C-43C7-4FBB-ABB9-DAD3E5BD51C3}" type="slidenum">
              <a:rPr lang="es-ES_tradnl">
                <a:latin typeface="BdE Neue Helvetica 55 Roman" charset="0"/>
              </a:rPr>
              <a:pPr/>
              <a:t>87</a:t>
            </a:fld>
            <a:endParaRPr lang="es-ES_tradnl">
              <a:latin typeface="BdE Neue Helvetica 55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20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fade">
                                      <p:cBhvr>
                                        <p:cTn id="12" dur="2000"/>
                                        <p:tgtEl>
                                          <p:spTgt spid="1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Effect transition="in" filter="fade">
                                      <p:cBhvr>
                                        <p:cTn id="15" dur="2000"/>
                                        <p:tgtEl>
                                          <p:spTgt spid="1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xEl>
                                              <p:pRg st="3" end="3"/>
                                            </p:txEl>
                                          </p:spTgt>
                                        </p:tgtEl>
                                        <p:attrNameLst>
                                          <p:attrName>style.visibility</p:attrName>
                                        </p:attrNameLst>
                                      </p:cBhvr>
                                      <p:to>
                                        <p:strVal val="visible"/>
                                      </p:to>
                                    </p:set>
                                    <p:animEffect transition="in" filter="fade">
                                      <p:cBhvr>
                                        <p:cTn id="18" dur="2000"/>
                                        <p:tgtEl>
                                          <p:spTgt spid="1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animEffect transition="in" filter="fade">
                                      <p:cBhvr>
                                        <p:cTn id="23" dur="2000"/>
                                        <p:tgtEl>
                                          <p:spTgt spid="1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2000"/>
                                        <p:tgtEl>
                                          <p:spTgt spid="19">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xEl>
                                              <p:pRg st="6" end="6"/>
                                            </p:txEl>
                                          </p:spTgt>
                                        </p:tgtEl>
                                        <p:attrNameLst>
                                          <p:attrName>style.visibility</p:attrName>
                                        </p:attrNameLst>
                                      </p:cBhvr>
                                      <p:to>
                                        <p:strVal val="visible"/>
                                      </p:to>
                                    </p:set>
                                    <p:animEffect transition="in" filter="fade">
                                      <p:cBhvr>
                                        <p:cTn id="29" dur="2000"/>
                                        <p:tgtEl>
                                          <p:spTgt spid="19">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2000"/>
                                        <p:tgtEl>
                                          <p:spTgt spid="19">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xEl>
                                              <p:pRg st="8" end="8"/>
                                            </p:txEl>
                                          </p:spTgt>
                                        </p:tgtEl>
                                        <p:attrNameLst>
                                          <p:attrName>style.visibility</p:attrName>
                                        </p:attrNameLst>
                                      </p:cBhvr>
                                      <p:to>
                                        <p:strVal val="visible"/>
                                      </p:to>
                                    </p:set>
                                    <p:animEffect transition="in" filter="fade">
                                      <p:cBhvr>
                                        <p:cTn id="35" dur="2000"/>
                                        <p:tgtEl>
                                          <p:spTgt spid="19">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xEl>
                                              <p:pRg st="9" end="9"/>
                                            </p:txEl>
                                          </p:spTgt>
                                        </p:tgtEl>
                                        <p:attrNameLst>
                                          <p:attrName>style.visibility</p:attrName>
                                        </p:attrNameLst>
                                      </p:cBhvr>
                                      <p:to>
                                        <p:strVal val="visible"/>
                                      </p:to>
                                    </p:set>
                                    <p:animEffect transition="in" filter="fade">
                                      <p:cBhvr>
                                        <p:cTn id="40" dur="2000"/>
                                        <p:tgtEl>
                                          <p:spTgt spid="19">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xEl>
                                              <p:pRg st="10" end="10"/>
                                            </p:txEl>
                                          </p:spTgt>
                                        </p:tgtEl>
                                        <p:attrNameLst>
                                          <p:attrName>style.visibility</p:attrName>
                                        </p:attrNameLst>
                                      </p:cBhvr>
                                      <p:to>
                                        <p:strVal val="visible"/>
                                      </p:to>
                                    </p:set>
                                    <p:animEffect transition="in" filter="fade">
                                      <p:cBhvr>
                                        <p:cTn id="43" dur="2000"/>
                                        <p:tgtEl>
                                          <p:spTgt spid="19">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xEl>
                                              <p:pRg st="11" end="11"/>
                                            </p:txEl>
                                          </p:spTgt>
                                        </p:tgtEl>
                                        <p:attrNameLst>
                                          <p:attrName>style.visibility</p:attrName>
                                        </p:attrNameLst>
                                      </p:cBhvr>
                                      <p:to>
                                        <p:strVal val="visible"/>
                                      </p:to>
                                    </p:set>
                                    <p:animEffect transition="in" filter="fade">
                                      <p:cBhvr>
                                        <p:cTn id="46" dur="2000"/>
                                        <p:tgtEl>
                                          <p:spTgt spid="19">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
                                            <p:txEl>
                                              <p:pRg st="12" end="12"/>
                                            </p:txEl>
                                          </p:spTgt>
                                        </p:tgtEl>
                                        <p:attrNameLst>
                                          <p:attrName>style.visibility</p:attrName>
                                        </p:attrNameLst>
                                      </p:cBhvr>
                                      <p:to>
                                        <p:strVal val="visible"/>
                                      </p:to>
                                    </p:set>
                                    <p:animEffect transition="in" filter="fade">
                                      <p:cBhvr>
                                        <p:cTn id="51" dur="2000"/>
                                        <p:tgtEl>
                                          <p:spTgt spid="19">
                                            <p:txEl>
                                              <p:pRg st="12" end="1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9">
                                            <p:txEl>
                                              <p:pRg st="13" end="13"/>
                                            </p:txEl>
                                          </p:spTgt>
                                        </p:tgtEl>
                                        <p:attrNameLst>
                                          <p:attrName>style.visibility</p:attrName>
                                        </p:attrNameLst>
                                      </p:cBhvr>
                                      <p:to>
                                        <p:strVal val="visible"/>
                                      </p:to>
                                    </p:set>
                                    <p:animEffect transition="in" filter="fade">
                                      <p:cBhvr>
                                        <p:cTn id="56" dur="2000"/>
                                        <p:tgtEl>
                                          <p:spTgt spid="1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0166" y="2643182"/>
            <a:ext cx="5927725" cy="871538"/>
          </a:xfrm>
        </p:spPr>
        <p:txBody>
          <a:bodyPr/>
          <a:lstStyle/>
          <a:p>
            <a:pPr algn="ctr"/>
            <a:r>
              <a:rPr lang="en-GB" sz="2400" dirty="0" smtClean="0"/>
              <a:t>QUESTIONS</a:t>
            </a:r>
            <a:endParaRPr lang="en-GB" sz="2400" dirty="0"/>
          </a:p>
        </p:txBody>
      </p:sp>
      <p:sp>
        <p:nvSpPr>
          <p:cNvPr id="4" name="3 Marcador de número de diapositiva"/>
          <p:cNvSpPr>
            <a:spLocks noGrp="1"/>
          </p:cNvSpPr>
          <p:nvPr>
            <p:ph type="sldNum" sz="quarter" idx="10"/>
          </p:nvPr>
        </p:nvSpPr>
        <p:spPr/>
        <p:txBody>
          <a:bodyPr/>
          <a:lstStyle/>
          <a:p>
            <a:pPr>
              <a:defRPr/>
            </a:pPr>
            <a:fld id="{2ECB91E4-7DF1-492F-ADF2-9B7C17310A1B}" type="slidenum">
              <a:rPr lang="es-ES_tradnl" smtClean="0"/>
              <a:pPr>
                <a:defRPr/>
              </a:pPr>
              <a:t>88</a:t>
            </a:fld>
            <a:endParaRPr lang="es-ES_tradnl" dirty="0"/>
          </a:p>
        </p:txBody>
      </p:sp>
      <p:pic>
        <p:nvPicPr>
          <p:cNvPr id="1026" name="Picture 2" descr="C:\WINNT\Profiles\infvmp\Archivos temporales de Internet\Content.IE5\RCJAOK4K\MCj04348590000[1].png"/>
          <p:cNvPicPr>
            <a:picLocks noChangeAspect="1" noChangeArrowheads="1"/>
          </p:cNvPicPr>
          <p:nvPr/>
        </p:nvPicPr>
        <p:blipFill>
          <a:blip r:embed="rId2"/>
          <a:srcRect/>
          <a:stretch>
            <a:fillRect/>
          </a:stretch>
        </p:blipFill>
        <p:spPr bwMode="auto">
          <a:xfrm>
            <a:off x="4500562" y="1500174"/>
            <a:ext cx="3429018" cy="3429018"/>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4 Marcador de número de diapositiva"/>
          <p:cNvSpPr>
            <a:spLocks noGrp="1"/>
          </p:cNvSpPr>
          <p:nvPr>
            <p:ph type="sldNum" sz="quarter" idx="10"/>
          </p:nvPr>
        </p:nvSpPr>
        <p:spPr/>
        <p:txBody>
          <a:bodyPr/>
          <a:lstStyle/>
          <a:p>
            <a:fld id="{A996105C-DC93-4056-BDC3-CA3295389A35}" type="slidenum">
              <a:rPr lang="es-ES_tradnl"/>
              <a:pPr/>
              <a:t>9</a:t>
            </a:fld>
            <a:endParaRPr lang="es-ES_tradnl"/>
          </a:p>
        </p:txBody>
      </p:sp>
      <p:sp>
        <p:nvSpPr>
          <p:cNvPr id="381954" name="Rectangle 2"/>
          <p:cNvSpPr>
            <a:spLocks noChangeArrowheads="1"/>
          </p:cNvSpPr>
          <p:nvPr/>
        </p:nvSpPr>
        <p:spPr bwMode="auto">
          <a:xfrm>
            <a:off x="231775" y="3938588"/>
            <a:ext cx="8637587" cy="2232025"/>
          </a:xfrm>
          <a:prstGeom prst="rect">
            <a:avLst/>
          </a:prstGeom>
          <a:solidFill>
            <a:srgbClr val="FFFF66"/>
          </a:solidFill>
          <a:ln w="9525">
            <a:noFill/>
            <a:miter lim="800000"/>
            <a:headEnd/>
            <a:tailEnd/>
          </a:ln>
          <a:effectLst/>
        </p:spPr>
        <p:txBody>
          <a:bodyPr wrap="none" anchor="b"/>
          <a:lstStyle/>
          <a:p>
            <a:pPr algn="r" eaLnBrk="0" hangingPunct="0"/>
            <a:r>
              <a:rPr lang="en-US" b="0" i="1">
                <a:latin typeface="Arial" charset="0"/>
                <a:ea typeface="ＭＳ Ｐゴシック" pitchFamily="1" charset="-128"/>
              </a:rPr>
              <a:t>Sender</a:t>
            </a:r>
          </a:p>
        </p:txBody>
      </p:sp>
      <p:sp>
        <p:nvSpPr>
          <p:cNvPr id="381955" name="Rectangle 3"/>
          <p:cNvSpPr>
            <a:spLocks noChangeArrowheads="1"/>
          </p:cNvSpPr>
          <p:nvPr/>
        </p:nvSpPr>
        <p:spPr bwMode="auto">
          <a:xfrm>
            <a:off x="231775" y="1562101"/>
            <a:ext cx="8637587" cy="2376487"/>
          </a:xfrm>
          <a:prstGeom prst="rect">
            <a:avLst/>
          </a:prstGeom>
          <a:noFill/>
          <a:ln w="9525">
            <a:noFill/>
            <a:miter lim="800000"/>
            <a:headEnd/>
            <a:tailEnd/>
          </a:ln>
          <a:effectLst/>
        </p:spPr>
        <p:txBody>
          <a:bodyPr wrap="none"/>
          <a:lstStyle/>
          <a:p>
            <a:pPr algn="r" eaLnBrk="0" hangingPunct="0"/>
            <a:r>
              <a:rPr lang="en-US" b="0" i="1" dirty="0" smtClean="0">
                <a:latin typeface="Arial" charset="0"/>
                <a:ea typeface="ＭＳ Ｐゴシック" pitchFamily="1" charset="-128"/>
              </a:rPr>
              <a:t>Supervisor</a:t>
            </a:r>
            <a:endParaRPr lang="en-US" b="0" i="1" dirty="0">
              <a:latin typeface="Arial" charset="0"/>
              <a:ea typeface="ＭＳ Ｐゴシック" pitchFamily="1" charset="-128"/>
            </a:endParaRPr>
          </a:p>
        </p:txBody>
      </p:sp>
      <p:sp>
        <p:nvSpPr>
          <p:cNvPr id="381956" name="Rectangle 4"/>
          <p:cNvSpPr>
            <a:spLocks noGrp="1" noChangeArrowheads="1"/>
          </p:cNvSpPr>
          <p:nvPr>
            <p:ph type="title"/>
          </p:nvPr>
        </p:nvSpPr>
        <p:spPr/>
        <p:txBody>
          <a:bodyPr/>
          <a:lstStyle/>
          <a:p>
            <a:r>
              <a:rPr lang="en-US"/>
              <a:t>Data filing process timeline (XBRL based)</a:t>
            </a:r>
          </a:p>
        </p:txBody>
      </p:sp>
      <p:pic>
        <p:nvPicPr>
          <p:cNvPr id="381957" name="Picture 5"/>
          <p:cNvPicPr>
            <a:picLocks noChangeAspect="1" noChangeArrowheads="1"/>
          </p:cNvPicPr>
          <p:nvPr/>
        </p:nvPicPr>
        <p:blipFill>
          <a:blip r:embed="rId3"/>
          <a:srcRect/>
          <a:stretch>
            <a:fillRect/>
          </a:stretch>
        </p:blipFill>
        <p:spPr bwMode="auto">
          <a:xfrm>
            <a:off x="550862" y="2868613"/>
            <a:ext cx="574675" cy="781050"/>
          </a:xfrm>
          <a:prstGeom prst="rect">
            <a:avLst/>
          </a:prstGeom>
          <a:noFill/>
          <a:ln w="9525">
            <a:noFill/>
            <a:miter lim="800000"/>
            <a:headEnd/>
            <a:tailEnd/>
          </a:ln>
          <a:effectLst/>
        </p:spPr>
      </p:pic>
      <p:pic>
        <p:nvPicPr>
          <p:cNvPr id="381958" name="Picture 6"/>
          <p:cNvPicPr>
            <a:picLocks noChangeAspect="1" noChangeArrowheads="1"/>
          </p:cNvPicPr>
          <p:nvPr/>
        </p:nvPicPr>
        <p:blipFill>
          <a:blip r:embed="rId3"/>
          <a:srcRect/>
          <a:stretch>
            <a:fillRect/>
          </a:stretch>
        </p:blipFill>
        <p:spPr bwMode="auto">
          <a:xfrm>
            <a:off x="568325" y="4148138"/>
            <a:ext cx="574675" cy="781050"/>
          </a:xfrm>
          <a:prstGeom prst="rect">
            <a:avLst/>
          </a:prstGeom>
          <a:noFill/>
          <a:ln w="9525">
            <a:noFill/>
            <a:miter lim="800000"/>
            <a:headEnd/>
            <a:tailEnd/>
          </a:ln>
          <a:effectLst/>
        </p:spPr>
      </p:pic>
      <p:sp>
        <p:nvSpPr>
          <p:cNvPr id="381959" name="Text Box 7"/>
          <p:cNvSpPr txBox="1">
            <a:spLocks noChangeArrowheads="1"/>
          </p:cNvSpPr>
          <p:nvPr/>
        </p:nvSpPr>
        <p:spPr bwMode="auto">
          <a:xfrm>
            <a:off x="655637" y="2435226"/>
            <a:ext cx="184150" cy="336550"/>
          </a:xfrm>
          <a:prstGeom prst="rect">
            <a:avLst/>
          </a:prstGeom>
          <a:noFill/>
          <a:ln w="9525">
            <a:noFill/>
            <a:miter lim="800000"/>
            <a:headEnd/>
            <a:tailEnd/>
          </a:ln>
          <a:effectLst/>
        </p:spPr>
        <p:txBody>
          <a:bodyPr wrap="none">
            <a:spAutoFit/>
          </a:bodyPr>
          <a:lstStyle/>
          <a:p>
            <a:pPr algn="ctr" eaLnBrk="0" hangingPunct="0"/>
            <a:endParaRPr lang="en-US" sz="1600" b="0">
              <a:latin typeface="Arial" charset="0"/>
              <a:ea typeface="ＭＳ Ｐゴシック" pitchFamily="1" charset="-128"/>
            </a:endParaRPr>
          </a:p>
        </p:txBody>
      </p:sp>
      <p:pic>
        <p:nvPicPr>
          <p:cNvPr id="381960" name="Picture 8"/>
          <p:cNvPicPr>
            <a:picLocks noChangeAspect="1" noChangeArrowheads="1"/>
          </p:cNvPicPr>
          <p:nvPr/>
        </p:nvPicPr>
        <p:blipFill>
          <a:blip r:embed="rId4"/>
          <a:srcRect/>
          <a:stretch>
            <a:fillRect/>
          </a:stretch>
        </p:blipFill>
        <p:spPr bwMode="auto">
          <a:xfrm>
            <a:off x="593725" y="1970088"/>
            <a:ext cx="508000" cy="581025"/>
          </a:xfrm>
          <a:prstGeom prst="rect">
            <a:avLst/>
          </a:prstGeom>
          <a:noFill/>
          <a:ln w="9525">
            <a:noFill/>
            <a:miter lim="800000"/>
            <a:headEnd/>
            <a:tailEnd/>
          </a:ln>
          <a:effectLst/>
        </p:spPr>
      </p:pic>
      <p:pic>
        <p:nvPicPr>
          <p:cNvPr id="381961" name="Picture 9"/>
          <p:cNvPicPr>
            <a:picLocks noChangeAspect="1" noChangeArrowheads="1"/>
          </p:cNvPicPr>
          <p:nvPr/>
        </p:nvPicPr>
        <p:blipFill>
          <a:blip r:embed="rId4"/>
          <a:srcRect/>
          <a:stretch>
            <a:fillRect/>
          </a:stretch>
        </p:blipFill>
        <p:spPr bwMode="auto">
          <a:xfrm>
            <a:off x="581025" y="5235576"/>
            <a:ext cx="508000" cy="581025"/>
          </a:xfrm>
          <a:prstGeom prst="rect">
            <a:avLst/>
          </a:prstGeom>
          <a:noFill/>
          <a:ln w="9525">
            <a:noFill/>
            <a:miter lim="800000"/>
            <a:headEnd/>
            <a:tailEnd/>
          </a:ln>
          <a:effectLst/>
        </p:spPr>
      </p:pic>
      <p:sp>
        <p:nvSpPr>
          <p:cNvPr id="381962" name="Line 10"/>
          <p:cNvSpPr>
            <a:spLocks noChangeShapeType="1"/>
          </p:cNvSpPr>
          <p:nvPr/>
        </p:nvSpPr>
        <p:spPr bwMode="auto">
          <a:xfrm>
            <a:off x="1338262" y="2282826"/>
            <a:ext cx="7299325" cy="0"/>
          </a:xfrm>
          <a:prstGeom prst="line">
            <a:avLst/>
          </a:prstGeom>
          <a:noFill/>
          <a:ln w="12700">
            <a:solidFill>
              <a:schemeClr val="tx1"/>
            </a:solidFill>
            <a:round/>
            <a:headEnd/>
            <a:tailEnd type="triangle" w="med" len="lg"/>
          </a:ln>
          <a:effectLst/>
        </p:spPr>
        <p:txBody>
          <a:bodyPr/>
          <a:lstStyle/>
          <a:p>
            <a:endParaRPr lang="en-GB"/>
          </a:p>
        </p:txBody>
      </p:sp>
      <p:sp>
        <p:nvSpPr>
          <p:cNvPr id="381963" name="Line 11"/>
          <p:cNvSpPr>
            <a:spLocks noChangeShapeType="1"/>
          </p:cNvSpPr>
          <p:nvPr/>
        </p:nvSpPr>
        <p:spPr bwMode="auto">
          <a:xfrm>
            <a:off x="1338262" y="3290888"/>
            <a:ext cx="7299325" cy="0"/>
          </a:xfrm>
          <a:prstGeom prst="line">
            <a:avLst/>
          </a:prstGeom>
          <a:noFill/>
          <a:ln w="12700">
            <a:solidFill>
              <a:schemeClr val="tx1"/>
            </a:solidFill>
            <a:round/>
            <a:headEnd/>
            <a:tailEnd type="triangle" w="med" len="lg"/>
          </a:ln>
          <a:effectLst/>
        </p:spPr>
        <p:txBody>
          <a:bodyPr/>
          <a:lstStyle/>
          <a:p>
            <a:endParaRPr lang="en-GB"/>
          </a:p>
        </p:txBody>
      </p:sp>
      <p:sp>
        <p:nvSpPr>
          <p:cNvPr id="381964" name="Line 12"/>
          <p:cNvSpPr>
            <a:spLocks noChangeShapeType="1"/>
          </p:cNvSpPr>
          <p:nvPr/>
        </p:nvSpPr>
        <p:spPr bwMode="auto">
          <a:xfrm>
            <a:off x="1338262" y="4514851"/>
            <a:ext cx="7299325" cy="0"/>
          </a:xfrm>
          <a:prstGeom prst="line">
            <a:avLst/>
          </a:prstGeom>
          <a:noFill/>
          <a:ln w="12700">
            <a:solidFill>
              <a:schemeClr val="tx1"/>
            </a:solidFill>
            <a:round/>
            <a:headEnd/>
            <a:tailEnd type="triangle" w="med" len="lg"/>
          </a:ln>
          <a:effectLst/>
        </p:spPr>
        <p:txBody>
          <a:bodyPr/>
          <a:lstStyle/>
          <a:p>
            <a:endParaRPr lang="en-GB"/>
          </a:p>
        </p:txBody>
      </p:sp>
      <p:sp>
        <p:nvSpPr>
          <p:cNvPr id="381965" name="Line 13"/>
          <p:cNvSpPr>
            <a:spLocks noChangeShapeType="1"/>
          </p:cNvSpPr>
          <p:nvPr/>
        </p:nvSpPr>
        <p:spPr bwMode="auto">
          <a:xfrm>
            <a:off x="1338262" y="5595938"/>
            <a:ext cx="7299325" cy="0"/>
          </a:xfrm>
          <a:prstGeom prst="line">
            <a:avLst/>
          </a:prstGeom>
          <a:noFill/>
          <a:ln w="12700">
            <a:solidFill>
              <a:schemeClr val="tx1"/>
            </a:solidFill>
            <a:round/>
            <a:headEnd/>
            <a:tailEnd type="triangle" w="med" len="lg"/>
          </a:ln>
          <a:effectLst/>
        </p:spPr>
        <p:txBody>
          <a:bodyPr/>
          <a:lstStyle/>
          <a:p>
            <a:endParaRPr lang="en-GB"/>
          </a:p>
        </p:txBody>
      </p:sp>
      <p:grpSp>
        <p:nvGrpSpPr>
          <p:cNvPr id="2" name="Group 14"/>
          <p:cNvGrpSpPr>
            <a:grpSpLocks/>
          </p:cNvGrpSpPr>
          <p:nvPr/>
        </p:nvGrpSpPr>
        <p:grpSpPr bwMode="auto">
          <a:xfrm>
            <a:off x="1262062" y="3435351"/>
            <a:ext cx="1662113" cy="1033462"/>
            <a:chOff x="836" y="2387"/>
            <a:chExt cx="1047" cy="651"/>
          </a:xfrm>
        </p:grpSpPr>
        <p:sp>
          <p:nvSpPr>
            <p:cNvPr id="381967" name="Text Box 15"/>
            <p:cNvSpPr txBox="1">
              <a:spLocks noChangeArrowheads="1"/>
            </p:cNvSpPr>
            <p:nvPr/>
          </p:nvSpPr>
          <p:spPr bwMode="auto">
            <a:xfrm>
              <a:off x="836" y="2750"/>
              <a:ext cx="833" cy="288"/>
            </a:xfrm>
            <a:prstGeom prst="rect">
              <a:avLst/>
            </a:prstGeom>
            <a:noFill/>
            <a:ln w="9525">
              <a:noFill/>
              <a:miter lim="800000"/>
              <a:headEnd/>
              <a:tailEnd/>
            </a:ln>
            <a:effectLst/>
          </p:spPr>
          <p:txBody>
            <a:bodyPr wrap="none">
              <a:spAutoFit/>
            </a:bodyPr>
            <a:lstStyle/>
            <a:p>
              <a:pPr algn="ctr" eaLnBrk="0" hangingPunct="0"/>
              <a:r>
                <a:rPr lang="en-US" sz="1200" b="0" dirty="0">
                  <a:latin typeface="Arial" charset="0"/>
                  <a:ea typeface="ＭＳ Ｐゴシック" pitchFamily="1" charset="-128"/>
                </a:rPr>
                <a:t>Data extraction</a:t>
              </a:r>
            </a:p>
            <a:p>
              <a:pPr algn="ctr" eaLnBrk="0" hangingPunct="0"/>
              <a:r>
                <a:rPr lang="en-US" sz="1200" b="0" dirty="0">
                  <a:latin typeface="Arial" charset="0"/>
                  <a:ea typeface="ＭＳ Ｐゴシック" pitchFamily="1" charset="-128"/>
                </a:rPr>
                <a:t>&amp; local validation</a:t>
              </a:r>
            </a:p>
          </p:txBody>
        </p:sp>
        <p:sp>
          <p:nvSpPr>
            <p:cNvPr id="381968" name="Line 16"/>
            <p:cNvSpPr>
              <a:spLocks noChangeShapeType="1"/>
            </p:cNvSpPr>
            <p:nvPr/>
          </p:nvSpPr>
          <p:spPr bwMode="auto">
            <a:xfrm flipV="1">
              <a:off x="1701" y="2387"/>
              <a:ext cx="182" cy="590"/>
            </a:xfrm>
            <a:prstGeom prst="line">
              <a:avLst/>
            </a:prstGeom>
            <a:noFill/>
            <a:ln w="9525">
              <a:solidFill>
                <a:schemeClr val="tx1"/>
              </a:solidFill>
              <a:round/>
              <a:headEnd/>
              <a:tailEnd type="triangle" w="med" len="med"/>
            </a:ln>
            <a:effectLst/>
          </p:spPr>
          <p:txBody>
            <a:bodyPr/>
            <a:lstStyle/>
            <a:p>
              <a:endParaRPr lang="en-GB"/>
            </a:p>
          </p:txBody>
        </p:sp>
      </p:grpSp>
      <p:grpSp>
        <p:nvGrpSpPr>
          <p:cNvPr id="3" name="Group 17"/>
          <p:cNvGrpSpPr>
            <a:grpSpLocks/>
          </p:cNvGrpSpPr>
          <p:nvPr/>
        </p:nvGrpSpPr>
        <p:grpSpPr bwMode="auto">
          <a:xfrm>
            <a:off x="1338262" y="4587876"/>
            <a:ext cx="1239838" cy="960437"/>
            <a:chOff x="884" y="3113"/>
            <a:chExt cx="781" cy="605"/>
          </a:xfrm>
        </p:grpSpPr>
        <p:sp>
          <p:nvSpPr>
            <p:cNvPr id="381970" name="Line 18"/>
            <p:cNvSpPr>
              <a:spLocks noChangeShapeType="1"/>
            </p:cNvSpPr>
            <p:nvPr/>
          </p:nvSpPr>
          <p:spPr bwMode="auto">
            <a:xfrm flipV="1">
              <a:off x="1338" y="3113"/>
              <a:ext cx="0" cy="317"/>
            </a:xfrm>
            <a:prstGeom prst="line">
              <a:avLst/>
            </a:prstGeom>
            <a:noFill/>
            <a:ln w="9525">
              <a:solidFill>
                <a:schemeClr val="tx1"/>
              </a:solidFill>
              <a:round/>
              <a:headEnd type="triangle" w="med" len="med"/>
              <a:tailEnd type="triangle" w="med" len="med"/>
            </a:ln>
            <a:effectLst/>
          </p:spPr>
          <p:txBody>
            <a:bodyPr/>
            <a:lstStyle/>
            <a:p>
              <a:endParaRPr lang="en-GB"/>
            </a:p>
          </p:txBody>
        </p:sp>
        <p:sp>
          <p:nvSpPr>
            <p:cNvPr id="381971" name="Text Box 19"/>
            <p:cNvSpPr txBox="1">
              <a:spLocks noChangeArrowheads="1"/>
            </p:cNvSpPr>
            <p:nvPr/>
          </p:nvSpPr>
          <p:spPr bwMode="auto">
            <a:xfrm>
              <a:off x="884" y="3430"/>
              <a:ext cx="781" cy="288"/>
            </a:xfrm>
            <a:prstGeom prst="rect">
              <a:avLst/>
            </a:prstGeom>
            <a:noFill/>
            <a:ln w="9525">
              <a:noFill/>
              <a:miter lim="800000"/>
              <a:headEnd/>
              <a:tailEnd/>
            </a:ln>
            <a:effectLst/>
          </p:spPr>
          <p:txBody>
            <a:bodyPr wrap="none">
              <a:spAutoFit/>
            </a:bodyPr>
            <a:lstStyle/>
            <a:p>
              <a:pPr algn="ctr" eaLnBrk="0" hangingPunct="0"/>
              <a:r>
                <a:rPr lang="en-US" sz="1200" b="0">
                  <a:latin typeface="Arial" charset="0"/>
                  <a:ea typeface="ＭＳ Ｐゴシック" pitchFamily="1" charset="-128"/>
                </a:rPr>
                <a:t>Analysis</a:t>
              </a:r>
            </a:p>
            <a:p>
              <a:pPr algn="ctr" eaLnBrk="0" hangingPunct="0"/>
              <a:r>
                <a:rPr lang="en-US" sz="1200" b="0">
                  <a:latin typeface="Arial" charset="0"/>
                  <a:ea typeface="ＭＳ Ｐゴシック" pitchFamily="1" charset="-128"/>
                </a:rPr>
                <a:t>And corrections</a:t>
              </a:r>
            </a:p>
          </p:txBody>
        </p:sp>
      </p:grpSp>
      <p:sp>
        <p:nvSpPr>
          <p:cNvPr id="381972" name="Text Box 20"/>
          <p:cNvSpPr txBox="1">
            <a:spLocks noChangeArrowheads="1"/>
          </p:cNvSpPr>
          <p:nvPr/>
        </p:nvSpPr>
        <p:spPr bwMode="auto">
          <a:xfrm>
            <a:off x="3406775" y="1995488"/>
            <a:ext cx="4916487" cy="274638"/>
          </a:xfrm>
          <a:prstGeom prst="rect">
            <a:avLst/>
          </a:prstGeom>
          <a:gradFill rotWithShape="1">
            <a:gsLst>
              <a:gs pos="0">
                <a:srgbClr val="BDF2AC"/>
              </a:gs>
              <a:gs pos="100000">
                <a:srgbClr val="FF0000"/>
              </a:gs>
            </a:gsLst>
            <a:lin ang="0" scaled="1"/>
          </a:gradFill>
          <a:ln w="9525">
            <a:noFill/>
            <a:miter lim="800000"/>
            <a:headEnd/>
            <a:tailEnd/>
          </a:ln>
          <a:effectLst/>
        </p:spPr>
        <p:txBody>
          <a:bodyPr>
            <a:spAutoFit/>
          </a:bodyPr>
          <a:lstStyle/>
          <a:p>
            <a:pPr algn="ctr" eaLnBrk="0" hangingPunct="0"/>
            <a:r>
              <a:rPr lang="en-US" sz="1200" b="0">
                <a:latin typeface="Arial" charset="0"/>
                <a:ea typeface="ＭＳ Ｐゴシック" pitchFamily="1" charset="-128"/>
              </a:rPr>
              <a:t>Analysis</a:t>
            </a:r>
          </a:p>
        </p:txBody>
      </p:sp>
      <p:grpSp>
        <p:nvGrpSpPr>
          <p:cNvPr id="4" name="Group 21"/>
          <p:cNvGrpSpPr>
            <a:grpSpLocks/>
          </p:cNvGrpSpPr>
          <p:nvPr/>
        </p:nvGrpSpPr>
        <p:grpSpPr bwMode="auto">
          <a:xfrm>
            <a:off x="2432050" y="2282826"/>
            <a:ext cx="1112837" cy="936625"/>
            <a:chOff x="1573" y="1661"/>
            <a:chExt cx="701" cy="590"/>
          </a:xfrm>
        </p:grpSpPr>
        <p:sp>
          <p:nvSpPr>
            <p:cNvPr id="381974" name="Text Box 22"/>
            <p:cNvSpPr txBox="1">
              <a:spLocks noChangeArrowheads="1"/>
            </p:cNvSpPr>
            <p:nvPr/>
          </p:nvSpPr>
          <p:spPr bwMode="auto">
            <a:xfrm>
              <a:off x="1573" y="2069"/>
              <a:ext cx="701" cy="173"/>
            </a:xfrm>
            <a:prstGeom prst="rect">
              <a:avLst/>
            </a:prstGeom>
            <a:noFill/>
            <a:ln w="9525">
              <a:noFill/>
              <a:miter lim="800000"/>
              <a:headEnd/>
              <a:tailEnd/>
            </a:ln>
            <a:effectLst/>
          </p:spPr>
          <p:txBody>
            <a:bodyPr wrap="none">
              <a:spAutoFit/>
            </a:bodyPr>
            <a:lstStyle/>
            <a:p>
              <a:pPr algn="ctr" eaLnBrk="0" hangingPunct="0"/>
              <a:r>
                <a:rPr lang="en-US" sz="1200" b="0">
                  <a:latin typeface="Arial" charset="0"/>
                  <a:ea typeface="ＭＳ Ｐゴシック" pitchFamily="1" charset="-128"/>
                </a:rPr>
                <a:t>Validation OK</a:t>
              </a:r>
            </a:p>
          </p:txBody>
        </p:sp>
        <p:sp>
          <p:nvSpPr>
            <p:cNvPr id="381975" name="Line 23"/>
            <p:cNvSpPr>
              <a:spLocks noChangeShapeType="1"/>
            </p:cNvSpPr>
            <p:nvPr/>
          </p:nvSpPr>
          <p:spPr bwMode="auto">
            <a:xfrm flipV="1">
              <a:off x="1973" y="1661"/>
              <a:ext cx="182" cy="590"/>
            </a:xfrm>
            <a:prstGeom prst="line">
              <a:avLst/>
            </a:prstGeom>
            <a:noFill/>
            <a:ln w="9525">
              <a:solidFill>
                <a:schemeClr val="tx1"/>
              </a:solidFill>
              <a:round/>
              <a:headEnd/>
              <a:tailEnd type="triangle" w="med" len="med"/>
            </a:ln>
            <a:effectLst/>
          </p:spPr>
          <p:txBody>
            <a:bodyPr/>
            <a:lstStyle/>
            <a:p>
              <a:endParaRPr lang="en-GB"/>
            </a:p>
          </p:txBody>
        </p:sp>
      </p:grpSp>
      <p:sp>
        <p:nvSpPr>
          <p:cNvPr id="381976" name="Line 24"/>
          <p:cNvSpPr>
            <a:spLocks noChangeShapeType="1"/>
          </p:cNvSpPr>
          <p:nvPr/>
        </p:nvSpPr>
        <p:spPr bwMode="auto">
          <a:xfrm>
            <a:off x="185737" y="3938588"/>
            <a:ext cx="8713788" cy="0"/>
          </a:xfrm>
          <a:prstGeom prst="line">
            <a:avLst/>
          </a:prstGeom>
          <a:noFill/>
          <a:ln w="38100">
            <a:solidFill>
              <a:schemeClr val="tx1"/>
            </a:solidFill>
            <a:prstDash val="dashDot"/>
            <a:round/>
            <a:headEnd/>
            <a:tailEnd/>
          </a:ln>
          <a:effec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81972"/>
                                        </p:tgtEl>
                                        <p:attrNameLst>
                                          <p:attrName>style.visibility</p:attrName>
                                        </p:attrNameLst>
                                      </p:cBhvr>
                                      <p:to>
                                        <p:strVal val="visible"/>
                                      </p:to>
                                    </p:set>
                                    <p:animEffect transition="in" filter="strips(downLeft)">
                                      <p:cBhvr>
                                        <p:cTn id="22" dur="500"/>
                                        <p:tgtEl>
                                          <p:spTgt spid="381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72" grpId="0" animBg="1"/>
    </p:bldLst>
  </p:timing>
</p:sld>
</file>

<file path=ppt/theme/theme1.xml><?xml version="1.0" encoding="utf-8"?>
<a:theme xmlns:a="http://schemas.openxmlformats.org/drawingml/2006/main" name="Presentacion_fondo_claro">
  <a:themeElements>
    <a:clrScheme name="bde">
      <a:dk1>
        <a:srgbClr val="000000"/>
      </a:dk1>
      <a:lt1>
        <a:srgbClr val="FFFFFF"/>
      </a:lt1>
      <a:dk2>
        <a:srgbClr val="000000"/>
      </a:dk2>
      <a:lt2>
        <a:srgbClr val="D6AB98"/>
      </a:lt2>
      <a:accent1>
        <a:srgbClr val="B35C48"/>
      </a:accent1>
      <a:accent2>
        <a:srgbClr val="858585"/>
      </a:accent2>
      <a:accent3>
        <a:srgbClr val="FFFFFF"/>
      </a:accent3>
      <a:accent4>
        <a:srgbClr val="000000"/>
      </a:accent4>
      <a:accent5>
        <a:srgbClr val="D6B5B1"/>
      </a:accent5>
      <a:accent6>
        <a:srgbClr val="787878"/>
      </a:accent6>
      <a:hlink>
        <a:srgbClr val="3F3F3F"/>
      </a:hlink>
      <a:folHlink>
        <a:srgbClr val="643C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elos Diapositivas de contenido">
  <a:themeElements>
    <a:clrScheme name="bde">
      <a:dk1>
        <a:srgbClr val="000000"/>
      </a:dk1>
      <a:lt1>
        <a:srgbClr val="FFFFFF"/>
      </a:lt1>
      <a:dk2>
        <a:srgbClr val="000000"/>
      </a:dk2>
      <a:lt2>
        <a:srgbClr val="D6AB98"/>
      </a:lt2>
      <a:accent1>
        <a:srgbClr val="B35C48"/>
      </a:accent1>
      <a:accent2>
        <a:srgbClr val="858585"/>
      </a:accent2>
      <a:accent3>
        <a:srgbClr val="FFFFFF"/>
      </a:accent3>
      <a:accent4>
        <a:srgbClr val="000000"/>
      </a:accent4>
      <a:accent5>
        <a:srgbClr val="D6B5B1"/>
      </a:accent5>
      <a:accent6>
        <a:srgbClr val="787878"/>
      </a:accent6>
      <a:hlink>
        <a:srgbClr val="3F3F3F"/>
      </a:hlink>
      <a:folHlink>
        <a:srgbClr val="643C28"/>
      </a:folHlink>
    </a:clrScheme>
    <a:fontScheme name="IV_presentacion_fondo_claro">
      <a:majorFont>
        <a:latin typeface="BdE Neue Helvetica 55 Roman"/>
        <a:ea typeface=""/>
        <a:cs typeface=""/>
      </a:majorFont>
      <a:minorFont>
        <a:latin typeface="BdE Neue Helvetica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_tradnl" sz="2000" b="1" i="0" u="none" strike="noStrike" cap="none" normalizeH="0" baseline="0" smtClean="0">
            <a:ln>
              <a:noFill/>
            </a:ln>
            <a:solidFill>
              <a:schemeClr val="tx1"/>
            </a:solidFill>
            <a:effectLst/>
            <a:latin typeface="BdE Neue Helvetica 55 Roman"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_tradnl" sz="2000" b="1" i="0" u="none" strike="noStrike" cap="none" normalizeH="0" baseline="0" smtClean="0">
            <a:ln>
              <a:noFill/>
            </a:ln>
            <a:solidFill>
              <a:schemeClr val="tx1"/>
            </a:solidFill>
            <a:effectLst/>
            <a:latin typeface="BdE Neue Helvetica 55 Roman" pitchFamily="34" charset="0"/>
          </a:defRPr>
        </a:defPPr>
      </a:lstStyle>
    </a:lnDef>
  </a:objectDefaults>
  <a:extraClrSchemeLst>
    <a:extraClrScheme>
      <a:clrScheme name="IV_presentacion_fondo_cla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V_presentacion_fondo_clar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V_presentacion_fondo_clar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V_presentacion_fondo_clar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V_presentacion_fondo_clar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V_presentacion_fondo_clar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V_presentacion_fondo_clar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V_presentacion_fondo_clar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V_presentacion_fondo_clar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V_presentacion_fondo_clar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V_presentacion_fondo_clar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V_presentacion_fondo_clar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V_presentacion_fondo_claro 13">
        <a:dk1>
          <a:srgbClr val="000000"/>
        </a:dk1>
        <a:lt1>
          <a:srgbClr val="FFFFFF"/>
        </a:lt1>
        <a:dk2>
          <a:srgbClr val="000000"/>
        </a:dk2>
        <a:lt2>
          <a:srgbClr val="D6AB98"/>
        </a:lt2>
        <a:accent1>
          <a:srgbClr val="B35C48"/>
        </a:accent1>
        <a:accent2>
          <a:srgbClr val="858585"/>
        </a:accent2>
        <a:accent3>
          <a:srgbClr val="FFFFFF"/>
        </a:accent3>
        <a:accent4>
          <a:srgbClr val="000000"/>
        </a:accent4>
        <a:accent5>
          <a:srgbClr val="D6B5B1"/>
        </a:accent5>
        <a:accent6>
          <a:srgbClr val="787878"/>
        </a:accent6>
        <a:hlink>
          <a:srgbClr val="DE9738"/>
        </a:hlink>
        <a:folHlink>
          <a:srgbClr val="643C2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iapositiva de cierre">
  <a:themeElements>
    <a:clrScheme name="bde">
      <a:dk1>
        <a:srgbClr val="000000"/>
      </a:dk1>
      <a:lt1>
        <a:srgbClr val="FFFFFF"/>
      </a:lt1>
      <a:dk2>
        <a:srgbClr val="000000"/>
      </a:dk2>
      <a:lt2>
        <a:srgbClr val="D6AB98"/>
      </a:lt2>
      <a:accent1>
        <a:srgbClr val="B35C48"/>
      </a:accent1>
      <a:accent2>
        <a:srgbClr val="858585"/>
      </a:accent2>
      <a:accent3>
        <a:srgbClr val="FFFFFF"/>
      </a:accent3>
      <a:accent4>
        <a:srgbClr val="000000"/>
      </a:accent4>
      <a:accent5>
        <a:srgbClr val="D6B5B1"/>
      </a:accent5>
      <a:accent6>
        <a:srgbClr val="787878"/>
      </a:accent6>
      <a:hlink>
        <a:srgbClr val="3F3F3F"/>
      </a:hlink>
      <a:folHlink>
        <a:srgbClr val="643C28"/>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_tradnl" sz="2000" b="1" i="0" u="none" strike="noStrike" cap="none" normalizeH="0" baseline="0" smtClean="0">
            <a:ln>
              <a:noFill/>
            </a:ln>
            <a:solidFill>
              <a:schemeClr val="tx1"/>
            </a:solidFill>
            <a:effectLst/>
            <a:latin typeface="BdE Neue Helvetica 55 Roman"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_tradnl" sz="2000" b="1" i="0" u="none" strike="noStrike" cap="none" normalizeH="0" baseline="0" smtClean="0">
            <a:ln>
              <a:noFill/>
            </a:ln>
            <a:solidFill>
              <a:schemeClr val="tx1"/>
            </a:solidFill>
            <a:effectLst/>
            <a:latin typeface="BdE Neue Helvetica 55 Roman" pitchFamily="34"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seño personalizado 13">
        <a:dk1>
          <a:srgbClr val="000000"/>
        </a:dk1>
        <a:lt1>
          <a:srgbClr val="FFFFFF"/>
        </a:lt1>
        <a:dk2>
          <a:srgbClr val="000000"/>
        </a:dk2>
        <a:lt2>
          <a:srgbClr val="D6AB98"/>
        </a:lt2>
        <a:accent1>
          <a:srgbClr val="B35C48"/>
        </a:accent1>
        <a:accent2>
          <a:srgbClr val="858585"/>
        </a:accent2>
        <a:accent3>
          <a:srgbClr val="FFFFFF"/>
        </a:accent3>
        <a:accent4>
          <a:srgbClr val="000000"/>
        </a:accent4>
        <a:accent5>
          <a:srgbClr val="D6B5B1"/>
        </a:accent5>
        <a:accent6>
          <a:srgbClr val="787878"/>
        </a:accent6>
        <a:hlink>
          <a:srgbClr val="DE9738"/>
        </a:hlink>
        <a:folHlink>
          <a:srgbClr val="643C2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Presentacion_fondo_claro</Template>
  <TotalTime>2460</TotalTime>
  <Words>5373</Words>
  <Application>Microsoft PowerPoint</Application>
  <PresentationFormat>Presentación en pantalla (4:3)</PresentationFormat>
  <Paragraphs>1233</Paragraphs>
  <Slides>89</Slides>
  <Notes>14</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89</vt:i4>
      </vt:variant>
    </vt:vector>
  </HeadingPairs>
  <TitlesOfParts>
    <vt:vector size="99" baseType="lpstr">
      <vt:lpstr>Arial</vt:lpstr>
      <vt:lpstr>BdE Neue Helvetica 55 Roman</vt:lpstr>
      <vt:lpstr>Wingdings</vt:lpstr>
      <vt:lpstr>ＭＳ Ｐゴシック</vt:lpstr>
      <vt:lpstr>Arial Unicode MS</vt:lpstr>
      <vt:lpstr>Times New Roman</vt:lpstr>
      <vt:lpstr>Calibri</vt:lpstr>
      <vt:lpstr>Presentacion_fondo_claro</vt:lpstr>
      <vt:lpstr>Modelos Diapositivas de contenido</vt:lpstr>
      <vt:lpstr>Diapositiva de cierre</vt:lpstr>
      <vt:lpstr>Diapositiva 1</vt:lpstr>
      <vt:lpstr>INDEX</vt:lpstr>
      <vt:lpstr>MOTIVATION</vt:lpstr>
      <vt:lpstr>Complexity of the reporting process in regulatory banking institutions</vt:lpstr>
      <vt:lpstr>DEFINITON PHASE (OLD APPROACH)</vt:lpstr>
      <vt:lpstr>filing process timeline (OLD APPROACH)</vt:lpstr>
      <vt:lpstr>Process complexity multiplied on the supervisor’s side</vt:lpstr>
      <vt:lpstr>DEFINITON PHASE (XBRL APPROACH)</vt:lpstr>
      <vt:lpstr>Data filing process timeline (XBRL based)</vt:lpstr>
      <vt:lpstr>XBRL VALIDATION CAPABILITIES</vt:lpstr>
      <vt:lpstr>Why a new language?</vt:lpstr>
      <vt:lpstr>Why a new language? LET’s ask for some help...</vt:lpstr>
      <vt:lpstr>DATA structures</vt:lpstr>
      <vt:lpstr>DATA structures</vt:lpstr>
      <vt:lpstr>DATA structures</vt:lpstr>
      <vt:lpstr>Data structures</vt:lpstr>
      <vt:lpstr>Data structure of XSLT, Xquery or schematron</vt:lpstr>
      <vt:lpstr>Multidimensional view of XBRL facts: the aspect model</vt:lpstr>
      <vt:lpstr>Diapositiva 19</vt:lpstr>
      <vt:lpstr>BRIEF TUTORIAL (LEARN XBRL FORMULA IN 50 MINUTES)</vt:lpstr>
      <vt:lpstr>BRIEF HISTORY of THE FORMULAE SPECIFICATION</vt:lpstr>
      <vt:lpstr>INPUT: VARIABLES aND FILTERS</vt:lpstr>
      <vt:lpstr>OUTPUT: XPAth expressions</vt:lpstr>
      <vt:lpstr>Types of FormulaE</vt:lpstr>
      <vt:lpstr>EXAMPLES</vt:lpstr>
      <vt:lpstr>EXAMPLE 1</vt:lpstr>
      <vt:lpstr>Example 1: technical representation</vt:lpstr>
      <vt:lpstr>EXAMPLE 2</vt:lpstr>
      <vt:lpstr>Example 2: technical representation</vt:lpstr>
      <vt:lpstr>EXAMPLE 3</vt:lpstr>
      <vt:lpstr>EXAMPLE 4A</vt:lpstr>
      <vt:lpstr>Combining filters</vt:lpstr>
      <vt:lpstr>EXAMPLE 4B</vt:lpstr>
      <vt:lpstr>EXAMPLE 5A</vt:lpstr>
      <vt:lpstr>EXAMPLE 5B</vt:lpstr>
      <vt:lpstr>EXAMPLE 6</vt:lpstr>
      <vt:lpstr>The implicit filter</vt:lpstr>
      <vt:lpstr>The implicit filter</vt:lpstr>
      <vt:lpstr>EXAMPLE 7</vt:lpstr>
      <vt:lpstr>EXAMPLE 8</vt:lpstr>
      <vt:lpstr>XPaTH  data model</vt:lpstr>
      <vt:lpstr>Bind as sequence attribute</vt:lpstr>
      <vt:lpstr>EXAMPLE 8b</vt:lpstr>
      <vt:lpstr>AXIS IN EXPLICIT Dimension filters</vt:lpstr>
      <vt:lpstr>EXAMPLE 9</vt:lpstr>
      <vt:lpstr>Dimension filters</vt:lpstr>
      <vt:lpstr>EXAMPLE 10a</vt:lpstr>
      <vt:lpstr>EXAMPLE 10B</vt:lpstr>
      <vt:lpstr>Preconditions</vt:lpstr>
      <vt:lpstr>EXAMPLE 10C</vt:lpstr>
      <vt:lpstr>parameters</vt:lpstr>
      <vt:lpstr>EXAMPLE 11a: Belgium rounding approach</vt:lpstr>
      <vt:lpstr>EXAMPLE 11B: Spanish rounding approach</vt:lpstr>
      <vt:lpstr>General variables</vt:lpstr>
      <vt:lpstr>Variables/parameters comparison table</vt:lpstr>
      <vt:lpstr>technical representation</vt:lpstr>
      <vt:lpstr>Attributes Guidance</vt:lpstr>
      <vt:lpstr>EXAMPLE 12</vt:lpstr>
      <vt:lpstr>EXAMPLE 13</vt:lpstr>
      <vt:lpstr>EXAMPLE 14</vt:lpstr>
      <vt:lpstr>Existence assertions</vt:lpstr>
      <vt:lpstr>EXAMPLE 15</vt:lpstr>
      <vt:lpstr>Formulae</vt:lpstr>
      <vt:lpstr>Formulae</vt:lpstr>
      <vt:lpstr>EXAMPLE 16: Simple formula</vt:lpstr>
      <vt:lpstr>EXAMPLE 17: Simple formula with fallback</vt:lpstr>
      <vt:lpstr>EXAMPLE 17B: Simple formula with fallback</vt:lpstr>
      <vt:lpstr>Source formula:uncovered</vt:lpstr>
      <vt:lpstr>EXAMPLE 18: showing formula:uncovered</vt:lpstr>
      <vt:lpstr>EXAMPLE 19: MIXING UNITS</vt:lpstr>
      <vt:lpstr>EXAMPLE 19B: MIXING UNITS</vt:lpstr>
      <vt:lpstr>Formula guideline</vt:lpstr>
      <vt:lpstr>EXAMPLE 20</vt:lpstr>
      <vt:lpstr>EXAMPLE 20</vt:lpstr>
      <vt:lpstr>Consistency assertions</vt:lpstr>
      <vt:lpstr>Consistency assertions</vt:lpstr>
      <vt:lpstr>A lot of Filters available</vt:lpstr>
      <vt:lpstr>Resources</vt:lpstr>
      <vt:lpstr>BANK OF SPAIN PROJECT DETAILS</vt:lpstr>
      <vt:lpstr>NEXT STEPS</vt:lpstr>
      <vt:lpstr>Next STEPS: CROSS INSTANCE VALIDATION</vt:lpstr>
      <vt:lpstr>Next STEPS: CROSS INSTANCE VALIDATION</vt:lpstr>
      <vt:lpstr>NEXT STEPS: FORMULA PATTERNS</vt:lpstr>
      <vt:lpstr>NEXT STEPS: USER DEFINED FUNCTIONS</vt:lpstr>
      <vt:lpstr>NEXT STEPS: BETTER ERROR REPORTING</vt:lpstr>
      <vt:lpstr>NEXT CHALLENGES</vt:lpstr>
      <vt:lpstr>Benefits</vt:lpstr>
      <vt:lpstr>QUESTIONS</vt:lpstr>
      <vt:lpstr>Diapositiva 89</vt:lpstr>
    </vt:vector>
  </TitlesOfParts>
  <Company>Banco de España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infvmp</dc:creator>
  <cp:lastModifiedBy>infvmp</cp:lastModifiedBy>
  <cp:revision>173</cp:revision>
  <dcterms:created xsi:type="dcterms:W3CDTF">2008-05-26T10:40:16Z</dcterms:created>
  <dcterms:modified xsi:type="dcterms:W3CDTF">2009-06-19T16:41:03Z</dcterms:modified>
</cp:coreProperties>
</file>