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  <p:sldMasterId id="2147483692" r:id="rId4"/>
    <p:sldMasterId id="2147483694" r:id="rId5"/>
    <p:sldMasterId id="2147483696" r:id="rId6"/>
    <p:sldMasterId id="2147483698" r:id="rId7"/>
    <p:sldMasterId id="2147483700" r:id="rId8"/>
    <p:sldMasterId id="2147483702" r:id="rId9"/>
    <p:sldMasterId id="2147483704" r:id="rId10"/>
    <p:sldMasterId id="2147483706" r:id="rId11"/>
    <p:sldMasterId id="2147483710" r:id="rId12"/>
  </p:sldMasterIdLst>
  <p:notesMasterIdLst>
    <p:notesMasterId r:id="rId47"/>
  </p:notesMasterIdLst>
  <p:handoutMasterIdLst>
    <p:handoutMasterId r:id="rId48"/>
  </p:handoutMasterIdLst>
  <p:sldIdLst>
    <p:sldId id="256" r:id="rId13"/>
    <p:sldId id="288" r:id="rId14"/>
    <p:sldId id="289" r:id="rId15"/>
    <p:sldId id="290" r:id="rId16"/>
    <p:sldId id="259" r:id="rId17"/>
    <p:sldId id="261" r:id="rId18"/>
    <p:sldId id="278" r:id="rId19"/>
    <p:sldId id="308" r:id="rId20"/>
    <p:sldId id="307" r:id="rId21"/>
    <p:sldId id="263" r:id="rId22"/>
    <p:sldId id="264" r:id="rId23"/>
    <p:sldId id="291" r:id="rId24"/>
    <p:sldId id="292" r:id="rId25"/>
    <p:sldId id="265" r:id="rId26"/>
    <p:sldId id="274" r:id="rId27"/>
    <p:sldId id="284" r:id="rId28"/>
    <p:sldId id="293" r:id="rId29"/>
    <p:sldId id="279" r:id="rId30"/>
    <p:sldId id="285" r:id="rId31"/>
    <p:sldId id="287" r:id="rId32"/>
    <p:sldId id="295" r:id="rId33"/>
    <p:sldId id="310" r:id="rId34"/>
    <p:sldId id="304" r:id="rId35"/>
    <p:sldId id="294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271" r:id="rId44"/>
    <p:sldId id="272" r:id="rId45"/>
    <p:sldId id="305" r:id="rId46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EC1"/>
    <a:srgbClr val="3166CF"/>
    <a:srgbClr val="0F5494"/>
    <a:srgbClr val="3E6FD2"/>
    <a:srgbClr val="BDDEFF"/>
    <a:srgbClr val="99CCFF"/>
    <a:srgbClr val="FFFF00"/>
    <a:srgbClr val="009FB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1" d="100"/>
          <a:sy n="111" d="100"/>
        </p:scale>
        <p:origin x="-162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5FE91-B904-466C-B5AC-FDD2928481BF}" type="doc">
      <dgm:prSet loTypeId="urn:microsoft.com/office/officeart/2005/8/layout/vList2" loCatId="list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B0411F1-7EB8-45AC-BDEA-896C853085C7}">
      <dgm:prSet phldrT="[Texto]"/>
      <dgm:spPr/>
      <dgm:t>
        <a:bodyPr/>
        <a:lstStyle/>
        <a:p>
          <a:r>
            <a:rPr lang="en-US" dirty="0" smtClean="0"/>
            <a:t>Recognize and create </a:t>
          </a:r>
          <a:r>
            <a:rPr lang="en-US" b="1" dirty="0" smtClean="0"/>
            <a:t>more and           better standards</a:t>
          </a:r>
          <a:r>
            <a:rPr lang="en-US" dirty="0" smtClean="0"/>
            <a:t> in Europe</a:t>
          </a:r>
          <a:endParaRPr lang="es-ES" dirty="0"/>
        </a:p>
      </dgm:t>
    </dgm:pt>
    <dgm:pt modelId="{4AE7F96B-56C7-4BF0-8382-8F5F49B74550}" type="parTrans" cxnId="{7C0C6437-7B74-4B17-8346-D4142C628DC5}">
      <dgm:prSet/>
      <dgm:spPr/>
      <dgm:t>
        <a:bodyPr/>
        <a:lstStyle/>
        <a:p>
          <a:endParaRPr lang="es-ES"/>
        </a:p>
      </dgm:t>
    </dgm:pt>
    <dgm:pt modelId="{BADB6921-B9C5-4977-BE4C-191A541A2778}" type="sibTrans" cxnId="{7C0C6437-7B74-4B17-8346-D4142C628DC5}">
      <dgm:prSet/>
      <dgm:spPr/>
      <dgm:t>
        <a:bodyPr/>
        <a:lstStyle/>
        <a:p>
          <a:endParaRPr lang="es-ES"/>
        </a:p>
      </dgm:t>
    </dgm:pt>
    <dgm:pt modelId="{4E22E7A7-51AB-4EC4-85CE-806E75E539E3}">
      <dgm:prSet/>
      <dgm:spPr/>
      <dgm:t>
        <a:bodyPr/>
        <a:lstStyle/>
        <a:p>
          <a:r>
            <a:rPr lang="en-US" b="1" dirty="0" smtClean="0"/>
            <a:t>Make better use</a:t>
          </a:r>
          <a:r>
            <a:rPr lang="en-US" dirty="0" smtClean="0"/>
            <a:t> of these </a:t>
          </a:r>
          <a:br>
            <a:rPr lang="en-US" dirty="0" smtClean="0"/>
          </a:br>
          <a:r>
            <a:rPr lang="en-US" dirty="0" smtClean="0"/>
            <a:t>standards</a:t>
          </a:r>
          <a:endParaRPr lang="en-GB" dirty="0"/>
        </a:p>
      </dgm:t>
    </dgm:pt>
    <dgm:pt modelId="{8B3ABA6E-BDBB-4C8F-B04C-1FC35074C588}" type="parTrans" cxnId="{73610B60-75E5-4492-BFBE-4AB8B219FC35}">
      <dgm:prSet/>
      <dgm:spPr/>
      <dgm:t>
        <a:bodyPr/>
        <a:lstStyle/>
        <a:p>
          <a:endParaRPr lang="es-ES"/>
        </a:p>
      </dgm:t>
    </dgm:pt>
    <dgm:pt modelId="{417BAEB0-95C8-431D-B302-511889CDCB51}" type="sibTrans" cxnId="{73610B60-75E5-4492-BFBE-4AB8B219FC35}">
      <dgm:prSet/>
      <dgm:spPr/>
      <dgm:t>
        <a:bodyPr/>
        <a:lstStyle/>
        <a:p>
          <a:endParaRPr lang="es-ES"/>
        </a:p>
      </dgm:t>
    </dgm:pt>
    <dgm:pt modelId="{2EB2F4AA-85A1-4943-A5DD-A6C0070EE600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Ensure interoperability </a:t>
          </a:r>
          <a:r>
            <a:rPr lang="en-US" dirty="0" smtClean="0">
              <a:solidFill>
                <a:schemeClr val="bg1"/>
              </a:solidFill>
            </a:rPr>
            <a:t>even in absence of standards</a:t>
          </a:r>
          <a:endParaRPr lang="en-GB" dirty="0">
            <a:solidFill>
              <a:schemeClr val="bg1"/>
            </a:solidFill>
          </a:endParaRPr>
        </a:p>
      </dgm:t>
    </dgm:pt>
    <dgm:pt modelId="{E5C86D09-4682-4A6A-9913-EA8965249650}" type="parTrans" cxnId="{1ED42ABB-4B25-4FC7-A10B-E032528B044A}">
      <dgm:prSet/>
      <dgm:spPr/>
      <dgm:t>
        <a:bodyPr/>
        <a:lstStyle/>
        <a:p>
          <a:endParaRPr lang="es-ES"/>
        </a:p>
      </dgm:t>
    </dgm:pt>
    <dgm:pt modelId="{016005C0-9FE8-48A0-82FF-EFCD62426D13}" type="sibTrans" cxnId="{1ED42ABB-4B25-4FC7-A10B-E032528B044A}">
      <dgm:prSet/>
      <dgm:spPr/>
      <dgm:t>
        <a:bodyPr/>
        <a:lstStyle/>
        <a:p>
          <a:endParaRPr lang="es-ES"/>
        </a:p>
      </dgm:t>
    </dgm:pt>
    <dgm:pt modelId="{FC211B92-8DE8-45D1-8C76-244A5B960266}" type="pres">
      <dgm:prSet presAssocID="{0615FE91-B904-466C-B5AC-FDD2928481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F13C13-FE31-4AB6-889D-D314309D4458}" type="pres">
      <dgm:prSet presAssocID="{3B0411F1-7EB8-45AC-BDEA-896C853085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13A6B1-99F2-4746-B49D-22E1D6075E85}" type="pres">
      <dgm:prSet presAssocID="{BADB6921-B9C5-4977-BE4C-191A541A2778}" presName="spacer" presStyleCnt="0"/>
      <dgm:spPr/>
    </dgm:pt>
    <dgm:pt modelId="{DC4DA8BC-E872-4346-9D56-7B6034812EC5}" type="pres">
      <dgm:prSet presAssocID="{4E22E7A7-51AB-4EC4-85CE-806E75E539E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DB0F3D-8473-4A20-983F-06AC2EE621D4}" type="pres">
      <dgm:prSet presAssocID="{417BAEB0-95C8-431D-B302-511889CDCB51}" presName="spacer" presStyleCnt="0"/>
      <dgm:spPr/>
    </dgm:pt>
    <dgm:pt modelId="{F0CD5F36-A5DF-4698-80CB-FB67A6B0AABA}" type="pres">
      <dgm:prSet presAssocID="{2EB2F4AA-85A1-4943-A5DD-A6C0070EE6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A4AFD1E-941D-4B2B-A0B2-B2BC35826A5F}" type="presOf" srcId="{3B0411F1-7EB8-45AC-BDEA-896C853085C7}" destId="{33F13C13-FE31-4AB6-889D-D314309D4458}" srcOrd="0" destOrd="0" presId="urn:microsoft.com/office/officeart/2005/8/layout/vList2"/>
    <dgm:cxn modelId="{5FAB1A80-FDFC-4CC0-AD46-0691E0B728F6}" type="presOf" srcId="{0615FE91-B904-466C-B5AC-FDD2928481BF}" destId="{FC211B92-8DE8-45D1-8C76-244A5B960266}" srcOrd="0" destOrd="0" presId="urn:microsoft.com/office/officeart/2005/8/layout/vList2"/>
    <dgm:cxn modelId="{BF08EDD5-539F-48EA-A2DC-755F7A7A598A}" type="presOf" srcId="{2EB2F4AA-85A1-4943-A5DD-A6C0070EE600}" destId="{F0CD5F36-A5DF-4698-80CB-FB67A6B0AABA}" srcOrd="0" destOrd="0" presId="urn:microsoft.com/office/officeart/2005/8/layout/vList2"/>
    <dgm:cxn modelId="{73610B60-75E5-4492-BFBE-4AB8B219FC35}" srcId="{0615FE91-B904-466C-B5AC-FDD2928481BF}" destId="{4E22E7A7-51AB-4EC4-85CE-806E75E539E3}" srcOrd="1" destOrd="0" parTransId="{8B3ABA6E-BDBB-4C8F-B04C-1FC35074C588}" sibTransId="{417BAEB0-95C8-431D-B302-511889CDCB51}"/>
    <dgm:cxn modelId="{7C0C6437-7B74-4B17-8346-D4142C628DC5}" srcId="{0615FE91-B904-466C-B5AC-FDD2928481BF}" destId="{3B0411F1-7EB8-45AC-BDEA-896C853085C7}" srcOrd="0" destOrd="0" parTransId="{4AE7F96B-56C7-4BF0-8382-8F5F49B74550}" sibTransId="{BADB6921-B9C5-4977-BE4C-191A541A2778}"/>
    <dgm:cxn modelId="{1ED42ABB-4B25-4FC7-A10B-E032528B044A}" srcId="{0615FE91-B904-466C-B5AC-FDD2928481BF}" destId="{2EB2F4AA-85A1-4943-A5DD-A6C0070EE600}" srcOrd="2" destOrd="0" parTransId="{E5C86D09-4682-4A6A-9913-EA8965249650}" sibTransId="{016005C0-9FE8-48A0-82FF-EFCD62426D13}"/>
    <dgm:cxn modelId="{1A16F036-4F22-4453-AC54-92FDC7C69D7D}" type="presOf" srcId="{4E22E7A7-51AB-4EC4-85CE-806E75E539E3}" destId="{DC4DA8BC-E872-4346-9D56-7B6034812EC5}" srcOrd="0" destOrd="0" presId="urn:microsoft.com/office/officeart/2005/8/layout/vList2"/>
    <dgm:cxn modelId="{7ECA166E-3ECC-4171-9286-08A82D39FA26}" type="presParOf" srcId="{FC211B92-8DE8-45D1-8C76-244A5B960266}" destId="{33F13C13-FE31-4AB6-889D-D314309D4458}" srcOrd="0" destOrd="0" presId="urn:microsoft.com/office/officeart/2005/8/layout/vList2"/>
    <dgm:cxn modelId="{5FB599A4-72D5-4436-AD5B-4A847AAF4C51}" type="presParOf" srcId="{FC211B92-8DE8-45D1-8C76-244A5B960266}" destId="{6413A6B1-99F2-4746-B49D-22E1D6075E85}" srcOrd="1" destOrd="0" presId="urn:microsoft.com/office/officeart/2005/8/layout/vList2"/>
    <dgm:cxn modelId="{B1C9D744-B941-4713-8A69-D860AC8C3E7E}" type="presParOf" srcId="{FC211B92-8DE8-45D1-8C76-244A5B960266}" destId="{DC4DA8BC-E872-4346-9D56-7B6034812EC5}" srcOrd="2" destOrd="0" presId="urn:microsoft.com/office/officeart/2005/8/layout/vList2"/>
    <dgm:cxn modelId="{394D4208-0675-498B-98AA-B2CDAF06FD48}" type="presParOf" srcId="{FC211B92-8DE8-45D1-8C76-244A5B960266}" destId="{67DB0F3D-8473-4A20-983F-06AC2EE621D4}" srcOrd="3" destOrd="0" presId="urn:microsoft.com/office/officeart/2005/8/layout/vList2"/>
    <dgm:cxn modelId="{4B28E47C-E07F-4F3D-8F34-97A4B58C2CDD}" type="presParOf" srcId="{FC211B92-8DE8-45D1-8C76-244A5B960266}" destId="{F0CD5F36-A5DF-4698-80CB-FB67A6B0AA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B711D-C4D0-4C19-B189-7DEDF17B2FEC}" type="doc">
      <dgm:prSet loTypeId="urn:microsoft.com/office/officeart/2005/8/layout/vList2" loCatId="list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46A51C-715A-4519-B74F-952A4D8A69FA}">
      <dgm:prSet phldrT="[Texto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Legal</a:t>
          </a:r>
          <a:endParaRPr lang="en-US" dirty="0"/>
        </a:p>
      </dgm:t>
    </dgm:pt>
    <dgm:pt modelId="{9E2AAD9C-F2C3-484C-BE27-5F1B085D9F9C}" type="parTrans" cxnId="{4FB1AABC-B6A8-4EA0-890A-017819492A31}">
      <dgm:prSet/>
      <dgm:spPr/>
      <dgm:t>
        <a:bodyPr/>
        <a:lstStyle/>
        <a:p>
          <a:endParaRPr lang="en-US"/>
        </a:p>
      </dgm:t>
    </dgm:pt>
    <dgm:pt modelId="{809B59A2-A595-4CC4-BD8E-8AA7B10D517C}" type="sibTrans" cxnId="{4FB1AABC-B6A8-4EA0-890A-017819492A31}">
      <dgm:prSet/>
      <dgm:spPr/>
      <dgm:t>
        <a:bodyPr/>
        <a:lstStyle/>
        <a:p>
          <a:endParaRPr lang="en-US"/>
        </a:p>
      </dgm:t>
    </dgm:pt>
    <dgm:pt modelId="{4D4FA574-DEA1-4C7F-B505-9CFF7E8B4609}">
      <dgm:prSet phldrT="[Texto]"/>
      <dgm:spPr/>
      <dgm:t>
        <a:bodyPr/>
        <a:lstStyle/>
        <a:p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Organisational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CF3B303-A508-4498-8AC7-36C7728D7F96}" type="parTrans" cxnId="{B188262D-D572-466B-BCCD-78F29EA31958}">
      <dgm:prSet/>
      <dgm:spPr/>
      <dgm:t>
        <a:bodyPr/>
        <a:lstStyle/>
        <a:p>
          <a:endParaRPr lang="en-US"/>
        </a:p>
      </dgm:t>
    </dgm:pt>
    <dgm:pt modelId="{E1804548-CD77-411C-BE6A-DBBD07C405C3}" type="sibTrans" cxnId="{B188262D-D572-466B-BCCD-78F29EA31958}">
      <dgm:prSet/>
      <dgm:spPr/>
      <dgm:t>
        <a:bodyPr/>
        <a:lstStyle/>
        <a:p>
          <a:endParaRPr lang="en-US"/>
        </a:p>
      </dgm:t>
    </dgm:pt>
    <dgm:pt modelId="{A9DB436C-267D-4F86-A021-BCE9208BC9DE}">
      <dgm:prSet phldrT="[Texto]"/>
      <dgm:spPr/>
      <dgm:t>
        <a:bodyPr/>
        <a:lstStyle/>
        <a:p>
          <a:r>
            <a:rPr lang="en-US" b="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Semantical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7220297-F94C-4889-9C88-E60B2E242C40}" type="parTrans" cxnId="{B0A9D8D1-7506-4A9D-BA34-9E2BBA670521}">
      <dgm:prSet/>
      <dgm:spPr/>
      <dgm:t>
        <a:bodyPr/>
        <a:lstStyle/>
        <a:p>
          <a:endParaRPr lang="en-US"/>
        </a:p>
      </dgm:t>
    </dgm:pt>
    <dgm:pt modelId="{0C0AC094-793F-4F1C-A40E-0E97662CF6FE}" type="sibTrans" cxnId="{B0A9D8D1-7506-4A9D-BA34-9E2BBA670521}">
      <dgm:prSet/>
      <dgm:spPr/>
      <dgm:t>
        <a:bodyPr/>
        <a:lstStyle/>
        <a:p>
          <a:endParaRPr lang="en-US"/>
        </a:p>
      </dgm:t>
    </dgm:pt>
    <dgm:pt modelId="{79CB3D7B-AFF0-458D-9AE6-B5097DF24325}">
      <dgm:prSet phldrT="[Texto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Technical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4549C50-CF6C-4DDF-B24C-AA7F87129E7E}" type="parTrans" cxnId="{3D62987F-1211-4AE1-8036-E1C2E1931270}">
      <dgm:prSet/>
      <dgm:spPr/>
      <dgm:t>
        <a:bodyPr/>
        <a:lstStyle/>
        <a:p>
          <a:endParaRPr lang="en-US"/>
        </a:p>
      </dgm:t>
    </dgm:pt>
    <dgm:pt modelId="{F5F8F231-BC79-47E3-8E0F-9B0FC7E0E3AC}" type="sibTrans" cxnId="{3D62987F-1211-4AE1-8036-E1C2E1931270}">
      <dgm:prSet/>
      <dgm:spPr/>
      <dgm:t>
        <a:bodyPr/>
        <a:lstStyle/>
        <a:p>
          <a:endParaRPr lang="en-US"/>
        </a:p>
      </dgm:t>
    </dgm:pt>
    <dgm:pt modelId="{9CC06455-293A-4CFC-86AE-F9E6FFE39443}" type="pres">
      <dgm:prSet presAssocID="{CAEB711D-C4D0-4C19-B189-7DEDF17B2F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D5F866-A335-4CD4-A754-320BEE131FC7}" type="pres">
      <dgm:prSet presAssocID="{2F46A51C-715A-4519-B74F-952A4D8A69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5EC7-CE0D-4087-AA95-58EF9FC4FEC6}" type="pres">
      <dgm:prSet presAssocID="{809B59A2-A595-4CC4-BD8E-8AA7B10D517C}" presName="spacer" presStyleCnt="0"/>
      <dgm:spPr/>
      <dgm:t>
        <a:bodyPr/>
        <a:lstStyle/>
        <a:p>
          <a:endParaRPr lang="es-ES"/>
        </a:p>
      </dgm:t>
    </dgm:pt>
    <dgm:pt modelId="{7EB762C7-E996-45DF-B46B-F1E1C320DD75}" type="pres">
      <dgm:prSet presAssocID="{4D4FA574-DEA1-4C7F-B505-9CFF7E8B460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706BA-C287-4079-9B9E-3CBF0263DFEF}" type="pres">
      <dgm:prSet presAssocID="{E1804548-CD77-411C-BE6A-DBBD07C405C3}" presName="spacer" presStyleCnt="0"/>
      <dgm:spPr/>
      <dgm:t>
        <a:bodyPr/>
        <a:lstStyle/>
        <a:p>
          <a:endParaRPr lang="es-ES"/>
        </a:p>
      </dgm:t>
    </dgm:pt>
    <dgm:pt modelId="{4F7497C1-80D5-4BEA-8ABE-EFBAD239BFF5}" type="pres">
      <dgm:prSet presAssocID="{A9DB436C-267D-4F86-A021-BCE9208BC9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C070F-717E-4ADA-907E-64C04F5FCDC9}" type="pres">
      <dgm:prSet presAssocID="{0C0AC094-793F-4F1C-A40E-0E97662CF6FE}" presName="spacer" presStyleCnt="0"/>
      <dgm:spPr/>
      <dgm:t>
        <a:bodyPr/>
        <a:lstStyle/>
        <a:p>
          <a:endParaRPr lang="es-ES"/>
        </a:p>
      </dgm:t>
    </dgm:pt>
    <dgm:pt modelId="{4E2FA742-A5D0-4F5F-A32C-58D93FEBA0BB}" type="pres">
      <dgm:prSet presAssocID="{79CB3D7B-AFF0-458D-9AE6-B5097DF2432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A9D8D1-7506-4A9D-BA34-9E2BBA670521}" srcId="{CAEB711D-C4D0-4C19-B189-7DEDF17B2FEC}" destId="{A9DB436C-267D-4F86-A021-BCE9208BC9DE}" srcOrd="2" destOrd="0" parTransId="{57220297-F94C-4889-9C88-E60B2E242C40}" sibTransId="{0C0AC094-793F-4F1C-A40E-0E97662CF6FE}"/>
    <dgm:cxn modelId="{BB7024BE-73F6-441B-836A-A9FC53F99974}" type="presOf" srcId="{CAEB711D-C4D0-4C19-B189-7DEDF17B2FEC}" destId="{9CC06455-293A-4CFC-86AE-F9E6FFE39443}" srcOrd="0" destOrd="0" presId="urn:microsoft.com/office/officeart/2005/8/layout/vList2"/>
    <dgm:cxn modelId="{3D62987F-1211-4AE1-8036-E1C2E1931270}" srcId="{CAEB711D-C4D0-4C19-B189-7DEDF17B2FEC}" destId="{79CB3D7B-AFF0-458D-9AE6-B5097DF24325}" srcOrd="3" destOrd="0" parTransId="{F4549C50-CF6C-4DDF-B24C-AA7F87129E7E}" sibTransId="{F5F8F231-BC79-47E3-8E0F-9B0FC7E0E3AC}"/>
    <dgm:cxn modelId="{4FB1AABC-B6A8-4EA0-890A-017819492A31}" srcId="{CAEB711D-C4D0-4C19-B189-7DEDF17B2FEC}" destId="{2F46A51C-715A-4519-B74F-952A4D8A69FA}" srcOrd="0" destOrd="0" parTransId="{9E2AAD9C-F2C3-484C-BE27-5F1B085D9F9C}" sibTransId="{809B59A2-A595-4CC4-BD8E-8AA7B10D517C}"/>
    <dgm:cxn modelId="{8072A09A-3FCD-408D-93F5-B15E6713E153}" type="presOf" srcId="{79CB3D7B-AFF0-458D-9AE6-B5097DF24325}" destId="{4E2FA742-A5D0-4F5F-A32C-58D93FEBA0BB}" srcOrd="0" destOrd="0" presId="urn:microsoft.com/office/officeart/2005/8/layout/vList2"/>
    <dgm:cxn modelId="{F069204F-C8FB-43B5-BB46-2345C1F1DB4C}" type="presOf" srcId="{2F46A51C-715A-4519-B74F-952A4D8A69FA}" destId="{73D5F866-A335-4CD4-A754-320BEE131FC7}" srcOrd="0" destOrd="0" presId="urn:microsoft.com/office/officeart/2005/8/layout/vList2"/>
    <dgm:cxn modelId="{4D5BBFF5-4F57-47F5-99DC-EA6A10CC1F7A}" type="presOf" srcId="{A9DB436C-267D-4F86-A021-BCE9208BC9DE}" destId="{4F7497C1-80D5-4BEA-8ABE-EFBAD239BFF5}" srcOrd="0" destOrd="0" presId="urn:microsoft.com/office/officeart/2005/8/layout/vList2"/>
    <dgm:cxn modelId="{365C5185-9C0B-4D7F-B861-DDC1C7E61CBC}" type="presOf" srcId="{4D4FA574-DEA1-4C7F-B505-9CFF7E8B4609}" destId="{7EB762C7-E996-45DF-B46B-F1E1C320DD75}" srcOrd="0" destOrd="0" presId="urn:microsoft.com/office/officeart/2005/8/layout/vList2"/>
    <dgm:cxn modelId="{B188262D-D572-466B-BCCD-78F29EA31958}" srcId="{CAEB711D-C4D0-4C19-B189-7DEDF17B2FEC}" destId="{4D4FA574-DEA1-4C7F-B505-9CFF7E8B4609}" srcOrd="1" destOrd="0" parTransId="{0CF3B303-A508-4498-8AC7-36C7728D7F96}" sibTransId="{E1804548-CD77-411C-BE6A-DBBD07C405C3}"/>
    <dgm:cxn modelId="{16095E06-1681-4D03-A1AF-70902D433BB2}" type="presParOf" srcId="{9CC06455-293A-4CFC-86AE-F9E6FFE39443}" destId="{73D5F866-A335-4CD4-A754-320BEE131FC7}" srcOrd="0" destOrd="0" presId="urn:microsoft.com/office/officeart/2005/8/layout/vList2"/>
    <dgm:cxn modelId="{ED73BED0-2B00-493B-8B7C-20D40162783F}" type="presParOf" srcId="{9CC06455-293A-4CFC-86AE-F9E6FFE39443}" destId="{36785EC7-CE0D-4087-AA95-58EF9FC4FEC6}" srcOrd="1" destOrd="0" presId="urn:microsoft.com/office/officeart/2005/8/layout/vList2"/>
    <dgm:cxn modelId="{E86060F5-5395-4491-A9A4-817EC8467640}" type="presParOf" srcId="{9CC06455-293A-4CFC-86AE-F9E6FFE39443}" destId="{7EB762C7-E996-45DF-B46B-F1E1C320DD75}" srcOrd="2" destOrd="0" presId="urn:microsoft.com/office/officeart/2005/8/layout/vList2"/>
    <dgm:cxn modelId="{91B8341A-4BC9-49A3-9B4D-26C808474C2D}" type="presParOf" srcId="{9CC06455-293A-4CFC-86AE-F9E6FFE39443}" destId="{6E0706BA-C287-4079-9B9E-3CBF0263DFEF}" srcOrd="3" destOrd="0" presId="urn:microsoft.com/office/officeart/2005/8/layout/vList2"/>
    <dgm:cxn modelId="{A4874C90-C080-43FF-9E12-567B30D94A67}" type="presParOf" srcId="{9CC06455-293A-4CFC-86AE-F9E6FFE39443}" destId="{4F7497C1-80D5-4BEA-8ABE-EFBAD239BFF5}" srcOrd="4" destOrd="0" presId="urn:microsoft.com/office/officeart/2005/8/layout/vList2"/>
    <dgm:cxn modelId="{A3F4F9A9-6451-4809-A590-A88359C5E411}" type="presParOf" srcId="{9CC06455-293A-4CFC-86AE-F9E6FFE39443}" destId="{154C070F-717E-4ADA-907E-64C04F5FCDC9}" srcOrd="5" destOrd="0" presId="urn:microsoft.com/office/officeart/2005/8/layout/vList2"/>
    <dgm:cxn modelId="{13AC8C61-2F50-43A9-857A-460C3CDA4F61}" type="presParOf" srcId="{9CC06455-293A-4CFC-86AE-F9E6FFE39443}" destId="{4E2FA742-A5D0-4F5F-A32C-58D93FEBA0B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6B0F0-517F-40EE-AB7A-320B7DF6C760}" type="doc">
      <dgm:prSet loTypeId="urn:microsoft.com/office/officeart/2005/8/layout/pyramid1" loCatId="pyramid" qsTypeId="urn:microsoft.com/office/officeart/2005/8/quickstyle/3d5" qsCatId="3D" csTypeId="urn:microsoft.com/office/officeart/2005/8/colors/colorful2" csCatId="colorful" phldr="1"/>
      <dgm:spPr/>
    </dgm:pt>
    <dgm:pt modelId="{C6C62CD3-197D-4747-9ED3-87F2A6089738}">
      <dgm:prSet phldrT="[Texto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Strategy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EBE285F-B943-42A7-A47D-32A4D1F4568B}" type="parTrans" cxnId="{12E35E16-9413-47E5-9BC0-E9C6B1D14E5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A625311-14FE-40D4-B246-61301385C023}" type="sibTrans" cxnId="{12E35E16-9413-47E5-9BC0-E9C6B1D14E50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981721C-D549-4D0C-AAC7-5023D43D46F1}">
      <dgm:prSet phldrT="[Texto]"/>
      <dgm:spPr/>
      <dgm:t>
        <a:bodyPr/>
        <a:lstStyle/>
        <a:p>
          <a:r>
            <a:rPr lang="en-US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Framework</a:t>
          </a:r>
          <a:endParaRPr lang="en-US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F4F7809-B1A5-4893-BF95-A7B57CCDA347}" type="parTrans" cxnId="{63B51CD7-8913-46F2-972E-AC96EA32CA5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548D9F6-9F14-427A-BF50-FB62BF708678}" type="sibTrans" cxnId="{63B51CD7-8913-46F2-972E-AC96EA32CA5C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DC82B17E-FA75-4926-95F9-0C18277DBA01}">
      <dgm:prSet phldrT="[Texto]"/>
      <dgm:spPr/>
      <dgm:t>
        <a:bodyPr/>
        <a:lstStyle/>
        <a:p>
          <a:r>
            <a:rPr lang="en-US" b="0" cap="none" spc="0" baseline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Guidelines</a:t>
          </a:r>
          <a:endParaRPr lang="en-US" b="0" cap="none" spc="0" baseline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51E62AE-B3DA-4920-B39C-FD77E426E434}" type="parTrans" cxnId="{B87E1938-A92F-4291-B019-095EA1386665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A715B66A-49DB-4953-A527-130F4B243E7E}" type="sibTrans" cxnId="{B87E1938-A92F-4291-B019-095EA1386665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947356F-6805-4E80-BAB3-F23194EC0680}">
      <dgm:prSet phldrT="[Texto]"/>
      <dgm:spPr/>
      <dgm:t>
        <a:bodyPr/>
        <a:lstStyle/>
        <a:p>
          <a:r>
            <a:rPr lang="en-US" b="0" cap="none" spc="0" baseline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Infrastructure services</a:t>
          </a:r>
          <a:endParaRPr lang="en-US" b="0" cap="none" spc="0" baseline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64C10C0-4436-4CB7-973A-6D8F8A38C9BF}" type="parTrans" cxnId="{44C39FA7-F03B-4D0B-AF68-285FB1F347D3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7E42063-5E24-4CC8-9108-6AE53B4AB83A}" type="sibTrans" cxnId="{44C39FA7-F03B-4D0B-AF68-285FB1F347D3}">
      <dgm:prSet/>
      <dgm:spPr/>
      <dgm:t>
        <a:bodyPr/>
        <a:lstStyle/>
        <a:p>
          <a:endParaRPr lang="en-US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CF41E78-E646-4117-9E34-1F3E957A47CE}" type="pres">
      <dgm:prSet presAssocID="{9826B0F0-517F-40EE-AB7A-320B7DF6C760}" presName="Name0" presStyleCnt="0">
        <dgm:presLayoutVars>
          <dgm:dir/>
          <dgm:animLvl val="lvl"/>
          <dgm:resizeHandles val="exact"/>
        </dgm:presLayoutVars>
      </dgm:prSet>
      <dgm:spPr/>
    </dgm:pt>
    <dgm:pt modelId="{0F9D0097-64DB-482D-AD12-23AF89786704}" type="pres">
      <dgm:prSet presAssocID="{C6C62CD3-197D-4747-9ED3-87F2A6089738}" presName="Name8" presStyleCnt="0"/>
      <dgm:spPr/>
    </dgm:pt>
    <dgm:pt modelId="{C94503CA-D88D-43F1-8A22-6501765DDB5E}" type="pres">
      <dgm:prSet presAssocID="{C6C62CD3-197D-4747-9ED3-87F2A6089738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8CB68-AB3C-422A-BDEC-2EB6C0D1DE3B}" type="pres">
      <dgm:prSet presAssocID="{C6C62CD3-197D-4747-9ED3-87F2A608973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40122-D990-4601-BDA2-2705D13978A2}" type="pres">
      <dgm:prSet presAssocID="{2981721C-D549-4D0C-AAC7-5023D43D46F1}" presName="Name8" presStyleCnt="0"/>
      <dgm:spPr/>
    </dgm:pt>
    <dgm:pt modelId="{99BE7F0B-2281-4769-B0FC-A95B2A09AADB}" type="pres">
      <dgm:prSet presAssocID="{2981721C-D549-4D0C-AAC7-5023D43D46F1}" presName="level" presStyleLbl="node1" presStyleIdx="1" presStyleCnt="4" custLinFactNeighborX="12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95F03C-FB3B-411E-AA3F-0106CA321C8F}" type="pres">
      <dgm:prSet presAssocID="{2981721C-D549-4D0C-AAC7-5023D43D46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673B4D-3292-464D-9433-5D93761896E9}" type="pres">
      <dgm:prSet presAssocID="{DC82B17E-FA75-4926-95F9-0C18277DBA01}" presName="Name8" presStyleCnt="0"/>
      <dgm:spPr/>
    </dgm:pt>
    <dgm:pt modelId="{AA632C3B-103D-45A3-8D4C-A480E430E001}" type="pres">
      <dgm:prSet presAssocID="{DC82B17E-FA75-4926-95F9-0C18277DBA01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799F7-870E-4DF0-8F8B-122345A3D833}" type="pres">
      <dgm:prSet presAssocID="{DC82B17E-FA75-4926-95F9-0C18277DBA0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E1A7C-9A36-4B9B-9959-D917671E6820}" type="pres">
      <dgm:prSet presAssocID="{4947356F-6805-4E80-BAB3-F23194EC0680}" presName="Name8" presStyleCnt="0"/>
      <dgm:spPr/>
    </dgm:pt>
    <dgm:pt modelId="{E9BD381F-3186-495A-91AA-052F8526E0C3}" type="pres">
      <dgm:prSet presAssocID="{4947356F-6805-4E80-BAB3-F23194EC0680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564E6-7924-4176-B24D-A43AB7338AAB}" type="pres">
      <dgm:prSet presAssocID="{4947356F-6805-4E80-BAB3-F23194EC068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C39FA7-F03B-4D0B-AF68-285FB1F347D3}" srcId="{9826B0F0-517F-40EE-AB7A-320B7DF6C760}" destId="{4947356F-6805-4E80-BAB3-F23194EC0680}" srcOrd="3" destOrd="0" parTransId="{464C10C0-4436-4CB7-973A-6D8F8A38C9BF}" sibTransId="{F7E42063-5E24-4CC8-9108-6AE53B4AB83A}"/>
    <dgm:cxn modelId="{48FD46EC-D148-46A2-A2C9-3CC98CBA1683}" type="presOf" srcId="{4947356F-6805-4E80-BAB3-F23194EC0680}" destId="{E9BD381F-3186-495A-91AA-052F8526E0C3}" srcOrd="0" destOrd="0" presId="urn:microsoft.com/office/officeart/2005/8/layout/pyramid1"/>
    <dgm:cxn modelId="{FA449349-DB24-4599-A077-7050713FE5A3}" type="presOf" srcId="{DC82B17E-FA75-4926-95F9-0C18277DBA01}" destId="{F26799F7-870E-4DF0-8F8B-122345A3D833}" srcOrd="1" destOrd="0" presId="urn:microsoft.com/office/officeart/2005/8/layout/pyramid1"/>
    <dgm:cxn modelId="{F74F7D67-5102-4807-8C36-1EAD89E80186}" type="presOf" srcId="{4947356F-6805-4E80-BAB3-F23194EC0680}" destId="{376564E6-7924-4176-B24D-A43AB7338AAB}" srcOrd="1" destOrd="0" presId="urn:microsoft.com/office/officeart/2005/8/layout/pyramid1"/>
    <dgm:cxn modelId="{12E35E16-9413-47E5-9BC0-E9C6B1D14E50}" srcId="{9826B0F0-517F-40EE-AB7A-320B7DF6C760}" destId="{C6C62CD3-197D-4747-9ED3-87F2A6089738}" srcOrd="0" destOrd="0" parTransId="{1EBE285F-B943-42A7-A47D-32A4D1F4568B}" sibTransId="{5A625311-14FE-40D4-B246-61301385C023}"/>
    <dgm:cxn modelId="{63B51CD7-8913-46F2-972E-AC96EA32CA5C}" srcId="{9826B0F0-517F-40EE-AB7A-320B7DF6C760}" destId="{2981721C-D549-4D0C-AAC7-5023D43D46F1}" srcOrd="1" destOrd="0" parTransId="{7F4F7809-B1A5-4893-BF95-A7B57CCDA347}" sibTransId="{4548D9F6-9F14-427A-BF50-FB62BF708678}"/>
    <dgm:cxn modelId="{F58A99C0-D7D1-466E-9D9F-D4D8EE595440}" type="presOf" srcId="{C6C62CD3-197D-4747-9ED3-87F2A6089738}" destId="{97C8CB68-AB3C-422A-BDEC-2EB6C0D1DE3B}" srcOrd="1" destOrd="0" presId="urn:microsoft.com/office/officeart/2005/8/layout/pyramid1"/>
    <dgm:cxn modelId="{16B6A729-1F16-43A7-9357-A770D113B6DF}" type="presOf" srcId="{C6C62CD3-197D-4747-9ED3-87F2A6089738}" destId="{C94503CA-D88D-43F1-8A22-6501765DDB5E}" srcOrd="0" destOrd="0" presId="urn:microsoft.com/office/officeart/2005/8/layout/pyramid1"/>
    <dgm:cxn modelId="{374535E6-3337-4F5F-909E-23EA7595AF95}" type="presOf" srcId="{2981721C-D549-4D0C-AAC7-5023D43D46F1}" destId="{99BE7F0B-2281-4769-B0FC-A95B2A09AADB}" srcOrd="0" destOrd="0" presId="urn:microsoft.com/office/officeart/2005/8/layout/pyramid1"/>
    <dgm:cxn modelId="{B87E1938-A92F-4291-B019-095EA1386665}" srcId="{9826B0F0-517F-40EE-AB7A-320B7DF6C760}" destId="{DC82B17E-FA75-4926-95F9-0C18277DBA01}" srcOrd="2" destOrd="0" parTransId="{251E62AE-B3DA-4920-B39C-FD77E426E434}" sibTransId="{A715B66A-49DB-4953-A527-130F4B243E7E}"/>
    <dgm:cxn modelId="{CFEB7018-C79D-4055-A925-85E60B0858B3}" type="presOf" srcId="{2981721C-D549-4D0C-AAC7-5023D43D46F1}" destId="{8995F03C-FB3B-411E-AA3F-0106CA321C8F}" srcOrd="1" destOrd="0" presId="urn:microsoft.com/office/officeart/2005/8/layout/pyramid1"/>
    <dgm:cxn modelId="{5E8711C4-39D8-4005-A725-4C7363D96A22}" type="presOf" srcId="{9826B0F0-517F-40EE-AB7A-320B7DF6C760}" destId="{3CF41E78-E646-4117-9E34-1F3E957A47CE}" srcOrd="0" destOrd="0" presId="urn:microsoft.com/office/officeart/2005/8/layout/pyramid1"/>
    <dgm:cxn modelId="{780FE63B-A592-429A-9CC4-1F98AEA313AB}" type="presOf" srcId="{DC82B17E-FA75-4926-95F9-0C18277DBA01}" destId="{AA632C3B-103D-45A3-8D4C-A480E430E001}" srcOrd="0" destOrd="0" presId="urn:microsoft.com/office/officeart/2005/8/layout/pyramid1"/>
    <dgm:cxn modelId="{66B0EDE1-1277-4F70-AD7B-8F24E2A7FFD2}" type="presParOf" srcId="{3CF41E78-E646-4117-9E34-1F3E957A47CE}" destId="{0F9D0097-64DB-482D-AD12-23AF89786704}" srcOrd="0" destOrd="0" presId="urn:microsoft.com/office/officeart/2005/8/layout/pyramid1"/>
    <dgm:cxn modelId="{E152EB6E-CD57-4E41-A21C-567A94A45BC6}" type="presParOf" srcId="{0F9D0097-64DB-482D-AD12-23AF89786704}" destId="{C94503CA-D88D-43F1-8A22-6501765DDB5E}" srcOrd="0" destOrd="0" presId="urn:microsoft.com/office/officeart/2005/8/layout/pyramid1"/>
    <dgm:cxn modelId="{7BBE44A2-9BB0-45C5-9071-A0666773F44F}" type="presParOf" srcId="{0F9D0097-64DB-482D-AD12-23AF89786704}" destId="{97C8CB68-AB3C-422A-BDEC-2EB6C0D1DE3B}" srcOrd="1" destOrd="0" presId="urn:microsoft.com/office/officeart/2005/8/layout/pyramid1"/>
    <dgm:cxn modelId="{194A7701-6C24-4B71-BDB0-7AC796A9B366}" type="presParOf" srcId="{3CF41E78-E646-4117-9E34-1F3E957A47CE}" destId="{8DE40122-D990-4601-BDA2-2705D13978A2}" srcOrd="1" destOrd="0" presId="urn:microsoft.com/office/officeart/2005/8/layout/pyramid1"/>
    <dgm:cxn modelId="{309D440B-9087-46DA-9671-161700FEE1DB}" type="presParOf" srcId="{8DE40122-D990-4601-BDA2-2705D13978A2}" destId="{99BE7F0B-2281-4769-B0FC-A95B2A09AADB}" srcOrd="0" destOrd="0" presId="urn:microsoft.com/office/officeart/2005/8/layout/pyramid1"/>
    <dgm:cxn modelId="{BE1B85D1-9084-4DB7-9454-2432E42E2243}" type="presParOf" srcId="{8DE40122-D990-4601-BDA2-2705D13978A2}" destId="{8995F03C-FB3B-411E-AA3F-0106CA321C8F}" srcOrd="1" destOrd="0" presId="urn:microsoft.com/office/officeart/2005/8/layout/pyramid1"/>
    <dgm:cxn modelId="{41183C80-B02C-4929-A600-487645B630E4}" type="presParOf" srcId="{3CF41E78-E646-4117-9E34-1F3E957A47CE}" destId="{84673B4D-3292-464D-9433-5D93761896E9}" srcOrd="2" destOrd="0" presId="urn:microsoft.com/office/officeart/2005/8/layout/pyramid1"/>
    <dgm:cxn modelId="{4190AC49-26EF-4459-B690-9235DD619FBA}" type="presParOf" srcId="{84673B4D-3292-464D-9433-5D93761896E9}" destId="{AA632C3B-103D-45A3-8D4C-A480E430E001}" srcOrd="0" destOrd="0" presId="urn:microsoft.com/office/officeart/2005/8/layout/pyramid1"/>
    <dgm:cxn modelId="{CCA14540-9170-4D49-8FD9-E66DC85F8D80}" type="presParOf" srcId="{84673B4D-3292-464D-9433-5D93761896E9}" destId="{F26799F7-870E-4DF0-8F8B-122345A3D833}" srcOrd="1" destOrd="0" presId="urn:microsoft.com/office/officeart/2005/8/layout/pyramid1"/>
    <dgm:cxn modelId="{EC2FB5DA-5F47-4134-89CC-0C210AFCF6F7}" type="presParOf" srcId="{3CF41E78-E646-4117-9E34-1F3E957A47CE}" destId="{D8DE1A7C-9A36-4B9B-9959-D917671E6820}" srcOrd="3" destOrd="0" presId="urn:microsoft.com/office/officeart/2005/8/layout/pyramid1"/>
    <dgm:cxn modelId="{01B9E321-2B55-40F0-8A61-895226E0C5C1}" type="presParOf" srcId="{D8DE1A7C-9A36-4B9B-9959-D917671E6820}" destId="{E9BD381F-3186-495A-91AA-052F8526E0C3}" srcOrd="0" destOrd="0" presId="urn:microsoft.com/office/officeart/2005/8/layout/pyramid1"/>
    <dgm:cxn modelId="{E12F1187-69FC-4A47-995C-323F0B96509A}" type="presParOf" srcId="{D8DE1A7C-9A36-4B9B-9959-D917671E6820}" destId="{376564E6-7924-4176-B24D-A43AB7338AA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4FE7DC-671F-4250-AC89-4825FFAAE47C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03DA09-81AA-4485-9331-25F838BFD177}">
      <dgm:prSet custT="1"/>
      <dgm:spPr/>
      <dgm:t>
        <a:bodyPr/>
        <a:lstStyle/>
        <a:p>
          <a:pPr rtl="0"/>
          <a:r>
            <a:rPr lang="en-US" sz="2000" b="1" i="1" smtClean="0">
              <a:solidFill>
                <a:schemeClr val="accent1">
                  <a:lumMod val="50000"/>
                </a:schemeClr>
              </a:solidFill>
            </a:rPr>
            <a:t>ADMS and federation of semantic assets repositories</a:t>
          </a:r>
          <a:endParaRPr lang="en-GB" sz="2000">
            <a:solidFill>
              <a:schemeClr val="accent1">
                <a:lumMod val="50000"/>
              </a:schemeClr>
            </a:solidFill>
          </a:endParaRPr>
        </a:p>
      </dgm:t>
    </dgm:pt>
    <dgm:pt modelId="{FB2C1665-B7B1-482F-92A2-8324883F8BB5}" type="parTrans" cxnId="{1558FFE6-18DF-4DC1-AC1E-0E91F579F38A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AD9FD13E-6CC4-4829-885F-8D6E57E63792}" type="sibTrans" cxnId="{1558FFE6-18DF-4DC1-AC1E-0E91F579F38A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0DD19EA1-A21B-4BE7-B377-1F648E4D62A3}">
      <dgm:prSet custT="1"/>
      <dgm:spPr/>
      <dgm:t>
        <a:bodyPr/>
        <a:lstStyle/>
        <a:p>
          <a:pPr rtl="0"/>
          <a:r>
            <a:rPr lang="en-US" sz="2000" i="1" smtClean="0">
              <a:solidFill>
                <a:schemeClr val="accent1">
                  <a:lumMod val="50000"/>
                </a:schemeClr>
              </a:solidFill>
            </a:rPr>
            <a:t>Core Vocabularies</a:t>
          </a:r>
          <a:endParaRPr lang="en-GB" sz="2000">
            <a:solidFill>
              <a:schemeClr val="accent1">
                <a:lumMod val="50000"/>
              </a:schemeClr>
            </a:solidFill>
          </a:endParaRPr>
        </a:p>
      </dgm:t>
    </dgm:pt>
    <dgm:pt modelId="{43A77138-DAFE-403F-A03A-5F3E61032B15}" type="parTrans" cxnId="{C450B65C-4933-4EA3-99F4-85834D18BC63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B4138C49-14BA-40FB-B980-B1C8AD2102EA}" type="sibTrans" cxnId="{C450B65C-4933-4EA3-99F4-85834D18BC63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60F3793C-0E88-4453-931E-C472E5739966}">
      <dgm:prSet custT="1"/>
      <dgm:spPr/>
      <dgm:t>
        <a:bodyPr/>
        <a:lstStyle/>
        <a:p>
          <a:pPr rtl="0"/>
          <a:r>
            <a:rPr lang="en-US" sz="2000" i="1" smtClean="0">
              <a:solidFill>
                <a:schemeClr val="accent1">
                  <a:lumMod val="50000"/>
                </a:schemeClr>
              </a:solidFill>
            </a:rPr>
            <a:t>DCAT Application Profile</a:t>
          </a:r>
          <a:endParaRPr lang="en-GB" sz="2000">
            <a:solidFill>
              <a:schemeClr val="accent1">
                <a:lumMod val="50000"/>
              </a:schemeClr>
            </a:solidFill>
          </a:endParaRPr>
        </a:p>
      </dgm:t>
    </dgm:pt>
    <dgm:pt modelId="{DBA45907-E61C-4FF3-9A43-C0557E7F0827}" type="parTrans" cxnId="{100FDC8F-84D2-416E-893B-A55A8F6D907E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28DFD09E-5A5C-4C30-B862-D2130D655221}" type="sibTrans" cxnId="{100FDC8F-84D2-416E-893B-A55A8F6D907E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E0C27556-7E45-4F44-A49C-2844B6EC1472}" type="pres">
      <dgm:prSet presAssocID="{A04FE7DC-671F-4250-AC89-4825FFAAE4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87D563-EB37-4528-BC29-BCB2BD02CD0F}" type="pres">
      <dgm:prSet presAssocID="{A04FE7DC-671F-4250-AC89-4825FFAAE47C}" presName="fgShape" presStyleLbl="fgShp" presStyleIdx="0" presStyleCnt="1"/>
      <dgm:spPr/>
    </dgm:pt>
    <dgm:pt modelId="{C1A85EB0-238F-41EE-8B14-9D85D456E31C}" type="pres">
      <dgm:prSet presAssocID="{A04FE7DC-671F-4250-AC89-4825FFAAE47C}" presName="linComp" presStyleCnt="0"/>
      <dgm:spPr/>
    </dgm:pt>
    <dgm:pt modelId="{EB04C342-CB12-4342-B2D9-34B7CF0A63E9}" type="pres">
      <dgm:prSet presAssocID="{2303DA09-81AA-4485-9331-25F838BFD177}" presName="compNode" presStyleCnt="0"/>
      <dgm:spPr/>
    </dgm:pt>
    <dgm:pt modelId="{94D204A9-FF20-4220-AFF4-C4B01413EE70}" type="pres">
      <dgm:prSet presAssocID="{2303DA09-81AA-4485-9331-25F838BFD177}" presName="bkgdShape" presStyleLbl="node1" presStyleIdx="0" presStyleCnt="3"/>
      <dgm:spPr/>
      <dgm:t>
        <a:bodyPr/>
        <a:lstStyle/>
        <a:p>
          <a:endParaRPr lang="en-GB"/>
        </a:p>
      </dgm:t>
    </dgm:pt>
    <dgm:pt modelId="{B9EE1158-A3B5-4CD3-A49C-2505D734928B}" type="pres">
      <dgm:prSet presAssocID="{2303DA09-81AA-4485-9331-25F838BFD17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B69924-BB33-4FAD-AC45-F0EDC1C384B4}" type="pres">
      <dgm:prSet presAssocID="{2303DA09-81AA-4485-9331-25F838BFD177}" presName="invisiNode" presStyleLbl="node1" presStyleIdx="0" presStyleCnt="3"/>
      <dgm:spPr/>
    </dgm:pt>
    <dgm:pt modelId="{7A64A586-DA28-45A8-8222-8E37EE9911B3}" type="pres">
      <dgm:prSet presAssocID="{2303DA09-81AA-4485-9331-25F838BFD177}" presName="imagNode" presStyleLbl="fgImgPlace1" presStyleIdx="0" presStyleCnt="3"/>
      <dgm:spPr/>
    </dgm:pt>
    <dgm:pt modelId="{E36836A7-F0BB-40E8-999B-7DAC48BEA7D9}" type="pres">
      <dgm:prSet presAssocID="{AD9FD13E-6CC4-4829-885F-8D6E57E6379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001A1FF-628C-47F4-9416-71836EFB0562}" type="pres">
      <dgm:prSet presAssocID="{0DD19EA1-A21B-4BE7-B377-1F648E4D62A3}" presName="compNode" presStyleCnt="0"/>
      <dgm:spPr/>
    </dgm:pt>
    <dgm:pt modelId="{AB05A190-3BC7-45B0-83CC-7DE1D25B36F0}" type="pres">
      <dgm:prSet presAssocID="{0DD19EA1-A21B-4BE7-B377-1F648E4D62A3}" presName="bkgdShape" presStyleLbl="node1" presStyleIdx="1" presStyleCnt="3"/>
      <dgm:spPr/>
      <dgm:t>
        <a:bodyPr/>
        <a:lstStyle/>
        <a:p>
          <a:endParaRPr lang="en-GB"/>
        </a:p>
      </dgm:t>
    </dgm:pt>
    <dgm:pt modelId="{3CA8AC4B-A220-4B4E-91C2-C3D6E18A6637}" type="pres">
      <dgm:prSet presAssocID="{0DD19EA1-A21B-4BE7-B377-1F648E4D62A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81AD7B-B459-4D52-B030-F351CCB4B37E}" type="pres">
      <dgm:prSet presAssocID="{0DD19EA1-A21B-4BE7-B377-1F648E4D62A3}" presName="invisiNode" presStyleLbl="node1" presStyleIdx="1" presStyleCnt="3"/>
      <dgm:spPr/>
    </dgm:pt>
    <dgm:pt modelId="{14A6F4D2-033E-4AF7-AEE2-C20357B13D78}" type="pres">
      <dgm:prSet presAssocID="{0DD19EA1-A21B-4BE7-B377-1F648E4D62A3}" presName="imagNode" presStyleLbl="fgImgPlace1" presStyleIdx="1" presStyleCnt="3"/>
      <dgm:spPr/>
    </dgm:pt>
    <dgm:pt modelId="{5F88DBD8-A8B8-4640-8CA4-2116AEC004C0}" type="pres">
      <dgm:prSet presAssocID="{B4138C49-14BA-40FB-B980-B1C8AD2102E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9F8A00B-5CF2-4430-933A-147BDC76BDDF}" type="pres">
      <dgm:prSet presAssocID="{60F3793C-0E88-4453-931E-C472E5739966}" presName="compNode" presStyleCnt="0"/>
      <dgm:spPr/>
    </dgm:pt>
    <dgm:pt modelId="{CD0979C4-AD28-421B-8DAB-20DA87B75A18}" type="pres">
      <dgm:prSet presAssocID="{60F3793C-0E88-4453-931E-C472E5739966}" presName="bkgdShape" presStyleLbl="node1" presStyleIdx="2" presStyleCnt="3"/>
      <dgm:spPr/>
      <dgm:t>
        <a:bodyPr/>
        <a:lstStyle/>
        <a:p>
          <a:endParaRPr lang="en-GB"/>
        </a:p>
      </dgm:t>
    </dgm:pt>
    <dgm:pt modelId="{03E38ACC-0B9E-430F-8445-8893B985D6D1}" type="pres">
      <dgm:prSet presAssocID="{60F3793C-0E88-4453-931E-C472E573996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B6218F-66D7-419B-BC82-E271ADD1CB0F}" type="pres">
      <dgm:prSet presAssocID="{60F3793C-0E88-4453-931E-C472E5739966}" presName="invisiNode" presStyleLbl="node1" presStyleIdx="2" presStyleCnt="3"/>
      <dgm:spPr/>
    </dgm:pt>
    <dgm:pt modelId="{DB4240D9-F57F-4209-BF72-F33FE4E6464D}" type="pres">
      <dgm:prSet presAssocID="{60F3793C-0E88-4453-931E-C472E5739966}" presName="imagNode" presStyleLbl="fgImgPlace1" presStyleIdx="2" presStyleCnt="3"/>
      <dgm:spPr/>
    </dgm:pt>
  </dgm:ptLst>
  <dgm:cxnLst>
    <dgm:cxn modelId="{C450B65C-4933-4EA3-99F4-85834D18BC63}" srcId="{A04FE7DC-671F-4250-AC89-4825FFAAE47C}" destId="{0DD19EA1-A21B-4BE7-B377-1F648E4D62A3}" srcOrd="1" destOrd="0" parTransId="{43A77138-DAFE-403F-A03A-5F3E61032B15}" sibTransId="{B4138C49-14BA-40FB-B980-B1C8AD2102EA}"/>
    <dgm:cxn modelId="{2E5DAF49-87E2-41DC-9C4D-05D0FA4FAA53}" type="presOf" srcId="{B4138C49-14BA-40FB-B980-B1C8AD2102EA}" destId="{5F88DBD8-A8B8-4640-8CA4-2116AEC004C0}" srcOrd="0" destOrd="0" presId="urn:microsoft.com/office/officeart/2005/8/layout/hList7#1"/>
    <dgm:cxn modelId="{E2F2F80F-CD1C-4BC5-8572-059C8513C40B}" type="presOf" srcId="{2303DA09-81AA-4485-9331-25F838BFD177}" destId="{B9EE1158-A3B5-4CD3-A49C-2505D734928B}" srcOrd="1" destOrd="0" presId="urn:microsoft.com/office/officeart/2005/8/layout/hList7#1"/>
    <dgm:cxn modelId="{EF6EC8F7-874B-460E-BB98-93C8B02F5145}" type="presOf" srcId="{AD9FD13E-6CC4-4829-885F-8D6E57E63792}" destId="{E36836A7-F0BB-40E8-999B-7DAC48BEA7D9}" srcOrd="0" destOrd="0" presId="urn:microsoft.com/office/officeart/2005/8/layout/hList7#1"/>
    <dgm:cxn modelId="{119D1027-F87A-4646-848E-8CB99D9E2E35}" type="presOf" srcId="{0DD19EA1-A21B-4BE7-B377-1F648E4D62A3}" destId="{AB05A190-3BC7-45B0-83CC-7DE1D25B36F0}" srcOrd="0" destOrd="0" presId="urn:microsoft.com/office/officeart/2005/8/layout/hList7#1"/>
    <dgm:cxn modelId="{1AB06A5A-1609-4BE3-B372-2BF9505170ED}" type="presOf" srcId="{60F3793C-0E88-4453-931E-C472E5739966}" destId="{CD0979C4-AD28-421B-8DAB-20DA87B75A18}" srcOrd="0" destOrd="0" presId="urn:microsoft.com/office/officeart/2005/8/layout/hList7#1"/>
    <dgm:cxn modelId="{B6092B7E-1E73-4589-95B4-7D9B9775A16C}" type="presOf" srcId="{60F3793C-0E88-4453-931E-C472E5739966}" destId="{03E38ACC-0B9E-430F-8445-8893B985D6D1}" srcOrd="1" destOrd="0" presId="urn:microsoft.com/office/officeart/2005/8/layout/hList7#1"/>
    <dgm:cxn modelId="{1558FFE6-18DF-4DC1-AC1E-0E91F579F38A}" srcId="{A04FE7DC-671F-4250-AC89-4825FFAAE47C}" destId="{2303DA09-81AA-4485-9331-25F838BFD177}" srcOrd="0" destOrd="0" parTransId="{FB2C1665-B7B1-482F-92A2-8324883F8BB5}" sibTransId="{AD9FD13E-6CC4-4829-885F-8D6E57E63792}"/>
    <dgm:cxn modelId="{0CD82F1C-001E-42DA-9F72-50003F4F9278}" type="presOf" srcId="{2303DA09-81AA-4485-9331-25F838BFD177}" destId="{94D204A9-FF20-4220-AFF4-C4B01413EE70}" srcOrd="0" destOrd="0" presId="urn:microsoft.com/office/officeart/2005/8/layout/hList7#1"/>
    <dgm:cxn modelId="{4A99C025-6EBD-45D5-8BC0-4B876D589055}" type="presOf" srcId="{A04FE7DC-671F-4250-AC89-4825FFAAE47C}" destId="{E0C27556-7E45-4F44-A49C-2844B6EC1472}" srcOrd="0" destOrd="0" presId="urn:microsoft.com/office/officeart/2005/8/layout/hList7#1"/>
    <dgm:cxn modelId="{56ACB688-8A49-4560-96A7-0A806BD86E13}" type="presOf" srcId="{0DD19EA1-A21B-4BE7-B377-1F648E4D62A3}" destId="{3CA8AC4B-A220-4B4E-91C2-C3D6E18A6637}" srcOrd="1" destOrd="0" presId="urn:microsoft.com/office/officeart/2005/8/layout/hList7#1"/>
    <dgm:cxn modelId="{100FDC8F-84D2-416E-893B-A55A8F6D907E}" srcId="{A04FE7DC-671F-4250-AC89-4825FFAAE47C}" destId="{60F3793C-0E88-4453-931E-C472E5739966}" srcOrd="2" destOrd="0" parTransId="{DBA45907-E61C-4FF3-9A43-C0557E7F0827}" sibTransId="{28DFD09E-5A5C-4C30-B862-D2130D655221}"/>
    <dgm:cxn modelId="{CFA8C816-460F-4A40-8FDF-CC3414A0C6D0}" type="presParOf" srcId="{E0C27556-7E45-4F44-A49C-2844B6EC1472}" destId="{E487D563-EB37-4528-BC29-BCB2BD02CD0F}" srcOrd="0" destOrd="0" presId="urn:microsoft.com/office/officeart/2005/8/layout/hList7#1"/>
    <dgm:cxn modelId="{FAA363FC-342B-4B10-97DB-98520B7AE0D1}" type="presParOf" srcId="{E0C27556-7E45-4F44-A49C-2844B6EC1472}" destId="{C1A85EB0-238F-41EE-8B14-9D85D456E31C}" srcOrd="1" destOrd="0" presId="urn:microsoft.com/office/officeart/2005/8/layout/hList7#1"/>
    <dgm:cxn modelId="{C4FCDEDC-DAE0-428B-8796-78BB3FBB2004}" type="presParOf" srcId="{C1A85EB0-238F-41EE-8B14-9D85D456E31C}" destId="{EB04C342-CB12-4342-B2D9-34B7CF0A63E9}" srcOrd="0" destOrd="0" presId="urn:microsoft.com/office/officeart/2005/8/layout/hList7#1"/>
    <dgm:cxn modelId="{DD74F55C-AE90-4961-8790-A4F6981F2557}" type="presParOf" srcId="{EB04C342-CB12-4342-B2D9-34B7CF0A63E9}" destId="{94D204A9-FF20-4220-AFF4-C4B01413EE70}" srcOrd="0" destOrd="0" presId="urn:microsoft.com/office/officeart/2005/8/layout/hList7#1"/>
    <dgm:cxn modelId="{C7C8441D-B48E-4F86-92E7-D26D0D13A95B}" type="presParOf" srcId="{EB04C342-CB12-4342-B2D9-34B7CF0A63E9}" destId="{B9EE1158-A3B5-4CD3-A49C-2505D734928B}" srcOrd="1" destOrd="0" presId="urn:microsoft.com/office/officeart/2005/8/layout/hList7#1"/>
    <dgm:cxn modelId="{950E04B3-8528-4633-A439-9A0E56E46203}" type="presParOf" srcId="{EB04C342-CB12-4342-B2D9-34B7CF0A63E9}" destId="{EBB69924-BB33-4FAD-AC45-F0EDC1C384B4}" srcOrd="2" destOrd="0" presId="urn:microsoft.com/office/officeart/2005/8/layout/hList7#1"/>
    <dgm:cxn modelId="{974AA7D7-0A0B-4E4E-9775-7C43B33DC9AE}" type="presParOf" srcId="{EB04C342-CB12-4342-B2D9-34B7CF0A63E9}" destId="{7A64A586-DA28-45A8-8222-8E37EE9911B3}" srcOrd="3" destOrd="0" presId="urn:microsoft.com/office/officeart/2005/8/layout/hList7#1"/>
    <dgm:cxn modelId="{EFD408EE-749B-4190-895E-BA83C77D03F5}" type="presParOf" srcId="{C1A85EB0-238F-41EE-8B14-9D85D456E31C}" destId="{E36836A7-F0BB-40E8-999B-7DAC48BEA7D9}" srcOrd="1" destOrd="0" presId="urn:microsoft.com/office/officeart/2005/8/layout/hList7#1"/>
    <dgm:cxn modelId="{EBCD3E53-F7C0-4A19-9852-0F5BE7B46C3D}" type="presParOf" srcId="{C1A85EB0-238F-41EE-8B14-9D85D456E31C}" destId="{D001A1FF-628C-47F4-9416-71836EFB0562}" srcOrd="2" destOrd="0" presId="urn:microsoft.com/office/officeart/2005/8/layout/hList7#1"/>
    <dgm:cxn modelId="{9739C54C-4D3E-4398-BFA8-A212BE30E919}" type="presParOf" srcId="{D001A1FF-628C-47F4-9416-71836EFB0562}" destId="{AB05A190-3BC7-45B0-83CC-7DE1D25B36F0}" srcOrd="0" destOrd="0" presId="urn:microsoft.com/office/officeart/2005/8/layout/hList7#1"/>
    <dgm:cxn modelId="{ADCA0B8B-8588-42A0-8059-D6FD7E589151}" type="presParOf" srcId="{D001A1FF-628C-47F4-9416-71836EFB0562}" destId="{3CA8AC4B-A220-4B4E-91C2-C3D6E18A6637}" srcOrd="1" destOrd="0" presId="urn:microsoft.com/office/officeart/2005/8/layout/hList7#1"/>
    <dgm:cxn modelId="{DFA3E344-69F8-476D-B566-BB1F48AEC64A}" type="presParOf" srcId="{D001A1FF-628C-47F4-9416-71836EFB0562}" destId="{5381AD7B-B459-4D52-B030-F351CCB4B37E}" srcOrd="2" destOrd="0" presId="urn:microsoft.com/office/officeart/2005/8/layout/hList7#1"/>
    <dgm:cxn modelId="{25030AC6-624B-4367-8F34-65CC8E427337}" type="presParOf" srcId="{D001A1FF-628C-47F4-9416-71836EFB0562}" destId="{14A6F4D2-033E-4AF7-AEE2-C20357B13D78}" srcOrd="3" destOrd="0" presId="urn:microsoft.com/office/officeart/2005/8/layout/hList7#1"/>
    <dgm:cxn modelId="{DA973869-8047-4D68-A382-3FCB31340242}" type="presParOf" srcId="{C1A85EB0-238F-41EE-8B14-9D85D456E31C}" destId="{5F88DBD8-A8B8-4640-8CA4-2116AEC004C0}" srcOrd="3" destOrd="0" presId="urn:microsoft.com/office/officeart/2005/8/layout/hList7#1"/>
    <dgm:cxn modelId="{AEC7D689-A022-4722-895A-F0D56BC8C2D5}" type="presParOf" srcId="{C1A85EB0-238F-41EE-8B14-9D85D456E31C}" destId="{09F8A00B-5CF2-4430-933A-147BDC76BDDF}" srcOrd="4" destOrd="0" presId="urn:microsoft.com/office/officeart/2005/8/layout/hList7#1"/>
    <dgm:cxn modelId="{38F97A8D-95B1-4BD5-BF76-30F7E8965618}" type="presParOf" srcId="{09F8A00B-5CF2-4430-933A-147BDC76BDDF}" destId="{CD0979C4-AD28-421B-8DAB-20DA87B75A18}" srcOrd="0" destOrd="0" presId="urn:microsoft.com/office/officeart/2005/8/layout/hList7#1"/>
    <dgm:cxn modelId="{A7FF4309-3855-43D3-B312-C87BB566AA47}" type="presParOf" srcId="{09F8A00B-5CF2-4430-933A-147BDC76BDDF}" destId="{03E38ACC-0B9E-430F-8445-8893B985D6D1}" srcOrd="1" destOrd="0" presId="urn:microsoft.com/office/officeart/2005/8/layout/hList7#1"/>
    <dgm:cxn modelId="{673B879A-BDAA-4D17-8E0C-89B63CCA36D4}" type="presParOf" srcId="{09F8A00B-5CF2-4430-933A-147BDC76BDDF}" destId="{F9B6218F-66D7-419B-BC82-E271ADD1CB0F}" srcOrd="2" destOrd="0" presId="urn:microsoft.com/office/officeart/2005/8/layout/hList7#1"/>
    <dgm:cxn modelId="{7E6C4F2B-539C-43E0-8FFA-306D5A078CAF}" type="presParOf" srcId="{09F8A00B-5CF2-4430-933A-147BDC76BDDF}" destId="{DB4240D9-F57F-4209-BF72-F33FE4E6464D}" srcOrd="3" destOrd="0" presId="urn:microsoft.com/office/officeart/2005/8/layout/hList7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4FE7DC-671F-4250-AC89-4825FFAAE47C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03DA09-81AA-4485-9331-25F838BFD177}">
      <dgm:prSet custT="1"/>
      <dgm:spPr/>
      <dgm:t>
        <a:bodyPr/>
        <a:lstStyle/>
        <a:p>
          <a:pPr rtl="0"/>
          <a:r>
            <a:rPr lang="en-US" sz="2000" b="0" i="1" dirty="0" smtClean="0">
              <a:solidFill>
                <a:schemeClr val="accent1">
                  <a:lumMod val="50000"/>
                </a:schemeClr>
              </a:solidFill>
            </a:rPr>
            <a:t>ADMS and federation of semantic assets repositories</a:t>
          </a:r>
          <a:endParaRPr lang="en-GB" sz="2000" b="0" dirty="0">
            <a:solidFill>
              <a:schemeClr val="accent1">
                <a:lumMod val="50000"/>
              </a:schemeClr>
            </a:solidFill>
          </a:endParaRPr>
        </a:p>
      </dgm:t>
    </dgm:pt>
    <dgm:pt modelId="{FB2C1665-B7B1-482F-92A2-8324883F8BB5}" type="parTrans" cxnId="{1558FFE6-18DF-4DC1-AC1E-0E91F579F38A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AD9FD13E-6CC4-4829-885F-8D6E57E63792}" type="sibTrans" cxnId="{1558FFE6-18DF-4DC1-AC1E-0E91F579F38A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0DD19EA1-A21B-4BE7-B377-1F648E4D62A3}">
      <dgm:prSet custT="1"/>
      <dgm:spPr/>
      <dgm:t>
        <a:bodyPr/>
        <a:lstStyle/>
        <a:p>
          <a:pPr rtl="0"/>
          <a:r>
            <a:rPr lang="en-US" sz="2000" b="1" i="1" dirty="0" smtClean="0">
              <a:solidFill>
                <a:schemeClr val="accent1">
                  <a:lumMod val="50000"/>
                </a:schemeClr>
              </a:solidFill>
            </a:rPr>
            <a:t>Core Vocabularies</a:t>
          </a:r>
          <a:endParaRPr lang="en-GB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43A77138-DAFE-403F-A03A-5F3E61032B15}" type="parTrans" cxnId="{C450B65C-4933-4EA3-99F4-85834D18BC63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B4138C49-14BA-40FB-B980-B1C8AD2102EA}" type="sibTrans" cxnId="{C450B65C-4933-4EA3-99F4-85834D18BC63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60F3793C-0E88-4453-931E-C472E5739966}">
      <dgm:prSet custT="1"/>
      <dgm:spPr/>
      <dgm:t>
        <a:bodyPr/>
        <a:lstStyle/>
        <a:p>
          <a:pPr rtl="0"/>
          <a:r>
            <a:rPr lang="en-US" sz="2000" i="1" smtClean="0">
              <a:solidFill>
                <a:schemeClr val="accent1">
                  <a:lumMod val="50000"/>
                </a:schemeClr>
              </a:solidFill>
            </a:rPr>
            <a:t>DCAT Application Profile</a:t>
          </a:r>
          <a:endParaRPr lang="en-GB" sz="2000">
            <a:solidFill>
              <a:schemeClr val="accent1">
                <a:lumMod val="50000"/>
              </a:schemeClr>
            </a:solidFill>
          </a:endParaRPr>
        </a:p>
      </dgm:t>
    </dgm:pt>
    <dgm:pt modelId="{DBA45907-E61C-4FF3-9A43-C0557E7F0827}" type="parTrans" cxnId="{100FDC8F-84D2-416E-893B-A55A8F6D907E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28DFD09E-5A5C-4C30-B862-D2130D655221}" type="sibTrans" cxnId="{100FDC8F-84D2-416E-893B-A55A8F6D907E}">
      <dgm:prSet/>
      <dgm:spPr/>
      <dgm:t>
        <a:bodyPr/>
        <a:lstStyle/>
        <a:p>
          <a:endParaRPr lang="en-GB" sz="1800">
            <a:solidFill>
              <a:schemeClr val="accent1">
                <a:lumMod val="50000"/>
              </a:schemeClr>
            </a:solidFill>
          </a:endParaRPr>
        </a:p>
      </dgm:t>
    </dgm:pt>
    <dgm:pt modelId="{E0C27556-7E45-4F44-A49C-2844B6EC1472}" type="pres">
      <dgm:prSet presAssocID="{A04FE7DC-671F-4250-AC89-4825FFAAE4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487D563-EB37-4528-BC29-BCB2BD02CD0F}" type="pres">
      <dgm:prSet presAssocID="{A04FE7DC-671F-4250-AC89-4825FFAAE47C}" presName="fgShape" presStyleLbl="fgShp" presStyleIdx="0" presStyleCnt="1"/>
      <dgm:spPr/>
    </dgm:pt>
    <dgm:pt modelId="{C1A85EB0-238F-41EE-8B14-9D85D456E31C}" type="pres">
      <dgm:prSet presAssocID="{A04FE7DC-671F-4250-AC89-4825FFAAE47C}" presName="linComp" presStyleCnt="0"/>
      <dgm:spPr/>
    </dgm:pt>
    <dgm:pt modelId="{EB04C342-CB12-4342-B2D9-34B7CF0A63E9}" type="pres">
      <dgm:prSet presAssocID="{2303DA09-81AA-4485-9331-25F838BFD177}" presName="compNode" presStyleCnt="0"/>
      <dgm:spPr/>
    </dgm:pt>
    <dgm:pt modelId="{94D204A9-FF20-4220-AFF4-C4B01413EE70}" type="pres">
      <dgm:prSet presAssocID="{2303DA09-81AA-4485-9331-25F838BFD177}" presName="bkgdShape" presStyleLbl="node1" presStyleIdx="0" presStyleCnt="3"/>
      <dgm:spPr/>
      <dgm:t>
        <a:bodyPr/>
        <a:lstStyle/>
        <a:p>
          <a:endParaRPr lang="en-GB"/>
        </a:p>
      </dgm:t>
    </dgm:pt>
    <dgm:pt modelId="{B9EE1158-A3B5-4CD3-A49C-2505D734928B}" type="pres">
      <dgm:prSet presAssocID="{2303DA09-81AA-4485-9331-25F838BFD177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B69924-BB33-4FAD-AC45-F0EDC1C384B4}" type="pres">
      <dgm:prSet presAssocID="{2303DA09-81AA-4485-9331-25F838BFD177}" presName="invisiNode" presStyleLbl="node1" presStyleIdx="0" presStyleCnt="3"/>
      <dgm:spPr/>
    </dgm:pt>
    <dgm:pt modelId="{7A64A586-DA28-45A8-8222-8E37EE9911B3}" type="pres">
      <dgm:prSet presAssocID="{2303DA09-81AA-4485-9331-25F838BFD177}" presName="imagNode" presStyleLbl="fgImgPlace1" presStyleIdx="0" presStyleCnt="3"/>
      <dgm:spPr/>
    </dgm:pt>
    <dgm:pt modelId="{E36836A7-F0BB-40E8-999B-7DAC48BEA7D9}" type="pres">
      <dgm:prSet presAssocID="{AD9FD13E-6CC4-4829-885F-8D6E57E6379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D001A1FF-628C-47F4-9416-71836EFB0562}" type="pres">
      <dgm:prSet presAssocID="{0DD19EA1-A21B-4BE7-B377-1F648E4D62A3}" presName="compNode" presStyleCnt="0"/>
      <dgm:spPr/>
    </dgm:pt>
    <dgm:pt modelId="{AB05A190-3BC7-45B0-83CC-7DE1D25B36F0}" type="pres">
      <dgm:prSet presAssocID="{0DD19EA1-A21B-4BE7-B377-1F648E4D62A3}" presName="bkgdShape" presStyleLbl="node1" presStyleIdx="1" presStyleCnt="3"/>
      <dgm:spPr/>
      <dgm:t>
        <a:bodyPr/>
        <a:lstStyle/>
        <a:p>
          <a:endParaRPr lang="en-GB"/>
        </a:p>
      </dgm:t>
    </dgm:pt>
    <dgm:pt modelId="{3CA8AC4B-A220-4B4E-91C2-C3D6E18A6637}" type="pres">
      <dgm:prSet presAssocID="{0DD19EA1-A21B-4BE7-B377-1F648E4D62A3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81AD7B-B459-4D52-B030-F351CCB4B37E}" type="pres">
      <dgm:prSet presAssocID="{0DD19EA1-A21B-4BE7-B377-1F648E4D62A3}" presName="invisiNode" presStyleLbl="node1" presStyleIdx="1" presStyleCnt="3"/>
      <dgm:spPr/>
    </dgm:pt>
    <dgm:pt modelId="{14A6F4D2-033E-4AF7-AEE2-C20357B13D78}" type="pres">
      <dgm:prSet presAssocID="{0DD19EA1-A21B-4BE7-B377-1F648E4D62A3}" presName="imagNode" presStyleLbl="fgImgPlace1" presStyleIdx="1" presStyleCnt="3"/>
      <dgm:spPr/>
    </dgm:pt>
    <dgm:pt modelId="{5F88DBD8-A8B8-4640-8CA4-2116AEC004C0}" type="pres">
      <dgm:prSet presAssocID="{B4138C49-14BA-40FB-B980-B1C8AD2102EA}" presName="sibTrans" presStyleLbl="sibTrans2D1" presStyleIdx="0" presStyleCnt="0"/>
      <dgm:spPr/>
      <dgm:t>
        <a:bodyPr/>
        <a:lstStyle/>
        <a:p>
          <a:endParaRPr lang="en-GB"/>
        </a:p>
      </dgm:t>
    </dgm:pt>
    <dgm:pt modelId="{09F8A00B-5CF2-4430-933A-147BDC76BDDF}" type="pres">
      <dgm:prSet presAssocID="{60F3793C-0E88-4453-931E-C472E5739966}" presName="compNode" presStyleCnt="0"/>
      <dgm:spPr/>
    </dgm:pt>
    <dgm:pt modelId="{CD0979C4-AD28-421B-8DAB-20DA87B75A18}" type="pres">
      <dgm:prSet presAssocID="{60F3793C-0E88-4453-931E-C472E5739966}" presName="bkgdShape" presStyleLbl="node1" presStyleIdx="2" presStyleCnt="3"/>
      <dgm:spPr/>
      <dgm:t>
        <a:bodyPr/>
        <a:lstStyle/>
        <a:p>
          <a:endParaRPr lang="en-GB"/>
        </a:p>
      </dgm:t>
    </dgm:pt>
    <dgm:pt modelId="{03E38ACC-0B9E-430F-8445-8893B985D6D1}" type="pres">
      <dgm:prSet presAssocID="{60F3793C-0E88-4453-931E-C472E573996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B6218F-66D7-419B-BC82-E271ADD1CB0F}" type="pres">
      <dgm:prSet presAssocID="{60F3793C-0E88-4453-931E-C472E5739966}" presName="invisiNode" presStyleLbl="node1" presStyleIdx="2" presStyleCnt="3"/>
      <dgm:spPr/>
    </dgm:pt>
    <dgm:pt modelId="{DB4240D9-F57F-4209-BF72-F33FE4E6464D}" type="pres">
      <dgm:prSet presAssocID="{60F3793C-0E88-4453-931E-C472E5739966}" presName="imagNode" presStyleLbl="fgImgPlace1" presStyleIdx="2" presStyleCnt="3"/>
      <dgm:spPr/>
    </dgm:pt>
  </dgm:ptLst>
  <dgm:cxnLst>
    <dgm:cxn modelId="{DD2148EA-6D3A-40E7-A1BB-53AE13086FFA}" type="presOf" srcId="{A04FE7DC-671F-4250-AC89-4825FFAAE47C}" destId="{E0C27556-7E45-4F44-A49C-2844B6EC1472}" srcOrd="0" destOrd="0" presId="urn:microsoft.com/office/officeart/2005/8/layout/hList7#2"/>
    <dgm:cxn modelId="{A0F194C0-5854-4352-AB70-AA370C366CF9}" type="presOf" srcId="{60F3793C-0E88-4453-931E-C472E5739966}" destId="{03E38ACC-0B9E-430F-8445-8893B985D6D1}" srcOrd="1" destOrd="0" presId="urn:microsoft.com/office/officeart/2005/8/layout/hList7#2"/>
    <dgm:cxn modelId="{4818CC1B-D9B8-483E-A886-1ED295C88F82}" type="presOf" srcId="{60F3793C-0E88-4453-931E-C472E5739966}" destId="{CD0979C4-AD28-421B-8DAB-20DA87B75A18}" srcOrd="0" destOrd="0" presId="urn:microsoft.com/office/officeart/2005/8/layout/hList7#2"/>
    <dgm:cxn modelId="{736DD93D-A94C-4D52-8BED-C8E7D43F56D4}" type="presOf" srcId="{0DD19EA1-A21B-4BE7-B377-1F648E4D62A3}" destId="{3CA8AC4B-A220-4B4E-91C2-C3D6E18A6637}" srcOrd="1" destOrd="0" presId="urn:microsoft.com/office/officeart/2005/8/layout/hList7#2"/>
    <dgm:cxn modelId="{C450B65C-4933-4EA3-99F4-85834D18BC63}" srcId="{A04FE7DC-671F-4250-AC89-4825FFAAE47C}" destId="{0DD19EA1-A21B-4BE7-B377-1F648E4D62A3}" srcOrd="1" destOrd="0" parTransId="{43A77138-DAFE-403F-A03A-5F3E61032B15}" sibTransId="{B4138C49-14BA-40FB-B980-B1C8AD2102EA}"/>
    <dgm:cxn modelId="{36ED65BC-1F4C-4872-8198-89B8D02974E0}" type="presOf" srcId="{AD9FD13E-6CC4-4829-885F-8D6E57E63792}" destId="{E36836A7-F0BB-40E8-999B-7DAC48BEA7D9}" srcOrd="0" destOrd="0" presId="urn:microsoft.com/office/officeart/2005/8/layout/hList7#2"/>
    <dgm:cxn modelId="{4919FC12-57A4-4E34-A51E-CE34D2B591B7}" type="presOf" srcId="{2303DA09-81AA-4485-9331-25F838BFD177}" destId="{94D204A9-FF20-4220-AFF4-C4B01413EE70}" srcOrd="0" destOrd="0" presId="urn:microsoft.com/office/officeart/2005/8/layout/hList7#2"/>
    <dgm:cxn modelId="{A5C74803-8767-45B3-B81F-3867F4779485}" type="presOf" srcId="{0DD19EA1-A21B-4BE7-B377-1F648E4D62A3}" destId="{AB05A190-3BC7-45B0-83CC-7DE1D25B36F0}" srcOrd="0" destOrd="0" presId="urn:microsoft.com/office/officeart/2005/8/layout/hList7#2"/>
    <dgm:cxn modelId="{1558FFE6-18DF-4DC1-AC1E-0E91F579F38A}" srcId="{A04FE7DC-671F-4250-AC89-4825FFAAE47C}" destId="{2303DA09-81AA-4485-9331-25F838BFD177}" srcOrd="0" destOrd="0" parTransId="{FB2C1665-B7B1-482F-92A2-8324883F8BB5}" sibTransId="{AD9FD13E-6CC4-4829-885F-8D6E57E63792}"/>
    <dgm:cxn modelId="{8B40B0B7-A8E1-45E1-9EF7-1EC3DCEAED6D}" type="presOf" srcId="{B4138C49-14BA-40FB-B980-B1C8AD2102EA}" destId="{5F88DBD8-A8B8-4640-8CA4-2116AEC004C0}" srcOrd="0" destOrd="0" presId="urn:microsoft.com/office/officeart/2005/8/layout/hList7#2"/>
    <dgm:cxn modelId="{6CEB82C2-39D8-4181-A65D-B2648DB0C821}" type="presOf" srcId="{2303DA09-81AA-4485-9331-25F838BFD177}" destId="{B9EE1158-A3B5-4CD3-A49C-2505D734928B}" srcOrd="1" destOrd="0" presId="urn:microsoft.com/office/officeart/2005/8/layout/hList7#2"/>
    <dgm:cxn modelId="{100FDC8F-84D2-416E-893B-A55A8F6D907E}" srcId="{A04FE7DC-671F-4250-AC89-4825FFAAE47C}" destId="{60F3793C-0E88-4453-931E-C472E5739966}" srcOrd="2" destOrd="0" parTransId="{DBA45907-E61C-4FF3-9A43-C0557E7F0827}" sibTransId="{28DFD09E-5A5C-4C30-B862-D2130D655221}"/>
    <dgm:cxn modelId="{5CA30AC7-CAB8-448A-8FE9-BFB92DE1970C}" type="presParOf" srcId="{E0C27556-7E45-4F44-A49C-2844B6EC1472}" destId="{E487D563-EB37-4528-BC29-BCB2BD02CD0F}" srcOrd="0" destOrd="0" presId="urn:microsoft.com/office/officeart/2005/8/layout/hList7#2"/>
    <dgm:cxn modelId="{C0D7AF85-4065-40A8-A8F8-A8607C9E7F0A}" type="presParOf" srcId="{E0C27556-7E45-4F44-A49C-2844B6EC1472}" destId="{C1A85EB0-238F-41EE-8B14-9D85D456E31C}" srcOrd="1" destOrd="0" presId="urn:microsoft.com/office/officeart/2005/8/layout/hList7#2"/>
    <dgm:cxn modelId="{D38D56F7-DF6D-429C-8CCB-50E15C5D6ECC}" type="presParOf" srcId="{C1A85EB0-238F-41EE-8B14-9D85D456E31C}" destId="{EB04C342-CB12-4342-B2D9-34B7CF0A63E9}" srcOrd="0" destOrd="0" presId="urn:microsoft.com/office/officeart/2005/8/layout/hList7#2"/>
    <dgm:cxn modelId="{FA39BAA8-C88C-49D5-8814-65D6A64AC152}" type="presParOf" srcId="{EB04C342-CB12-4342-B2D9-34B7CF0A63E9}" destId="{94D204A9-FF20-4220-AFF4-C4B01413EE70}" srcOrd="0" destOrd="0" presId="urn:microsoft.com/office/officeart/2005/8/layout/hList7#2"/>
    <dgm:cxn modelId="{FB5E647D-629F-4296-A67F-3190151D1E8B}" type="presParOf" srcId="{EB04C342-CB12-4342-B2D9-34B7CF0A63E9}" destId="{B9EE1158-A3B5-4CD3-A49C-2505D734928B}" srcOrd="1" destOrd="0" presId="urn:microsoft.com/office/officeart/2005/8/layout/hList7#2"/>
    <dgm:cxn modelId="{A78CB427-8644-4F11-A84B-F054D1841C8C}" type="presParOf" srcId="{EB04C342-CB12-4342-B2D9-34B7CF0A63E9}" destId="{EBB69924-BB33-4FAD-AC45-F0EDC1C384B4}" srcOrd="2" destOrd="0" presId="urn:microsoft.com/office/officeart/2005/8/layout/hList7#2"/>
    <dgm:cxn modelId="{83CFDC4F-1659-4318-986F-A9357389D213}" type="presParOf" srcId="{EB04C342-CB12-4342-B2D9-34B7CF0A63E9}" destId="{7A64A586-DA28-45A8-8222-8E37EE9911B3}" srcOrd="3" destOrd="0" presId="urn:microsoft.com/office/officeart/2005/8/layout/hList7#2"/>
    <dgm:cxn modelId="{784B8DE4-CC2A-4C54-96A4-A49F18E3C281}" type="presParOf" srcId="{C1A85EB0-238F-41EE-8B14-9D85D456E31C}" destId="{E36836A7-F0BB-40E8-999B-7DAC48BEA7D9}" srcOrd="1" destOrd="0" presId="urn:microsoft.com/office/officeart/2005/8/layout/hList7#2"/>
    <dgm:cxn modelId="{3777C51A-8842-4487-A0E6-5C898BE1D502}" type="presParOf" srcId="{C1A85EB0-238F-41EE-8B14-9D85D456E31C}" destId="{D001A1FF-628C-47F4-9416-71836EFB0562}" srcOrd="2" destOrd="0" presId="urn:microsoft.com/office/officeart/2005/8/layout/hList7#2"/>
    <dgm:cxn modelId="{EDA9335B-59F6-4E2A-B1F6-4F7F028FCFEF}" type="presParOf" srcId="{D001A1FF-628C-47F4-9416-71836EFB0562}" destId="{AB05A190-3BC7-45B0-83CC-7DE1D25B36F0}" srcOrd="0" destOrd="0" presId="urn:microsoft.com/office/officeart/2005/8/layout/hList7#2"/>
    <dgm:cxn modelId="{30802140-256D-4ACF-AA93-3B7F53EC3CEE}" type="presParOf" srcId="{D001A1FF-628C-47F4-9416-71836EFB0562}" destId="{3CA8AC4B-A220-4B4E-91C2-C3D6E18A6637}" srcOrd="1" destOrd="0" presId="urn:microsoft.com/office/officeart/2005/8/layout/hList7#2"/>
    <dgm:cxn modelId="{37365229-FC57-4E1A-88E2-1DBE68DD25A8}" type="presParOf" srcId="{D001A1FF-628C-47F4-9416-71836EFB0562}" destId="{5381AD7B-B459-4D52-B030-F351CCB4B37E}" srcOrd="2" destOrd="0" presId="urn:microsoft.com/office/officeart/2005/8/layout/hList7#2"/>
    <dgm:cxn modelId="{52D296B0-9E76-4142-B580-B18053149A37}" type="presParOf" srcId="{D001A1FF-628C-47F4-9416-71836EFB0562}" destId="{14A6F4D2-033E-4AF7-AEE2-C20357B13D78}" srcOrd="3" destOrd="0" presId="urn:microsoft.com/office/officeart/2005/8/layout/hList7#2"/>
    <dgm:cxn modelId="{B97B88D5-1969-4F14-A2AB-06F1ED5557E1}" type="presParOf" srcId="{C1A85EB0-238F-41EE-8B14-9D85D456E31C}" destId="{5F88DBD8-A8B8-4640-8CA4-2116AEC004C0}" srcOrd="3" destOrd="0" presId="urn:microsoft.com/office/officeart/2005/8/layout/hList7#2"/>
    <dgm:cxn modelId="{635462B1-81D7-4F07-A01C-810A0A3E9720}" type="presParOf" srcId="{C1A85EB0-238F-41EE-8B14-9D85D456E31C}" destId="{09F8A00B-5CF2-4430-933A-147BDC76BDDF}" srcOrd="4" destOrd="0" presId="urn:microsoft.com/office/officeart/2005/8/layout/hList7#2"/>
    <dgm:cxn modelId="{9BDC0BDC-190C-4B30-B77E-F31871969E1C}" type="presParOf" srcId="{09F8A00B-5CF2-4430-933A-147BDC76BDDF}" destId="{CD0979C4-AD28-421B-8DAB-20DA87B75A18}" srcOrd="0" destOrd="0" presId="urn:microsoft.com/office/officeart/2005/8/layout/hList7#2"/>
    <dgm:cxn modelId="{69E8BB85-409D-406D-B984-5A1AECAD0A1D}" type="presParOf" srcId="{09F8A00B-5CF2-4430-933A-147BDC76BDDF}" destId="{03E38ACC-0B9E-430F-8445-8893B985D6D1}" srcOrd="1" destOrd="0" presId="urn:microsoft.com/office/officeart/2005/8/layout/hList7#2"/>
    <dgm:cxn modelId="{2DDC05DB-4E62-4A98-99B1-CDD612431C50}" type="presParOf" srcId="{09F8A00B-5CF2-4430-933A-147BDC76BDDF}" destId="{F9B6218F-66D7-419B-BC82-E271ADD1CB0F}" srcOrd="2" destOrd="0" presId="urn:microsoft.com/office/officeart/2005/8/layout/hList7#2"/>
    <dgm:cxn modelId="{D078E574-E65C-4F07-9F39-A324CF262482}" type="presParOf" srcId="{09F8A00B-5CF2-4430-933A-147BDC76BDDF}" destId="{DB4240D9-F57F-4209-BF72-F33FE4E6464D}" srcOrd="3" destOrd="0" presId="urn:microsoft.com/office/officeart/2005/8/layout/hList7#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F13C13-FE31-4AB6-889D-D314309D4458}">
      <dsp:nvSpPr>
        <dsp:cNvPr id="0" name=""/>
        <dsp:cNvSpPr/>
      </dsp:nvSpPr>
      <dsp:spPr>
        <a:xfrm>
          <a:off x="0" y="83537"/>
          <a:ext cx="7535916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Recognize and create </a:t>
          </a:r>
          <a:r>
            <a:rPr lang="en-US" sz="3400" b="1" kern="1200" dirty="0" smtClean="0"/>
            <a:t>more and           better standards</a:t>
          </a:r>
          <a:r>
            <a:rPr lang="en-US" sz="3400" kern="1200" dirty="0" smtClean="0"/>
            <a:t> in Europe</a:t>
          </a:r>
          <a:endParaRPr lang="es-ES" sz="3400" kern="1200" dirty="0"/>
        </a:p>
      </dsp:txBody>
      <dsp:txXfrm>
        <a:off x="0" y="83537"/>
        <a:ext cx="7535916" cy="1352520"/>
      </dsp:txXfrm>
    </dsp:sp>
    <dsp:sp modelId="{DC4DA8BC-E872-4346-9D56-7B6034812EC5}">
      <dsp:nvSpPr>
        <dsp:cNvPr id="0" name=""/>
        <dsp:cNvSpPr/>
      </dsp:nvSpPr>
      <dsp:spPr>
        <a:xfrm>
          <a:off x="0" y="1533977"/>
          <a:ext cx="7535916" cy="1352520"/>
        </a:xfrm>
        <a:prstGeom prst="roundRect">
          <a:avLst/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/>
            <a:t>Make better use</a:t>
          </a:r>
          <a:r>
            <a:rPr lang="en-US" sz="3400" kern="1200" dirty="0" smtClean="0"/>
            <a:t> of these </a:t>
          </a:r>
          <a:br>
            <a:rPr lang="en-US" sz="3400" kern="1200" dirty="0" smtClean="0"/>
          </a:br>
          <a:r>
            <a:rPr lang="en-US" sz="3400" kern="1200" dirty="0" smtClean="0"/>
            <a:t>standards</a:t>
          </a:r>
          <a:endParaRPr lang="en-GB" sz="3400" kern="1200" dirty="0"/>
        </a:p>
      </dsp:txBody>
      <dsp:txXfrm>
        <a:off x="0" y="1533977"/>
        <a:ext cx="7535916" cy="1352520"/>
      </dsp:txXfrm>
    </dsp:sp>
    <dsp:sp modelId="{F0CD5F36-A5DF-4698-80CB-FB67A6B0AABA}">
      <dsp:nvSpPr>
        <dsp:cNvPr id="0" name=""/>
        <dsp:cNvSpPr/>
      </dsp:nvSpPr>
      <dsp:spPr>
        <a:xfrm>
          <a:off x="0" y="2984417"/>
          <a:ext cx="7535916" cy="1352520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b="1" kern="1200" dirty="0" smtClean="0">
              <a:solidFill>
                <a:schemeClr val="bg1"/>
              </a:solidFill>
            </a:rPr>
            <a:t>Ensure interoperability </a:t>
          </a:r>
          <a:r>
            <a:rPr lang="en-US" sz="3400" kern="1200" dirty="0" smtClean="0">
              <a:solidFill>
                <a:schemeClr val="bg1"/>
              </a:solidFill>
            </a:rPr>
            <a:t>even in absence of standards</a:t>
          </a:r>
          <a:endParaRPr lang="en-GB" sz="3400" kern="1200" dirty="0">
            <a:solidFill>
              <a:schemeClr val="bg1"/>
            </a:solidFill>
          </a:endParaRPr>
        </a:p>
      </dsp:txBody>
      <dsp:txXfrm>
        <a:off x="0" y="2984417"/>
        <a:ext cx="7535916" cy="13525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D5F866-A335-4CD4-A754-320BEE131FC7}">
      <dsp:nvSpPr>
        <dsp:cNvPr id="0" name=""/>
        <dsp:cNvSpPr/>
      </dsp:nvSpPr>
      <dsp:spPr>
        <a:xfrm>
          <a:off x="0" y="39653"/>
          <a:ext cx="8554167" cy="11512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Legal</a:t>
          </a:r>
          <a:endParaRPr lang="en-US" sz="4800" kern="1200" dirty="0"/>
        </a:p>
      </dsp:txBody>
      <dsp:txXfrm>
        <a:off x="0" y="39653"/>
        <a:ext cx="8554167" cy="1151279"/>
      </dsp:txXfrm>
    </dsp:sp>
    <dsp:sp modelId="{7EB762C7-E996-45DF-B46B-F1E1C320DD75}">
      <dsp:nvSpPr>
        <dsp:cNvPr id="0" name=""/>
        <dsp:cNvSpPr/>
      </dsp:nvSpPr>
      <dsp:spPr>
        <a:xfrm>
          <a:off x="0" y="1329173"/>
          <a:ext cx="8554167" cy="1151279"/>
        </a:xfrm>
        <a:prstGeom prst="roundRect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Organisational</a:t>
          </a:r>
          <a:endParaRPr lang="en-US" sz="4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1329173"/>
        <a:ext cx="8554167" cy="1151279"/>
      </dsp:txXfrm>
    </dsp:sp>
    <dsp:sp modelId="{4F7497C1-80D5-4BEA-8ABE-EFBAD239BFF5}">
      <dsp:nvSpPr>
        <dsp:cNvPr id="0" name=""/>
        <dsp:cNvSpPr/>
      </dsp:nvSpPr>
      <dsp:spPr>
        <a:xfrm>
          <a:off x="0" y="2618693"/>
          <a:ext cx="8554167" cy="1151279"/>
        </a:xfrm>
        <a:prstGeom prst="roundRect">
          <a:avLst/>
        </a:prstGeom>
        <a:solidFill>
          <a:schemeClr val="accent5">
            <a:hueOff val="2171350"/>
            <a:satOff val="7464"/>
            <a:lumOff val="-3581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err="1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Semantical</a:t>
          </a:r>
          <a:endParaRPr lang="en-US" sz="4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2618693"/>
        <a:ext cx="8554167" cy="1151279"/>
      </dsp:txXfrm>
    </dsp:sp>
    <dsp:sp modelId="{4E2FA742-A5D0-4F5F-A32C-58D93FEBA0BB}">
      <dsp:nvSpPr>
        <dsp:cNvPr id="0" name=""/>
        <dsp:cNvSpPr/>
      </dsp:nvSpPr>
      <dsp:spPr>
        <a:xfrm>
          <a:off x="0" y="3908213"/>
          <a:ext cx="8554167" cy="1151279"/>
        </a:xfrm>
        <a:prstGeom prst="roundRect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Technical</a:t>
          </a:r>
          <a:endParaRPr lang="en-US" sz="4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0" y="3908213"/>
        <a:ext cx="8554167" cy="11512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4503CA-D88D-43F1-8A22-6501765DDB5E}">
      <dsp:nvSpPr>
        <dsp:cNvPr id="0" name=""/>
        <dsp:cNvSpPr/>
      </dsp:nvSpPr>
      <dsp:spPr>
        <a:xfrm>
          <a:off x="2437852" y="0"/>
          <a:ext cx="1625235" cy="1268764"/>
        </a:xfrm>
        <a:prstGeom prst="trapezoid">
          <a:avLst>
            <a:gd name="adj" fmla="val 6404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Strategy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437852" y="0"/>
        <a:ext cx="1625235" cy="1268764"/>
      </dsp:txXfrm>
    </dsp:sp>
    <dsp:sp modelId="{99BE7F0B-2281-4769-B0FC-A95B2A09AADB}">
      <dsp:nvSpPr>
        <dsp:cNvPr id="0" name=""/>
        <dsp:cNvSpPr/>
      </dsp:nvSpPr>
      <dsp:spPr>
        <a:xfrm>
          <a:off x="1664598" y="1268764"/>
          <a:ext cx="3250470" cy="1268764"/>
        </a:xfrm>
        <a:prstGeom prst="trapezoid">
          <a:avLst>
            <a:gd name="adj" fmla="val 64048"/>
          </a:avLst>
        </a:prstGeom>
        <a:solidFill>
          <a:schemeClr val="accent2">
            <a:hueOff val="-4800000"/>
            <a:satOff val="-16668"/>
            <a:lumOff val="200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Framework</a:t>
          </a:r>
          <a:endParaRPr lang="en-US" sz="28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233430" y="1268764"/>
        <a:ext cx="2112805" cy="1268764"/>
      </dsp:txXfrm>
    </dsp:sp>
    <dsp:sp modelId="{AA632C3B-103D-45A3-8D4C-A480E430E001}">
      <dsp:nvSpPr>
        <dsp:cNvPr id="0" name=""/>
        <dsp:cNvSpPr/>
      </dsp:nvSpPr>
      <dsp:spPr>
        <a:xfrm>
          <a:off x="812617" y="2537528"/>
          <a:ext cx="4875705" cy="1268764"/>
        </a:xfrm>
        <a:prstGeom prst="trapezoid">
          <a:avLst>
            <a:gd name="adj" fmla="val 64048"/>
          </a:avLst>
        </a:prstGeom>
        <a:solidFill>
          <a:schemeClr val="accent2">
            <a:hueOff val="-9600000"/>
            <a:satOff val="-33335"/>
            <a:lumOff val="4000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baseline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Guidelines</a:t>
          </a:r>
          <a:endParaRPr lang="en-US" sz="2800" b="0" kern="1200" cap="none" spc="0" baseline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665866" y="2537528"/>
        <a:ext cx="3169208" cy="1268764"/>
      </dsp:txXfrm>
    </dsp:sp>
    <dsp:sp modelId="{E9BD381F-3186-495A-91AA-052F8526E0C3}">
      <dsp:nvSpPr>
        <dsp:cNvPr id="0" name=""/>
        <dsp:cNvSpPr/>
      </dsp:nvSpPr>
      <dsp:spPr>
        <a:xfrm>
          <a:off x="0" y="3806292"/>
          <a:ext cx="6500941" cy="1268764"/>
        </a:xfrm>
        <a:prstGeom prst="trapezoid">
          <a:avLst>
            <a:gd name="adj" fmla="val 64048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baseline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Infrastructure services</a:t>
          </a:r>
          <a:endParaRPr lang="en-US" sz="2800" b="0" kern="1200" cap="none" spc="0" baseline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1137664" y="3806292"/>
        <a:ext cx="4225611" cy="12687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204A9-FF20-4220-AFF4-C4B01413EE70}">
      <dsp:nvSpPr>
        <dsp:cNvPr id="0" name=""/>
        <dsp:cNvSpPr/>
      </dsp:nvSpPr>
      <dsp:spPr>
        <a:xfrm>
          <a:off x="1727" y="0"/>
          <a:ext cx="2688282" cy="3529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smtClean="0">
              <a:solidFill>
                <a:schemeClr val="accent1">
                  <a:lumMod val="50000"/>
                </a:schemeClr>
              </a:solidFill>
            </a:rPr>
            <a:t>ADMS and federation of semantic assets repositories</a:t>
          </a:r>
          <a:endParaRPr lang="en-GB" sz="2000" kern="1200">
            <a:solidFill>
              <a:schemeClr val="accent1">
                <a:lumMod val="50000"/>
              </a:schemeClr>
            </a:solidFill>
          </a:endParaRPr>
        </a:p>
      </dsp:txBody>
      <dsp:txXfrm>
        <a:off x="1727" y="1411605"/>
        <a:ext cx="2688282" cy="1411605"/>
      </dsp:txXfrm>
    </dsp:sp>
    <dsp:sp modelId="{7A64A586-DA28-45A8-8222-8E37EE9911B3}">
      <dsp:nvSpPr>
        <dsp:cNvPr id="0" name=""/>
        <dsp:cNvSpPr/>
      </dsp:nvSpPr>
      <dsp:spPr>
        <a:xfrm>
          <a:off x="758288" y="211740"/>
          <a:ext cx="1175161" cy="11751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5A190-3BC7-45B0-83CC-7DE1D25B36F0}">
      <dsp:nvSpPr>
        <dsp:cNvPr id="0" name=""/>
        <dsp:cNvSpPr/>
      </dsp:nvSpPr>
      <dsp:spPr>
        <a:xfrm>
          <a:off x="2770658" y="0"/>
          <a:ext cx="2688282" cy="3529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>
              <a:solidFill>
                <a:schemeClr val="accent1">
                  <a:lumMod val="50000"/>
                </a:schemeClr>
              </a:solidFill>
            </a:rPr>
            <a:t>Core Vocabularies</a:t>
          </a:r>
          <a:endParaRPr lang="en-GB" sz="2000" kern="1200">
            <a:solidFill>
              <a:schemeClr val="accent1">
                <a:lumMod val="50000"/>
              </a:schemeClr>
            </a:solidFill>
          </a:endParaRPr>
        </a:p>
      </dsp:txBody>
      <dsp:txXfrm>
        <a:off x="2770658" y="1411605"/>
        <a:ext cx="2688282" cy="1411605"/>
      </dsp:txXfrm>
    </dsp:sp>
    <dsp:sp modelId="{14A6F4D2-033E-4AF7-AEE2-C20357B13D78}">
      <dsp:nvSpPr>
        <dsp:cNvPr id="0" name=""/>
        <dsp:cNvSpPr/>
      </dsp:nvSpPr>
      <dsp:spPr>
        <a:xfrm>
          <a:off x="3527219" y="211740"/>
          <a:ext cx="1175161" cy="11751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79C4-AD28-421B-8DAB-20DA87B75A18}">
      <dsp:nvSpPr>
        <dsp:cNvPr id="0" name=""/>
        <dsp:cNvSpPr/>
      </dsp:nvSpPr>
      <dsp:spPr>
        <a:xfrm>
          <a:off x="5539589" y="0"/>
          <a:ext cx="2688282" cy="3529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>
              <a:solidFill>
                <a:schemeClr val="accent1">
                  <a:lumMod val="50000"/>
                </a:schemeClr>
              </a:solidFill>
            </a:rPr>
            <a:t>DCAT Application Profile</a:t>
          </a:r>
          <a:endParaRPr lang="en-GB" sz="20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539589" y="1411605"/>
        <a:ext cx="2688282" cy="1411605"/>
      </dsp:txXfrm>
    </dsp:sp>
    <dsp:sp modelId="{DB4240D9-F57F-4209-BF72-F33FE4E6464D}">
      <dsp:nvSpPr>
        <dsp:cNvPr id="0" name=""/>
        <dsp:cNvSpPr/>
      </dsp:nvSpPr>
      <dsp:spPr>
        <a:xfrm>
          <a:off x="6296150" y="211740"/>
          <a:ext cx="1175161" cy="11751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7D563-EB37-4528-BC29-BCB2BD02CD0F}">
      <dsp:nvSpPr>
        <dsp:cNvPr id="0" name=""/>
        <dsp:cNvSpPr/>
      </dsp:nvSpPr>
      <dsp:spPr>
        <a:xfrm>
          <a:off x="329183" y="2823210"/>
          <a:ext cx="7571232" cy="5293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D204A9-FF20-4220-AFF4-C4B01413EE70}">
      <dsp:nvSpPr>
        <dsp:cNvPr id="0" name=""/>
        <dsp:cNvSpPr/>
      </dsp:nvSpPr>
      <dsp:spPr>
        <a:xfrm>
          <a:off x="1727" y="0"/>
          <a:ext cx="2688282" cy="3529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chemeClr val="accent1">
                  <a:lumMod val="50000"/>
                </a:schemeClr>
              </a:solidFill>
            </a:rPr>
            <a:t>ADMS and federation of semantic assets repositories</a:t>
          </a:r>
          <a:endParaRPr lang="en-GB" sz="2000" b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27" y="1411605"/>
        <a:ext cx="2688282" cy="1411605"/>
      </dsp:txXfrm>
    </dsp:sp>
    <dsp:sp modelId="{7A64A586-DA28-45A8-8222-8E37EE9911B3}">
      <dsp:nvSpPr>
        <dsp:cNvPr id="0" name=""/>
        <dsp:cNvSpPr/>
      </dsp:nvSpPr>
      <dsp:spPr>
        <a:xfrm>
          <a:off x="758288" y="211740"/>
          <a:ext cx="1175161" cy="11751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5A190-3BC7-45B0-83CC-7DE1D25B36F0}">
      <dsp:nvSpPr>
        <dsp:cNvPr id="0" name=""/>
        <dsp:cNvSpPr/>
      </dsp:nvSpPr>
      <dsp:spPr>
        <a:xfrm>
          <a:off x="2770658" y="0"/>
          <a:ext cx="2688282" cy="3529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1" kern="1200" dirty="0" smtClean="0">
              <a:solidFill>
                <a:schemeClr val="accent1">
                  <a:lumMod val="50000"/>
                </a:schemeClr>
              </a:solidFill>
            </a:rPr>
            <a:t>Core Vocabularies</a:t>
          </a:r>
          <a:endParaRPr lang="en-GB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70658" y="1411605"/>
        <a:ext cx="2688282" cy="1411605"/>
      </dsp:txXfrm>
    </dsp:sp>
    <dsp:sp modelId="{14A6F4D2-033E-4AF7-AEE2-C20357B13D78}">
      <dsp:nvSpPr>
        <dsp:cNvPr id="0" name=""/>
        <dsp:cNvSpPr/>
      </dsp:nvSpPr>
      <dsp:spPr>
        <a:xfrm>
          <a:off x="3527219" y="211740"/>
          <a:ext cx="1175161" cy="11751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979C4-AD28-421B-8DAB-20DA87B75A18}">
      <dsp:nvSpPr>
        <dsp:cNvPr id="0" name=""/>
        <dsp:cNvSpPr/>
      </dsp:nvSpPr>
      <dsp:spPr>
        <a:xfrm>
          <a:off x="5539589" y="0"/>
          <a:ext cx="2688282" cy="35290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>
              <a:solidFill>
                <a:schemeClr val="accent1">
                  <a:lumMod val="50000"/>
                </a:schemeClr>
              </a:solidFill>
            </a:rPr>
            <a:t>DCAT Application Profile</a:t>
          </a:r>
          <a:endParaRPr lang="en-GB" sz="2000" kern="1200">
            <a:solidFill>
              <a:schemeClr val="accent1">
                <a:lumMod val="50000"/>
              </a:schemeClr>
            </a:solidFill>
          </a:endParaRPr>
        </a:p>
      </dsp:txBody>
      <dsp:txXfrm>
        <a:off x="5539589" y="1411605"/>
        <a:ext cx="2688282" cy="1411605"/>
      </dsp:txXfrm>
    </dsp:sp>
    <dsp:sp modelId="{DB4240D9-F57F-4209-BF72-F33FE4E6464D}">
      <dsp:nvSpPr>
        <dsp:cNvPr id="0" name=""/>
        <dsp:cNvSpPr/>
      </dsp:nvSpPr>
      <dsp:spPr>
        <a:xfrm>
          <a:off x="6296150" y="211740"/>
          <a:ext cx="1175161" cy="117516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7D563-EB37-4528-BC29-BCB2BD02CD0F}">
      <dsp:nvSpPr>
        <dsp:cNvPr id="0" name=""/>
        <dsp:cNvSpPr/>
      </dsp:nvSpPr>
      <dsp:spPr>
        <a:xfrm>
          <a:off x="329183" y="2823210"/>
          <a:ext cx="7571232" cy="5293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defTabSz="912813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defTabSz="912813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B3FB3A7-69BF-4E17-A9E7-DDAB2ACE96E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>
            <a:lvl1pPr algn="r" defTabSz="912813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defTabSz="912813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A33A054-42A5-448B-B231-3795279BE87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40" tIns="45370" rIns="90740" bIns="45370" anchor="b"/>
          <a:lstStyle/>
          <a:p>
            <a:pPr algn="r" defTabSz="947738"/>
            <a:fld id="{64FBA662-EFFE-4F85-8AC4-33499B153A77}" type="slidenum">
              <a:rPr lang="en-GB" sz="1100">
                <a:solidFill>
                  <a:schemeClr val="tx1"/>
                </a:solidFill>
                <a:latin typeface="Arial" charset="0"/>
              </a:rPr>
              <a:pPr algn="r" defTabSz="947738"/>
              <a:t>2</a:t>
            </a:fld>
            <a:endParaRPr lang="en-GB" sz="1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8" tIns="45159" rIns="90318" bIns="45159"/>
          <a:lstStyle/>
          <a:p>
            <a:pPr defTabSz="942975"/>
            <a:r>
              <a:rPr lang="en-GB" sz="1100">
                <a:solidFill>
                  <a:schemeClr val="tx1"/>
                </a:solidFill>
                <a:latin typeface="Calibri" pitchFamily="34" charset="0"/>
                <a:cs typeface="Arial" charset="0"/>
              </a:rPr>
              <a:t>Digital Agenda SlidesDigital Agenda Slides</a:t>
            </a:r>
          </a:p>
        </p:txBody>
      </p:sp>
      <p:sp>
        <p:nvSpPr>
          <p:cNvPr id="54276" name="Rectangle 3"/>
          <p:cNvSpPr txBox="1">
            <a:spLocks noGrp="1" noChangeArrowheads="1"/>
          </p:cNvSpPr>
          <p:nvPr/>
        </p:nvSpPr>
        <p:spPr bwMode="auto">
          <a:xfrm>
            <a:off x="3779838" y="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8" tIns="45159" rIns="90318" bIns="45159"/>
          <a:lstStyle/>
          <a:p>
            <a:pPr algn="r" defTabSz="942975"/>
            <a:fld id="{8B55D0C8-ED8B-42F4-B49B-34DD3DD07BFC}" type="datetime1">
              <a:rPr lang="en-GB" sz="11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defTabSz="942975"/>
              <a:t>19/11/2013</a:t>
            </a:fld>
            <a:endParaRPr lang="en-GB" sz="11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77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8" tIns="45159" rIns="90318" bIns="45159" anchor="b"/>
          <a:lstStyle/>
          <a:p>
            <a:pPr defTabSz="942975"/>
            <a:r>
              <a:rPr lang="en-GB" sz="1100">
                <a:solidFill>
                  <a:schemeClr val="tx1"/>
                </a:solidFill>
                <a:latin typeface="Calibri" pitchFamily="34" charset="0"/>
                <a:cs typeface="Arial" charset="0"/>
              </a:rPr>
              <a:t>Córdoba, Argentina, September 2011Córdoba, Argentina, September 2011</a:t>
            </a:r>
          </a:p>
        </p:txBody>
      </p:sp>
      <p:sp>
        <p:nvSpPr>
          <p:cNvPr id="54278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8" tIns="45159" rIns="90318" bIns="45159" anchor="b"/>
          <a:lstStyle/>
          <a:p>
            <a:pPr algn="r" defTabSz="942975"/>
            <a:fld id="{7B929D31-56F3-4691-9B08-3BDA274B52E2}" type="slidenum">
              <a:rPr lang="en-US" sz="11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defTabSz="942975"/>
              <a:t>2</a:t>
            </a:fld>
            <a:endParaRPr lang="en-US" sz="11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79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8" tIns="45159" rIns="90318" bIns="45159"/>
          <a:lstStyle/>
          <a:p>
            <a:pPr defTabSz="942975"/>
            <a:r>
              <a:rPr lang="en-GB" sz="1100">
                <a:solidFill>
                  <a:schemeClr val="tx1"/>
                </a:solidFill>
                <a:latin typeface="Calibri" pitchFamily="34" charset="0"/>
                <a:cs typeface="Arial" charset="0"/>
              </a:rPr>
              <a:t>Digital Agenda Slides</a:t>
            </a:r>
          </a:p>
        </p:txBody>
      </p:sp>
      <p:sp>
        <p:nvSpPr>
          <p:cNvPr id="54280" name="Rectangle 3"/>
          <p:cNvSpPr txBox="1">
            <a:spLocks noGrp="1" noChangeArrowheads="1"/>
          </p:cNvSpPr>
          <p:nvPr/>
        </p:nvSpPr>
        <p:spPr bwMode="auto">
          <a:xfrm>
            <a:off x="3779838" y="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8" tIns="45159" rIns="90318" bIns="45159"/>
          <a:lstStyle/>
          <a:p>
            <a:pPr algn="r" defTabSz="942975"/>
            <a:fld id="{7CC61C46-7BA0-42B5-9547-B3BA6130F619}" type="datetime1">
              <a:rPr lang="en-GB" sz="11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defTabSz="942975"/>
              <a:t>19/11/2013</a:t>
            </a:fld>
            <a:endParaRPr lang="en-GB" sz="11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81" name="Rectangle 6"/>
          <p:cNvSpPr txBox="1">
            <a:spLocks noGrp="1" noChangeArrowheads="1"/>
          </p:cNvSpPr>
          <p:nvPr/>
        </p:nvSpPr>
        <p:spPr bwMode="auto">
          <a:xfrm>
            <a:off x="0" y="942975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8" tIns="45159" rIns="90318" bIns="45159" anchor="b"/>
          <a:lstStyle/>
          <a:p>
            <a:pPr defTabSz="942975"/>
            <a:r>
              <a:rPr lang="en-GB" sz="1100">
                <a:solidFill>
                  <a:schemeClr val="tx1"/>
                </a:solidFill>
                <a:latin typeface="Calibri" pitchFamily="34" charset="0"/>
                <a:cs typeface="Arial" charset="0"/>
              </a:rPr>
              <a:t>Córdoba, Argentina, September 2011</a:t>
            </a:r>
          </a:p>
        </p:txBody>
      </p:sp>
      <p:sp>
        <p:nvSpPr>
          <p:cNvPr id="54282" name="Rectangle 7"/>
          <p:cNvSpPr txBox="1">
            <a:spLocks noGrp="1" noChangeArrowheads="1"/>
          </p:cNvSpPr>
          <p:nvPr/>
        </p:nvSpPr>
        <p:spPr bwMode="auto">
          <a:xfrm>
            <a:off x="3779838" y="9429750"/>
            <a:ext cx="28892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18" tIns="45159" rIns="90318" bIns="45159" anchor="b"/>
          <a:lstStyle/>
          <a:p>
            <a:pPr algn="r" defTabSz="942975"/>
            <a:fld id="{3A34F6A9-FE7E-4F53-AEBF-D461FFB6FDFA}" type="slidenum">
              <a:rPr lang="en-US" sz="1100">
                <a:solidFill>
                  <a:schemeClr val="tx1"/>
                </a:solidFill>
                <a:latin typeface="Calibri" pitchFamily="34" charset="0"/>
                <a:cs typeface="Arial" charset="0"/>
              </a:rPr>
              <a:pPr algn="r" defTabSz="942975"/>
              <a:t>2</a:t>
            </a:fld>
            <a:endParaRPr lang="en-US" sz="110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4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0163" y="741363"/>
            <a:ext cx="3963987" cy="2973387"/>
          </a:xfrm>
          <a:ln/>
        </p:spPr>
      </p:sp>
      <p:sp>
        <p:nvSpPr>
          <p:cNvPr id="54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3836988"/>
            <a:ext cx="4887912" cy="4471987"/>
          </a:xfrm>
          <a:noFill/>
        </p:spPr>
        <p:txBody>
          <a:bodyPr lIns="90318" tIns="45159" rIns="90318" bIns="45159"/>
          <a:lstStyle/>
          <a:p>
            <a:pPr eaLnBrk="1" hangingPunct="1">
              <a:lnSpc>
                <a:spcPct val="80000"/>
              </a:lnSpc>
            </a:pPr>
            <a:r>
              <a:rPr lang="en-GB" b="1" i="1" smtClean="0">
                <a:solidFill>
                  <a:srgbClr val="3399FF"/>
                </a:solidFill>
              </a:rPr>
              <a:t>DAE</a:t>
            </a:r>
          </a:p>
          <a:p>
            <a:pPr eaLnBrk="1" hangingPunct="1">
              <a:lnSpc>
                <a:spcPct val="80000"/>
              </a:lnSpc>
            </a:pPr>
            <a:r>
              <a:rPr lang="en-GB" b="1" i="1" smtClean="0">
                <a:solidFill>
                  <a:srgbClr val="3399FF"/>
                </a:solidFill>
              </a:rPr>
              <a:t>”The aim is to deliver sustainable economic and social benefits from a Single Market based on fast and ultra fast internet and interoperable applications .”</a:t>
            </a:r>
          </a:p>
          <a:p>
            <a:pPr eaLnBrk="1" hangingPunct="1">
              <a:lnSpc>
                <a:spcPct val="80000"/>
              </a:lnSpc>
            </a:pPr>
            <a:endParaRPr lang="es-ES" b="1" i="1" smtClean="0">
              <a:solidFill>
                <a:srgbClr val="3399FF"/>
              </a:solidFill>
            </a:endParaRPr>
          </a:p>
          <a:p>
            <a:pPr eaLnBrk="1" hangingPunct="1">
              <a:spcBef>
                <a:spcPts val="325"/>
              </a:spcBef>
            </a:pPr>
            <a:r>
              <a:rPr lang="en-GB" b="1" smtClean="0">
                <a:solidFill>
                  <a:srgbClr val="463C64"/>
                </a:solidFill>
              </a:rPr>
              <a:t>“ [The Member States invite the Commission to] further harness the potential of information and communication technologies […] within the Commission through the relevant strategies and action plans.” </a:t>
            </a:r>
            <a:r>
              <a:rPr lang="en-GB" b="1" smtClean="0">
                <a:solidFill>
                  <a:srgbClr val="6699FF"/>
                </a:solidFill>
              </a:rPr>
              <a:t>Ministerial Declaration on e-government. Malmö, Nov. 2009</a:t>
            </a:r>
            <a:endParaRPr lang="en-GB" b="1" smtClean="0">
              <a:solidFill>
                <a:srgbClr val="CC3300"/>
              </a:solidFill>
            </a:endParaRPr>
          </a:p>
          <a:p>
            <a:pPr eaLnBrk="1" hangingPunct="1">
              <a:spcBef>
                <a:spcPts val="325"/>
              </a:spcBef>
            </a:pPr>
            <a:r>
              <a:rPr lang="en-GB" smtClean="0">
                <a:solidFill>
                  <a:srgbClr val="000000"/>
                </a:solidFill>
              </a:rPr>
              <a:t>4 axis: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GB" smtClean="0">
                <a:solidFill>
                  <a:srgbClr val="000000"/>
                </a:solidFill>
              </a:rPr>
              <a:t>User empowerment: </a:t>
            </a:r>
          </a:p>
          <a:p>
            <a:pPr marL="711200" lvl="1" indent="-273050" eaLnBrk="1" hangingPunct="1"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GB" smtClean="0">
                <a:solidFill>
                  <a:srgbClr val="000000"/>
                </a:solidFill>
              </a:rPr>
              <a:t>User driven services + Collaboration + Reusable information + Transparency + Participation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GB" smtClean="0">
                <a:solidFill>
                  <a:srgbClr val="000000"/>
                </a:solidFill>
              </a:rPr>
              <a:t>Single market:</a:t>
            </a:r>
          </a:p>
          <a:p>
            <a:pPr marL="711200" lvl="1" indent="-273050" eaLnBrk="1" hangingPunct="1"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GB" smtClean="0">
                <a:solidFill>
                  <a:srgbClr val="000000"/>
                </a:solidFill>
              </a:rPr>
              <a:t>Business mobility + Citizens mobility + Cross-border services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GB" smtClean="0">
                <a:solidFill>
                  <a:srgbClr val="000000"/>
                </a:solidFill>
              </a:rPr>
              <a:t>Efficiency and effectiveness</a:t>
            </a:r>
          </a:p>
          <a:p>
            <a:pPr marL="711200" lvl="1" indent="-273050" eaLnBrk="1" hangingPunct="1"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GB" smtClean="0">
                <a:solidFill>
                  <a:srgbClr val="000000"/>
                </a:solidFill>
              </a:rPr>
              <a:t>Administrative burden + Organisational Processes + Carbon footprint</a:t>
            </a: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GB" smtClean="0">
                <a:solidFill>
                  <a:srgbClr val="000000"/>
                </a:solidFill>
              </a:rPr>
              <a:t>Pre-conditions</a:t>
            </a:r>
          </a:p>
          <a:p>
            <a:pPr marL="711200" lvl="1" indent="-273050" eaLnBrk="1" hangingPunct="1">
              <a:spcBef>
                <a:spcPct val="0"/>
              </a:spcBef>
              <a:buClr>
                <a:srgbClr val="000000"/>
              </a:buClr>
              <a:buFontTx/>
              <a:buChar char="-"/>
            </a:pPr>
            <a:r>
              <a:rPr lang="en-GB" smtClean="0">
                <a:solidFill>
                  <a:srgbClr val="000000"/>
                </a:solidFill>
              </a:rPr>
              <a:t>Key enablers + Open specifications + Innovation</a:t>
            </a:r>
          </a:p>
          <a:p>
            <a:pPr eaLnBrk="1" hangingPunct="1">
              <a:spcBef>
                <a:spcPts val="325"/>
              </a:spcBef>
            </a:pPr>
            <a:endParaRPr lang="en-GB" b="1" smtClean="0">
              <a:solidFill>
                <a:srgbClr val="CC3300"/>
              </a:solidFill>
            </a:endParaRPr>
          </a:p>
          <a:p>
            <a:pPr eaLnBrk="1" hangingPunct="1">
              <a:spcBef>
                <a:spcPts val="325"/>
              </a:spcBef>
            </a:pPr>
            <a:r>
              <a:rPr lang="en-GB" b="1" smtClean="0">
                <a:solidFill>
                  <a:srgbClr val="CC3300"/>
                </a:solidFill>
              </a:rPr>
              <a:t>Granada Declaration reinforced above</a:t>
            </a:r>
          </a:p>
          <a:p>
            <a:pPr eaLnBrk="1" hangingPunct="1">
              <a:spcBef>
                <a:spcPts val="325"/>
              </a:spcBef>
            </a:pPr>
            <a:endParaRPr lang="en-GB" b="1" smtClean="0">
              <a:solidFill>
                <a:srgbClr val="CC3300"/>
              </a:solidFill>
            </a:endParaRPr>
          </a:p>
          <a:p>
            <a:pPr eaLnBrk="1" hangingPunct="1">
              <a:spcBef>
                <a:spcPts val="325"/>
              </a:spcBef>
            </a:pPr>
            <a:r>
              <a:rPr lang="en-GB" b="1" smtClean="0">
                <a:solidFill>
                  <a:srgbClr val="CC3300"/>
                </a:solidFill>
              </a:rPr>
              <a:t>Ghent – Citadel statement</a:t>
            </a:r>
          </a:p>
          <a:p>
            <a:pPr eaLnBrk="1" hangingPunct="1"/>
            <a:r>
              <a:rPr lang="en-GB" b="1" smtClean="0"/>
              <a:t>The Citadel Statement</a:t>
            </a:r>
            <a:r>
              <a:rPr lang="en-GB" smtClean="0"/>
              <a:t> will help local government deliver on the key objectives of the Malmo Ministerial Declaration.</a:t>
            </a:r>
          </a:p>
          <a:p>
            <a:pPr eaLnBrk="1" hangingPunct="1"/>
            <a:r>
              <a:rPr lang="en-GB" smtClean="0"/>
              <a:t>Five core areas where European and national decision makers can provide tangible support to improve local eGovernment:</a:t>
            </a:r>
          </a:p>
          <a:p>
            <a:pPr eaLnBrk="1" hangingPunct="1">
              <a:buFontTx/>
              <a:buAutoNum type="arabicParenR"/>
            </a:pPr>
            <a:r>
              <a:rPr lang="en-GB" b="1" smtClean="0"/>
              <a:t>Common Architecture, Shared Services and Standards</a:t>
            </a:r>
          </a:p>
          <a:p>
            <a:pPr eaLnBrk="1" hangingPunct="1">
              <a:buFontTx/>
              <a:buAutoNum type="arabicParenR"/>
            </a:pPr>
            <a:r>
              <a:rPr lang="en-GB" b="1" smtClean="0"/>
              <a:t>Open Data, Transparency and Personal Rights. </a:t>
            </a:r>
            <a:r>
              <a:rPr lang="en-GB" smtClean="0"/>
              <a:t>Show a commitment to making public data open and accessible </a:t>
            </a:r>
          </a:p>
          <a:p>
            <a:pPr eaLnBrk="1" hangingPunct="1">
              <a:buFontTx/>
              <a:buAutoNum type="arabicParenR"/>
            </a:pPr>
            <a:r>
              <a:rPr lang="en-GB" b="1" smtClean="0"/>
              <a:t>Citizen Participation and Involvement</a:t>
            </a:r>
            <a:r>
              <a:rPr lang="en-GB" smtClean="0"/>
              <a:t> </a:t>
            </a:r>
          </a:p>
          <a:p>
            <a:pPr eaLnBrk="1" hangingPunct="1">
              <a:buFontTx/>
              <a:buAutoNum type="arabicParenR"/>
            </a:pPr>
            <a:r>
              <a:rPr lang="en-GB" b="1" smtClean="0"/>
              <a:t>Privacy and Identification of Individuals. </a:t>
            </a:r>
            <a:r>
              <a:rPr lang="en-GB" smtClean="0"/>
              <a:t>Create a robust political and policy framework to address common privacy issues across Europe associated with personal data.</a:t>
            </a:r>
          </a:p>
          <a:p>
            <a:pPr eaLnBrk="1" hangingPunct="1">
              <a:buFontTx/>
              <a:buAutoNum type="arabicParenR"/>
            </a:pPr>
            <a:r>
              <a:rPr lang="en-GB" b="1" smtClean="0"/>
              <a:t>Rural Inclusion. </a:t>
            </a:r>
            <a:r>
              <a:rPr lang="en-GB" smtClean="0"/>
              <a:t>Promote the concept of Broadband as a public utility that – like electricity and water – should be available to all communities no matter how small or geographically dispersed.</a:t>
            </a:r>
          </a:p>
          <a:p>
            <a:pPr eaLnBrk="1" hangingPunct="1"/>
            <a:endParaRPr lang="fr-BE" smtClean="0"/>
          </a:p>
          <a:p>
            <a:pPr eaLnBrk="1" hangingPunct="1">
              <a:lnSpc>
                <a:spcPct val="80000"/>
              </a:lnSpc>
            </a:pPr>
            <a:endParaRPr lang="en-GB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4D418B-E850-44FD-8C63-0352918FC3F9}" type="slidenum">
              <a:rPr lang="en-US" smtClean="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/>
              <a:t>31</a:t>
            </a:fld>
            <a:endParaRPr lang="en-US" smtClean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34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2" name="Notes Placeholder 2"/>
          <p:cNvSpPr>
            <a:spLocks noGrp="1"/>
          </p:cNvSpPr>
          <p:nvPr>
            <p:ph type="body" idx="1"/>
          </p:nvPr>
        </p:nvSpPr>
        <p:spPr>
          <a:xfrm>
            <a:off x="665163" y="4714875"/>
            <a:ext cx="5338762" cy="4468813"/>
          </a:xfrm>
          <a:noFill/>
        </p:spPr>
        <p:txBody>
          <a:bodyPr lIns="91586" tIns="45793" rIns="91586" bIns="45793"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  <p:sp>
        <p:nvSpPr>
          <p:cNvPr id="63493" name="Slide Number Placeholder 3"/>
          <p:cNvSpPr txBox="1">
            <a:spLocks noGrp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86" tIns="45793" rIns="91586" bIns="45793" anchor="b"/>
          <a:lstStyle/>
          <a:p>
            <a:pPr algn="r"/>
            <a:fld id="{3EE152D2-F693-4650-8CF6-EC13706A72F6}" type="slidenum">
              <a:rPr lang="en-GB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r"/>
              <a:t>31</a:t>
            </a:fld>
            <a:endParaRPr lang="en-GB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03B46-E124-47E8-BD90-BAB3A09360F3}" type="slidenum">
              <a:rPr lang="en-GB" smtClean="0"/>
              <a:pPr/>
              <a:t>32</a:t>
            </a:fld>
            <a:endParaRPr lang="en-GB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40BE60A-1CC0-4B7F-9B1F-49922B0B0F13}" type="slidenum">
              <a:rPr lang="en-GB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/>
              <a:t>3</a:t>
            </a:fld>
            <a:endParaRPr lang="en-GB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529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741363"/>
            <a:ext cx="4965700" cy="3725862"/>
          </a:xfrm>
          <a:ln/>
        </p:spPr>
      </p:sp>
      <p:sp>
        <p:nvSpPr>
          <p:cNvPr id="55300" name="2 Marcador de notas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latin typeface="Calibri" pitchFamily="34" charset="0"/>
              </a:rPr>
              <a:t>Policy goals</a:t>
            </a:r>
            <a:endParaRPr lang="es-ES" smtClean="0"/>
          </a:p>
        </p:txBody>
      </p:sp>
      <p:sp>
        <p:nvSpPr>
          <p:cNvPr id="55301" name="5 Marcador de número de diapositiva"/>
          <p:cNvSpPr txBox="1">
            <a:spLocks noGrp="1"/>
          </p:cNvSpPr>
          <p:nvPr/>
        </p:nvSpPr>
        <p:spPr bwMode="auto">
          <a:xfrm>
            <a:off x="3781425" y="9429750"/>
            <a:ext cx="28876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0" tIns="45990" rIns="91980" bIns="45990" anchor="b"/>
          <a:lstStyle/>
          <a:p>
            <a:pPr algn="r" defTabSz="919163" eaLnBrk="0" hangingPunct="0"/>
            <a:fld id="{2A76398B-06A8-4950-B1EC-8CC800D5BFBC}" type="slidenum">
              <a: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19163" eaLnBrk="0" hangingPunct="0"/>
              <a:t>3</a:t>
            </a:fld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F6DFC6-D51C-4637-8DDD-C46414A1DC37}" type="slidenum">
              <a:rPr lang="en-GB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/>
              <a:t>4</a:t>
            </a:fld>
            <a:endParaRPr lang="en-GB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632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741363"/>
            <a:ext cx="4965700" cy="3725862"/>
          </a:xfrm>
          <a:ln/>
        </p:spPr>
      </p:sp>
      <p:sp>
        <p:nvSpPr>
          <p:cNvPr id="56324" name="2 Marcador de notas"/>
          <p:cNvSpPr>
            <a:spLocks noGrp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solidFill>
                  <a:srgbClr val="82AAD7"/>
                </a:solidFill>
                <a:latin typeface="Calibri" pitchFamily="34" charset="0"/>
              </a:rPr>
              <a:t>2010: </a:t>
            </a:r>
            <a:r>
              <a:rPr lang="en-GB" b="1" smtClean="0">
                <a:latin typeface="Calibri" pitchFamily="34" charset="0"/>
              </a:rPr>
              <a:t>Propose</a:t>
            </a:r>
            <a:r>
              <a:rPr lang="en-GB" b="1" smtClean="0">
                <a:solidFill>
                  <a:srgbClr val="82AAD7"/>
                </a:solidFill>
                <a:latin typeface="Calibri" pitchFamily="34" charset="0"/>
              </a:rPr>
              <a:t> new rules for ICT standards</a:t>
            </a:r>
            <a:endParaRPr lang="en-GB" b="1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solidFill>
                  <a:srgbClr val="82AAD7"/>
                </a:solidFill>
                <a:latin typeface="Calibri" pitchFamily="34" charset="0"/>
              </a:rPr>
              <a:t>2010: </a:t>
            </a:r>
            <a:r>
              <a:rPr lang="en-GB" b="1" smtClean="0">
                <a:latin typeface="Calibri" pitchFamily="34" charset="0"/>
              </a:rPr>
              <a:t>Adopt </a:t>
            </a:r>
            <a:r>
              <a:rPr lang="en-GB" b="1" smtClean="0">
                <a:solidFill>
                  <a:srgbClr val="82AAD7"/>
                </a:solidFill>
                <a:latin typeface="Calibri" pitchFamily="34" charset="0"/>
              </a:rPr>
              <a:t>EIF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s-ES" b="1" smtClean="0">
                <a:solidFill>
                  <a:srgbClr val="82AAD7"/>
                </a:solidFill>
                <a:latin typeface="Calibri" pitchFamily="34" charset="0"/>
              </a:rPr>
              <a:t>2011: Guidance on standards for eProc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s-ES" b="1" smtClean="0">
                <a:solidFill>
                  <a:srgbClr val="82AAD7"/>
                </a:solidFill>
                <a:latin typeface="Calibri" pitchFamily="34" charset="0"/>
              </a:rPr>
              <a:t>2012: Examine measures for disclosing interoperability information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s-ES" b="1" smtClean="0">
                <a:solidFill>
                  <a:srgbClr val="82AAD7"/>
                </a:solidFill>
                <a:latin typeface="Calibri" pitchFamily="34" charset="0"/>
              </a:rPr>
              <a:t>2013: MS to apply EIF, Malmö &amp; Granada commitments</a:t>
            </a:r>
            <a:endParaRPr lang="en-GB" b="1" smtClean="0">
              <a:solidFill>
                <a:srgbClr val="82AAD7"/>
              </a:solidFill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GB" b="1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endParaRPr lang="en-GB" b="1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latin typeface="Calibri" pitchFamily="34" charset="0"/>
              </a:rPr>
              <a:t>Action 21: Propose legislation on ICT interoperability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latin typeface="Calibri" pitchFamily="34" charset="0"/>
              </a:rPr>
              <a:t>Action 22: Promote standard-setting rules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latin typeface="Calibri" pitchFamily="34" charset="0"/>
              </a:rPr>
              <a:t>Action 23: Provide guidance on ICT standardisation and public procurement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latin typeface="Calibri" pitchFamily="34" charset="0"/>
              </a:rPr>
              <a:t>Action 24: Adopt a European Interoperability Strategy and Framework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latin typeface="Calibri" pitchFamily="34" charset="0"/>
              </a:rPr>
              <a:t>Action 25: Analyse the consequences of requesting significant market players to licence information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latin typeface="Calibri" pitchFamily="34" charset="0"/>
              </a:rPr>
              <a:t>Action 26: Member States to implement European Interoperability Framework</a:t>
            </a:r>
          </a:p>
          <a:p>
            <a:pPr marL="342900" indent="-342900" eaLnBrk="1" hangingPunct="1">
              <a:spcBef>
                <a:spcPct val="20000"/>
              </a:spcBef>
            </a:pPr>
            <a:r>
              <a:rPr lang="en-GB" b="1" smtClean="0">
                <a:latin typeface="Calibri" pitchFamily="34" charset="0"/>
              </a:rPr>
              <a:t>Action 27: Member States to implement Malmö and Granada declarations</a:t>
            </a:r>
          </a:p>
          <a:p>
            <a:pPr marL="342900" indent="-342900" eaLnBrk="1" hangingPunct="1"/>
            <a:endParaRPr lang="es-ES" smtClean="0"/>
          </a:p>
        </p:txBody>
      </p:sp>
      <p:sp>
        <p:nvSpPr>
          <p:cNvPr id="56325" name="5 Marcador de número de diapositiva"/>
          <p:cNvSpPr txBox="1">
            <a:spLocks noGrp="1"/>
          </p:cNvSpPr>
          <p:nvPr/>
        </p:nvSpPr>
        <p:spPr bwMode="auto">
          <a:xfrm>
            <a:off x="3781425" y="9429750"/>
            <a:ext cx="28876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0" tIns="45990" rIns="91980" bIns="45990" anchor="b"/>
          <a:lstStyle/>
          <a:p>
            <a:pPr algn="r" defTabSz="919163" eaLnBrk="0" hangingPunct="0"/>
            <a:fld id="{B62442D4-6CE6-4135-8D5F-B700AD2D5C9A}" type="slidenum">
              <a:rPr lang="en-US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919163" eaLnBrk="0" hangingPunct="0"/>
              <a:t>4</a:t>
            </a:fld>
            <a:endParaRPr lang="en-US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543F76-2761-4B84-80AD-C56AF2A26B00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54075" y="754063"/>
            <a:ext cx="4960938" cy="3722687"/>
          </a:xfrm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xfrm>
            <a:off x="666750" y="4714875"/>
            <a:ext cx="5337175" cy="4375150"/>
          </a:xfrm>
          <a:noFill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6463"/>
            <a:fld id="{5CB97CBB-B981-4771-B587-3C3CB6BB511D}" type="slidenum">
              <a:rPr lang="en-GB" smtClean="0"/>
              <a:pPr defTabSz="906463"/>
              <a:t>19</a:t>
            </a:fld>
            <a:endParaRPr lang="en-GB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06463"/>
            <a:fld id="{45BA8AB2-46A8-4626-B59D-6226101C9E50}" type="slidenum">
              <a:rPr lang="en-GB" smtClean="0"/>
              <a:pPr defTabSz="906463"/>
              <a:t>20</a:t>
            </a:fld>
            <a:endParaRPr lang="en-GB" smtClean="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24AA33-1294-4E7F-BAA6-CE443427AB2D}" type="slidenum">
              <a:rPr lang="en-GB" smtClean="0">
                <a:latin typeface="Trebuchet MS" pitchFamily="34" charset="0"/>
                <a:cs typeface="Arial" charset="0"/>
              </a:rPr>
              <a:pPr/>
              <a:t>23</a:t>
            </a:fld>
            <a:endParaRPr lang="en-GB" smtClean="0">
              <a:latin typeface="Trebuchet MS" pitchFamily="34" charset="0"/>
              <a:cs typeface="Arial" charset="0"/>
            </a:endParaRPr>
          </a:p>
        </p:txBody>
      </p:sp>
      <p:sp>
        <p:nvSpPr>
          <p:cNvPr id="6041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2525" cy="3722687"/>
          </a:xfrm>
          <a:ln/>
        </p:spPr>
      </p:sp>
      <p:sp>
        <p:nvSpPr>
          <p:cNvPr id="60420" name="2 Marcador de notas"/>
          <p:cNvSpPr>
            <a:spLocks noGrp="1"/>
          </p:cNvSpPr>
          <p:nvPr>
            <p:ph type="body" idx="1"/>
          </p:nvPr>
        </p:nvSpPr>
        <p:spPr>
          <a:xfrm>
            <a:off x="889000" y="4714875"/>
            <a:ext cx="4891088" cy="4468813"/>
          </a:xfrm>
          <a:noFill/>
        </p:spPr>
        <p:txBody>
          <a:bodyPr lIns="90588" tIns="45294" rIns="90588" bIns="45294"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100" smtClean="0"/>
              <a:t>Two elements: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100" smtClean="0"/>
              <a:t>EIS </a:t>
            </a:r>
            <a:r>
              <a:rPr lang="es-ES" sz="1100" smtClean="0">
                <a:sym typeface="Wingdings" pitchFamily="2" charset="2"/>
              </a:rPr>
              <a:t> 3 clusters + Accompanying measures</a:t>
            </a:r>
            <a:endParaRPr lang="es-ES" sz="11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chemeClr val="hlink"/>
                </a:solidFill>
              </a:rPr>
              <a:t>Cluster: Trusted information exchange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 Semantic interoperability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 Information availability and usage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 Trust and privacy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 Catalogue of services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chemeClr val="hlink"/>
                </a:solidFill>
              </a:rPr>
              <a:t>Cluster: Interoperability architecture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 Interoperability architecture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 Expertise support and methodologies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chemeClr val="hlink"/>
                </a:solidFill>
              </a:rPr>
              <a:t>Cluster: ICT implications of new legislation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 National and cross-border sector-specific legislation sustainability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100" smtClean="0"/>
              <a:t>Accompanying measures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Inter-operability  Awareness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1100" b="1" smtClean="0">
                <a:solidFill>
                  <a:srgbClr val="000000"/>
                </a:solidFill>
              </a:rPr>
              <a:t>Sharing best practices using Collaboration platforms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ES" sz="11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100" smtClean="0"/>
              <a:t>EIF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s-ES" altLang="ja-JP" sz="11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100" smtClean="0"/>
              <a:t>The purpose of the EIF is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GB" sz="1100" smtClean="0"/>
              <a:t>To </a:t>
            </a:r>
            <a:r>
              <a:rPr lang="en-GB" sz="1100" b="1" smtClean="0"/>
              <a:t>promote and support</a:t>
            </a:r>
            <a:r>
              <a:rPr lang="en-GB" sz="1100" smtClean="0"/>
              <a:t> the delivery of European Public Services by fostering cross-border and cross-sectoral interoperability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GB" sz="1100" smtClean="0"/>
              <a:t>To </a:t>
            </a:r>
            <a:r>
              <a:rPr lang="en-GB" sz="1100" b="1" smtClean="0"/>
              <a:t>guide</a:t>
            </a:r>
            <a:r>
              <a:rPr lang="en-GB" sz="1100" smtClean="0"/>
              <a:t> public administrations' efforts in providing European Public Services to businesses and citizens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</a:pPr>
            <a:r>
              <a:rPr lang="en-GB" sz="1100" smtClean="0"/>
              <a:t>To </a:t>
            </a:r>
            <a:r>
              <a:rPr lang="en-GB" sz="1100" b="1" smtClean="0"/>
              <a:t>complement and tie together</a:t>
            </a:r>
            <a:r>
              <a:rPr lang="en-GB" sz="1100" smtClean="0"/>
              <a:t> the various National Interoperability Frameworks (NIF's) in a European dimension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s-ES" sz="1100" b="1" smtClean="0"/>
              <a:t>Principles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100" smtClean="0"/>
              <a:t>The first sets the frame for community action in the area of European Public Services: </a:t>
            </a:r>
            <a:r>
              <a:rPr lang="en-GB" altLang="ja-JP" sz="1100" smtClean="0">
                <a:solidFill>
                  <a:srgbClr val="FF0000"/>
                </a:solidFill>
              </a:rPr>
              <a:t>Subsidiarity and Proportionality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100" smtClean="0"/>
              <a:t>Generic user needs and expectations: </a:t>
            </a:r>
            <a:r>
              <a:rPr lang="en-GB" altLang="ja-JP" sz="1100" smtClean="0">
                <a:solidFill>
                  <a:srgbClr val="FF0000"/>
                </a:solidFill>
              </a:rPr>
              <a:t>User Centricity, Inclusion and Accessibility, Security and Privacy, Multilingualism, Administrative Simplification, Transparency, Preservation of Information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GB" sz="1100" smtClean="0"/>
              <a:t>Collaboration between public administrations: </a:t>
            </a:r>
            <a:r>
              <a:rPr lang="en-GB" altLang="ja-JP" sz="1100" smtClean="0">
                <a:solidFill>
                  <a:srgbClr val="FF0000"/>
                </a:solidFill>
              </a:rPr>
              <a:t>Openness, Reusability, Technological Neutrality and Adaptability, Effectiveness and Efficiency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GB" altLang="ja-JP" sz="1100" smtClean="0">
              <a:solidFill>
                <a:srgbClr val="FF0000"/>
              </a:solidFill>
            </a:endParaRPr>
          </a:p>
        </p:txBody>
      </p:sp>
      <p:sp>
        <p:nvSpPr>
          <p:cNvPr id="60421" name="3 Marcador de número de diapositiva"/>
          <p:cNvSpPr txBox="1">
            <a:spLocks noGrp="1"/>
          </p:cNvSpPr>
          <p:nvPr/>
        </p:nvSpPr>
        <p:spPr bwMode="auto">
          <a:xfrm>
            <a:off x="3778250" y="9429750"/>
            <a:ext cx="28908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8" tIns="45294" rIns="90588" bIns="45294" anchor="b"/>
          <a:lstStyle/>
          <a:p>
            <a:pPr algn="r" defTabSz="906463"/>
            <a:fld id="{90565436-2A13-4743-B25A-D6F860F3EA40}" type="slidenum">
              <a:rPr lang="en-US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charset="0"/>
              </a:rPr>
              <a:pPr algn="r" defTabSz="906463"/>
              <a:t>23</a:t>
            </a:fld>
            <a:endParaRPr lang="en-US">
              <a:solidFill>
                <a:schemeClr val="tx1"/>
              </a:solidFill>
              <a:latin typeface="Times New Roman" pitchFamily="18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2488" y="744538"/>
            <a:ext cx="4960937" cy="372268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668338" y="4716463"/>
            <a:ext cx="5332412" cy="4465637"/>
          </a:xfrm>
          <a:noFill/>
        </p:spPr>
        <p:txBody>
          <a:bodyPr lIns="95399" tIns="47699" rIns="95399" bIns="47699"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778250" y="9431338"/>
            <a:ext cx="2889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399" tIns="47699" rIns="95399" bIns="47699" anchor="b"/>
          <a:lstStyle/>
          <a:p>
            <a:pPr algn="r" defTabSz="912813"/>
            <a:fld id="{487CC5E0-8A41-47A1-B180-84BAC8AC7472}" type="slidenum">
              <a:rPr lang="en-US" sz="1300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pPr algn="r" defTabSz="912813"/>
              <a:t>30</a:t>
            </a:fld>
            <a:endParaRPr lang="en-US" sz="130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 smtClean="0"/>
              <a:t>Title</a:t>
            </a:r>
            <a:endParaRPr lang="en-GB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 smtClean="0"/>
              <a:t>Subtitle</a:t>
            </a:r>
            <a:endParaRPr lang="en-GB" noProof="0" smtClean="0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0DCE22B9-7A18-47B1-89DD-8B99832A3D5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D0433-ED66-4B92-9E07-7FC58D23419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AA606-564F-440B-9AE9-1033FF6BB68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F9B2-D9AD-4A17-BADB-E538E3E35A1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0BD4-D56E-478A-89A8-4D5D2931F20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8D35A8B-7221-4E7E-9D8F-7C672B464D6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67565-9FD4-4DBA-9C02-8751ECCC364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53C58-66CC-4E4F-9B62-D4BB8D4DBFE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654D-47B1-4351-B556-1CB6B0DE144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17695-2569-4EB4-9226-A68F4771AB0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9E46-BDEE-48A3-9633-B657F1F6ED0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9AB6-1AA5-4245-98B4-D81381A5439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DE487-1F54-4EC2-A9FE-8A654B2FE051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8125" y="623728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654F94-8BD3-422C-B5D9-CDD0ED8AF3AD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0249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D3BD105-C214-40B4-AEBA-EB3ECCAA811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1273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986889-178B-4CF1-828F-E06B4D6635F6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12297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667418-75BD-4948-9BDE-9F094F61EF8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88F81D8-04FF-4A61-BE24-03A1A57F43C6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sldNum="0"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AD6688-8870-4927-9E92-9495BC965733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4105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2340C3-78AC-4B32-B14A-F800ACA010B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129" name="Picture 17" descr="LOGO CE_Vertical_EN_NEG_quadri_H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66" r:id="rId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160F84A-E8DA-4FB8-AE58-3B75A18513CF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153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C8EE481-D583-44C9-904A-811E07D8EBB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7177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2396D76-26C8-468F-960E-154380DABF8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8201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BCE3C53-068E-48D1-8094-62AB01603FB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9225" name="Picture 17" descr="LOGO CE_Vertical_EN_NEG_quadri_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wm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joinup.ec.europa.eu/asset/core_location/description" TargetMode="External"/><Relationship Id="rId13" Type="http://schemas.openxmlformats.org/officeDocument/2006/relationships/image" Target="../media/image2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12" Type="http://schemas.openxmlformats.org/officeDocument/2006/relationships/hyperlink" Target="https://joinup.ec.europa.eu/asset/core_person/description" TargetMode="External"/><Relationship Id="rId2" Type="http://schemas.openxmlformats.org/officeDocument/2006/relationships/diagramData" Target="../diagrams/data4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11" Type="http://schemas.openxmlformats.org/officeDocument/2006/relationships/image" Target="../media/image26.emf"/><Relationship Id="rId5" Type="http://schemas.openxmlformats.org/officeDocument/2006/relationships/diagramColors" Target="../diagrams/colors4.xml"/><Relationship Id="rId15" Type="http://schemas.openxmlformats.org/officeDocument/2006/relationships/image" Target="../media/image28.png"/><Relationship Id="rId10" Type="http://schemas.openxmlformats.org/officeDocument/2006/relationships/hyperlink" Target="https://joinup.ec.europa.eu/asset/core_public_service/description" TargetMode="Externa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5.png"/><Relationship Id="rId14" Type="http://schemas.openxmlformats.org/officeDocument/2006/relationships/hyperlink" Target="https://joinup.ec.europa.eu/asset/core_business/descriptio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joinup.ec.europa.e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joinup.ec.europa.eu/asset/core_location/description" TargetMode="External"/><Relationship Id="rId13" Type="http://schemas.openxmlformats.org/officeDocument/2006/relationships/image" Target="../media/image2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4.png"/><Relationship Id="rId12" Type="http://schemas.openxmlformats.org/officeDocument/2006/relationships/hyperlink" Target="https://joinup.ec.europa.eu/asset/core_person/description" TargetMode="External"/><Relationship Id="rId2" Type="http://schemas.openxmlformats.org/officeDocument/2006/relationships/diagramData" Target="../diagrams/data5.xml"/><Relationship Id="rId16" Type="http://schemas.openxmlformats.org/officeDocument/2006/relationships/image" Target="../media/image29.emf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11" Type="http://schemas.openxmlformats.org/officeDocument/2006/relationships/image" Target="../media/image26.emf"/><Relationship Id="rId5" Type="http://schemas.openxmlformats.org/officeDocument/2006/relationships/diagramColors" Target="../diagrams/colors5.xml"/><Relationship Id="rId15" Type="http://schemas.openxmlformats.org/officeDocument/2006/relationships/image" Target="../media/image28.png"/><Relationship Id="rId10" Type="http://schemas.openxmlformats.org/officeDocument/2006/relationships/hyperlink" Target="https://joinup.ec.europa.eu/asset/core_public_service/description" TargetMode="Externa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5.png"/><Relationship Id="rId14" Type="http://schemas.openxmlformats.org/officeDocument/2006/relationships/hyperlink" Target="https://joinup.ec.europa.eu/asset/core_business/description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joinup.ec.europa.eu/asset/core_public_service/description" TargetMode="External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2" Type="http://schemas.openxmlformats.org/officeDocument/2006/relationships/hyperlink" Target="https://joinup.ec.europa.eu/asset/core_person/description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joinup.ec.europa.eu/asset/core_location/description" TargetMode="External"/><Relationship Id="rId5" Type="http://schemas.openxmlformats.org/officeDocument/2006/relationships/image" Target="../media/image33.png"/><Relationship Id="rId4" Type="http://schemas.openxmlformats.org/officeDocument/2006/relationships/hyperlink" Target="https://joinup.ec.europa.eu/asset/core_business/description" TargetMode="External"/><Relationship Id="rId9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joinup.ec.europa.eu/community/core_vocabularies/description" TargetMode="External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hyperlink" Target="https://joinup.ec.europa.eu/asset/core_person/description" TargetMode="Externa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joinup.ec.europa.eu/asset/core_location/description" TargetMode="External"/><Relationship Id="rId11" Type="http://schemas.openxmlformats.org/officeDocument/2006/relationships/image" Target="../media/image26.emf"/><Relationship Id="rId5" Type="http://schemas.openxmlformats.org/officeDocument/2006/relationships/image" Target="../media/image35.png"/><Relationship Id="rId10" Type="http://schemas.openxmlformats.org/officeDocument/2006/relationships/hyperlink" Target="https://joinup.ec.europa.eu/asset/core_public_service/description" TargetMode="External"/><Relationship Id="rId4" Type="http://schemas.openxmlformats.org/officeDocument/2006/relationships/hyperlink" Target="https://joinup.ec.europa.eu/asset/core_business/description" TargetMode="External"/><Relationship Id="rId9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s://joinup.ec.europa.eu/asset/core_business/description" TargetMode="External"/><Relationship Id="rId3" Type="http://schemas.openxmlformats.org/officeDocument/2006/relationships/hyperlink" Target="http://findicons.com/files/icons/1915/xml_docs/128/xml.png" TargetMode="External"/><Relationship Id="rId7" Type="http://schemas.openxmlformats.org/officeDocument/2006/relationships/hyperlink" Target="https://joinup.ec.europa.eu/asset/core_location/description" TargetMode="External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joinup.ec.europa.eu/category/licence/isa-open-metadata-licence-v11" TargetMode="External"/><Relationship Id="rId11" Type="http://schemas.openxmlformats.org/officeDocument/2006/relationships/hyperlink" Target="https://joinup.ec.europa.eu/asset/core_person/description" TargetMode="External"/><Relationship Id="rId5" Type="http://schemas.openxmlformats.org/officeDocument/2006/relationships/image" Target="../media/image39.png"/><Relationship Id="rId15" Type="http://schemas.openxmlformats.org/officeDocument/2006/relationships/hyperlink" Target="http://joinup.ec.europa.eu/" TargetMode="External"/><Relationship Id="rId10" Type="http://schemas.openxmlformats.org/officeDocument/2006/relationships/image" Target="../media/image26.emf"/><Relationship Id="rId4" Type="http://schemas.openxmlformats.org/officeDocument/2006/relationships/image" Target="../media/image38.png"/><Relationship Id="rId9" Type="http://schemas.openxmlformats.org/officeDocument/2006/relationships/hyperlink" Target="https://joinup.ec.europa.eu/asset/core_public_service/description" TargetMode="External"/><Relationship Id="rId1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terprise/policies/european-standards/standardisation-policy/index_en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ntr-ket-and-ict@ec.europa.eu" TargetMode="External"/><Relationship Id="rId4" Type="http://schemas.openxmlformats.org/officeDocument/2006/relationships/hyperlink" Target="http://ec.europa.eu/enterprise/sectors/ict/standards/index_en.htm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388" y="2565400"/>
            <a:ext cx="8856662" cy="790575"/>
          </a:xfrm>
        </p:spPr>
        <p:txBody>
          <a:bodyPr/>
          <a:lstStyle/>
          <a:p>
            <a:pPr indent="0" algn="ctr" eaLnBrk="1" hangingPunct="1"/>
            <a:r>
              <a:rPr lang="en-GB" sz="3200" smtClean="0">
                <a:solidFill>
                  <a:srgbClr val="FFFF00"/>
                </a:solidFill>
                <a:latin typeface="Arial" charset="0"/>
                <a:ea typeface="ＭＳ Ｐゴシック" pitchFamily="34" charset="-128"/>
              </a:rPr>
              <a:t>ICT Standardisation Policy: Framework, Challenges and Opportunities in the  European Landscape</a:t>
            </a: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365625"/>
            <a:ext cx="8353425" cy="1943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100" b="0" smtClean="0">
                <a:latin typeface="Arial" charset="0"/>
              </a:rPr>
              <a:t>Francisco García Morán</a:t>
            </a:r>
          </a:p>
          <a:p>
            <a:pPr eaLnBrk="1" hangingPunct="1">
              <a:lnSpc>
                <a:spcPct val="80000"/>
              </a:lnSpc>
            </a:pPr>
            <a:r>
              <a:rPr lang="en-GB" sz="2100" b="0" smtClean="0">
                <a:latin typeface="Arial" charset="0"/>
              </a:rPr>
              <a:t>European Commission</a:t>
            </a:r>
          </a:p>
          <a:p>
            <a:pPr eaLnBrk="1" hangingPunct="1">
              <a:lnSpc>
                <a:spcPct val="80000"/>
              </a:lnSpc>
            </a:pPr>
            <a:r>
              <a:rPr lang="en-GB" sz="2100" b="0" smtClean="0">
                <a:latin typeface="Arial" charset="0"/>
              </a:rPr>
              <a:t>Chief IT Advisor</a:t>
            </a:r>
          </a:p>
          <a:p>
            <a:pPr eaLnBrk="1" hangingPunct="1">
              <a:lnSpc>
                <a:spcPct val="80000"/>
              </a:lnSpc>
            </a:pPr>
            <a:endParaRPr lang="en-GB" sz="2100" b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GB" sz="2100" b="0" smtClean="0"/>
              <a:t/>
            </a:r>
            <a:br>
              <a:rPr lang="en-GB" sz="2100" b="0" smtClean="0"/>
            </a:br>
            <a:r>
              <a:rPr lang="en-GB" sz="1800" b="0" smtClean="0">
                <a:latin typeface="Arial" charset="0"/>
                <a:cs typeface="Arial" charset="0"/>
              </a:rPr>
              <a:t>Madrid, 18 Noviembre 2013</a:t>
            </a:r>
          </a:p>
          <a:p>
            <a:pPr eaLnBrk="1" hangingPunct="1">
              <a:lnSpc>
                <a:spcPct val="80000"/>
              </a:lnSpc>
            </a:pPr>
            <a:endParaRPr lang="en-GB" sz="1800" smtClean="0">
              <a:latin typeface="Arial" charset="0"/>
            </a:endParaRPr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776663"/>
            <a:ext cx="3433762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smtClean="0"/>
              <a:t>Regulation (EU) 1025/2012		[I]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435975" cy="35290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GB" smtClean="0"/>
              <a:t>Consolidated legal basis for European standardisation which:</a:t>
            </a:r>
          </a:p>
          <a:p>
            <a:pPr marL="400050" lvl="1" indent="0" eaLnBrk="1" hangingPunct="1">
              <a:buClr>
                <a:srgbClr val="0F5494"/>
              </a:buClr>
              <a:buFontTx/>
              <a:buNone/>
            </a:pPr>
            <a:endParaRPr lang="en-GB" smtClean="0"/>
          </a:p>
          <a:p>
            <a:pPr marL="0" indent="0" eaLnBrk="1" hangingPunct="1">
              <a:buClr>
                <a:srgbClr val="0F5494"/>
              </a:buClr>
            </a:pPr>
            <a:r>
              <a:rPr lang="en-GB" smtClean="0">
                <a:solidFill>
                  <a:srgbClr val="005FA9"/>
                </a:solidFill>
              </a:rPr>
              <a:t> </a:t>
            </a:r>
            <a:r>
              <a:rPr lang="en-GB" b="1" smtClean="0">
                <a:solidFill>
                  <a:srgbClr val="FF0000"/>
                </a:solidFill>
              </a:rPr>
              <a:t>Repeals</a:t>
            </a:r>
            <a:r>
              <a:rPr lang="en-GB" smtClean="0">
                <a:solidFill>
                  <a:srgbClr val="005FA9"/>
                </a:solidFill>
              </a:rPr>
              <a:t> </a:t>
            </a:r>
            <a:r>
              <a:rPr lang="en-GB" smtClean="0"/>
              <a:t>Decisions 87/95/EC and 1673/2006/EC</a:t>
            </a:r>
            <a:endParaRPr lang="en-GB" smtClean="0">
              <a:solidFill>
                <a:srgbClr val="005FA9"/>
              </a:solidFill>
            </a:endParaRPr>
          </a:p>
          <a:p>
            <a:pPr marL="0" indent="0" eaLnBrk="1" hangingPunct="1">
              <a:buClr>
                <a:srgbClr val="0F5494"/>
              </a:buClr>
            </a:pPr>
            <a:r>
              <a:rPr lang="en-GB" smtClean="0">
                <a:solidFill>
                  <a:srgbClr val="005FA9"/>
                </a:solidFill>
              </a:rPr>
              <a:t> </a:t>
            </a:r>
            <a:r>
              <a:rPr lang="en-GB" b="1" smtClean="0">
                <a:solidFill>
                  <a:srgbClr val="FF0000"/>
                </a:solidFill>
              </a:rPr>
              <a:t>Amends</a:t>
            </a:r>
            <a:r>
              <a:rPr lang="en-GB" smtClean="0"/>
              <a:t> several Directives, including Directive     	98/34/EC</a:t>
            </a:r>
          </a:p>
          <a:p>
            <a:pPr marL="0" indent="0" eaLnBrk="1" hangingPunct="1">
              <a:buClr>
                <a:srgbClr val="0F5494"/>
              </a:buClr>
            </a:pPr>
            <a:r>
              <a:rPr lang="en-GB" smtClean="0"/>
              <a:t> Entered into force on </a:t>
            </a:r>
            <a:r>
              <a:rPr lang="en-GB" b="1" smtClean="0">
                <a:solidFill>
                  <a:srgbClr val="FF0000"/>
                </a:solidFill>
              </a:rPr>
              <a:t>1/1/2013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smtClean="0"/>
              <a:t>Regulation (EU) 1025/2012	      [II]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7772400" cy="3609975"/>
          </a:xfrm>
        </p:spPr>
        <p:txBody>
          <a:bodyPr/>
          <a:lstStyle/>
          <a:p>
            <a:pPr eaLnBrk="1" hangingPunct="1">
              <a:buClr>
                <a:srgbClr val="0F5494"/>
              </a:buClr>
            </a:pPr>
            <a:r>
              <a:rPr lang="en-GB" b="1" smtClean="0">
                <a:solidFill>
                  <a:srgbClr val="FF0000"/>
                </a:solidFill>
              </a:rPr>
              <a:t>Extends</a:t>
            </a:r>
            <a:r>
              <a:rPr lang="en-GB" smtClean="0"/>
              <a:t> definitions and scope to </a:t>
            </a:r>
            <a:r>
              <a:rPr lang="en-GB" b="1" smtClean="0">
                <a:solidFill>
                  <a:srgbClr val="FF0000"/>
                </a:solidFill>
              </a:rPr>
              <a:t>services</a:t>
            </a:r>
          </a:p>
          <a:p>
            <a:pPr eaLnBrk="1" hangingPunct="1">
              <a:buClr>
                <a:srgbClr val="0F5494"/>
              </a:buClr>
            </a:pPr>
            <a:r>
              <a:rPr lang="en-GB" smtClean="0"/>
              <a:t>Ensures </a:t>
            </a:r>
            <a:r>
              <a:rPr lang="en-GB" b="1" smtClean="0">
                <a:solidFill>
                  <a:srgbClr val="FF0000"/>
                </a:solidFill>
              </a:rPr>
              <a:t>cooperation</a:t>
            </a:r>
            <a:r>
              <a:rPr lang="en-GB" smtClean="0"/>
              <a:t> between NSB on draft standards and work programmes (Articles 3-4)</a:t>
            </a:r>
          </a:p>
          <a:p>
            <a:pPr eaLnBrk="1" hangingPunct="1">
              <a:buClr>
                <a:srgbClr val="0F5494"/>
              </a:buClr>
            </a:pPr>
            <a:r>
              <a:rPr lang="en-GB" b="1" smtClean="0">
                <a:solidFill>
                  <a:srgbClr val="FF0000"/>
                </a:solidFill>
              </a:rPr>
              <a:t>Increases</a:t>
            </a:r>
            <a:r>
              <a:rPr lang="en-GB" smtClean="0"/>
              <a:t> stakeholder </a:t>
            </a:r>
            <a:r>
              <a:rPr lang="en-GB" b="1" smtClean="0">
                <a:solidFill>
                  <a:srgbClr val="FF0000"/>
                </a:solidFill>
              </a:rPr>
              <a:t>participation</a:t>
            </a:r>
            <a:r>
              <a:rPr lang="en-GB" smtClean="0"/>
              <a:t> </a:t>
            </a:r>
          </a:p>
          <a:p>
            <a:pPr lvl="1" eaLnBrk="1" hangingPunct="1"/>
            <a:r>
              <a:rPr lang="en-GB" b="0" i="1" smtClean="0"/>
              <a:t>An obligation for ESOs (Article 5)</a:t>
            </a:r>
          </a:p>
          <a:p>
            <a:pPr lvl="1" eaLnBrk="1" hangingPunct="1"/>
            <a:r>
              <a:rPr lang="en-GB" b="0" i="1" smtClean="0"/>
              <a:t>Financing of other European organisations (Article 16, criteria in Annex III)</a:t>
            </a:r>
          </a:p>
          <a:p>
            <a:pPr eaLnBrk="1" hangingPunct="1"/>
            <a:endParaRPr lang="en-GB" sz="2000" smtClean="0"/>
          </a:p>
          <a:p>
            <a:pPr eaLnBrk="1" hangingPunct="1"/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20688" y="1052513"/>
            <a:ext cx="8229600" cy="936625"/>
          </a:xfrm>
        </p:spPr>
        <p:txBody>
          <a:bodyPr/>
          <a:lstStyle/>
          <a:p>
            <a:pPr algn="ctr"/>
            <a:r>
              <a:rPr lang="fr-BE" smtClean="0"/>
              <a:t> Standards</a:t>
            </a:r>
            <a:endParaRPr lang="en-GB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50825" y="1844675"/>
            <a:ext cx="864235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EU Regulation 1025/2012 (amending Directive 98/34)3 (the Standardisation Regulation) defines a ‘standard’ as ‘</a:t>
            </a:r>
            <a:r>
              <a:rPr lang="en-GB" sz="2000">
                <a:solidFill>
                  <a:srgbClr val="FF0000"/>
                </a:solidFill>
              </a:rPr>
              <a:t>a technical specification adopted by a recognised standardisation body, for repeated or continuous application, with which compliance is not compulsory, and which is one of the following:</a:t>
            </a:r>
          </a:p>
          <a:p>
            <a:r>
              <a:rPr lang="en-GB" sz="2000"/>
              <a:t>• </a:t>
            </a:r>
            <a:r>
              <a:rPr lang="en-GB" sz="2000">
                <a:solidFill>
                  <a:srgbClr val="FF0000"/>
                </a:solidFill>
              </a:rPr>
              <a:t>“international standard” </a:t>
            </a:r>
            <a:r>
              <a:rPr lang="en-GB" sz="2000"/>
              <a:t>means a standard adopted by an international standardisation body,</a:t>
            </a:r>
          </a:p>
          <a:p>
            <a:r>
              <a:rPr lang="en-GB" sz="2000"/>
              <a:t>• </a:t>
            </a:r>
            <a:r>
              <a:rPr lang="en-GB" sz="2000">
                <a:solidFill>
                  <a:srgbClr val="FF0000"/>
                </a:solidFill>
              </a:rPr>
              <a:t>“European standard” </a:t>
            </a:r>
            <a:r>
              <a:rPr lang="en-GB" sz="2000"/>
              <a:t>means a standard adopted by a European standardisation organisation,</a:t>
            </a:r>
          </a:p>
          <a:p>
            <a:r>
              <a:rPr lang="en-GB" sz="2000"/>
              <a:t>• </a:t>
            </a:r>
            <a:r>
              <a:rPr lang="en-GB" sz="2000">
                <a:solidFill>
                  <a:srgbClr val="FF0000"/>
                </a:solidFill>
              </a:rPr>
              <a:t>“harmonised standard” </a:t>
            </a:r>
            <a:r>
              <a:rPr lang="en-GB" sz="2000"/>
              <a:t>means a European standard adopted on the basis of a request made by the Commission for the application of Union harmonisation legislation;</a:t>
            </a:r>
          </a:p>
          <a:p>
            <a:r>
              <a:rPr lang="en-GB" sz="2000"/>
              <a:t>• </a:t>
            </a:r>
            <a:r>
              <a:rPr lang="en-GB" sz="2000">
                <a:solidFill>
                  <a:srgbClr val="FF0000"/>
                </a:solidFill>
              </a:rPr>
              <a:t>“national standard” </a:t>
            </a:r>
            <a:r>
              <a:rPr lang="en-GB" sz="2000"/>
              <a:t>means a standard adopted by a national standardisation body;’.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20688" y="1052513"/>
            <a:ext cx="8229600" cy="936625"/>
          </a:xfrm>
        </p:spPr>
        <p:txBody>
          <a:bodyPr/>
          <a:lstStyle/>
          <a:p>
            <a:pPr algn="ctr"/>
            <a:r>
              <a:rPr lang="fr-BE" smtClean="0"/>
              <a:t>Open Specifications</a:t>
            </a:r>
            <a:endParaRPr lang="en-GB" smtClean="0"/>
          </a:p>
        </p:txBody>
      </p:sp>
      <p:sp>
        <p:nvSpPr>
          <p:cNvPr id="3" name="TextBox 2"/>
          <p:cNvSpPr txBox="1"/>
          <p:nvPr/>
        </p:nvSpPr>
        <p:spPr>
          <a:xfrm>
            <a:off x="250825" y="1844675"/>
            <a:ext cx="8642350" cy="532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/>
              <a:t>According to the European Interoperability Framework v2 (COM(2010) 744), </a:t>
            </a:r>
            <a:r>
              <a:rPr lang="en-GB" sz="2000" dirty="0">
                <a:solidFill>
                  <a:srgbClr val="FF0000"/>
                </a:solidFill>
              </a:rPr>
              <a:t>Open Specifications </a:t>
            </a:r>
            <a:r>
              <a:rPr lang="en-GB" sz="2000" dirty="0"/>
              <a:t>, which are essential for the setting up of </a:t>
            </a:r>
            <a:r>
              <a:rPr lang="en-GB" sz="2000" dirty="0">
                <a:solidFill>
                  <a:srgbClr val="FF0000"/>
                </a:solidFill>
              </a:rPr>
              <a:t>Interoperability Agreements </a:t>
            </a:r>
            <a:r>
              <a:rPr lang="en-GB" sz="2000" dirty="0"/>
              <a:t>(the basis for the development of European Public Services) are characterised as follows</a:t>
            </a:r>
          </a:p>
          <a:p>
            <a:pPr>
              <a:defRPr/>
            </a:pPr>
            <a:endParaRPr lang="fr-BE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FF0000"/>
                </a:solidFill>
              </a:rPr>
              <a:t>All stakeholders </a:t>
            </a:r>
            <a:r>
              <a:rPr lang="en-GB" sz="2000" dirty="0"/>
              <a:t>have the same possibility of </a:t>
            </a:r>
            <a:r>
              <a:rPr lang="en-GB" sz="2000" dirty="0">
                <a:solidFill>
                  <a:srgbClr val="FF0000"/>
                </a:solidFill>
              </a:rPr>
              <a:t>contributing</a:t>
            </a:r>
            <a:r>
              <a:rPr lang="en-GB" sz="2000" dirty="0"/>
              <a:t> to the development of the specification and </a:t>
            </a:r>
            <a:r>
              <a:rPr lang="en-GB" sz="2000" dirty="0">
                <a:solidFill>
                  <a:srgbClr val="FF0000"/>
                </a:solidFill>
              </a:rPr>
              <a:t>public review </a:t>
            </a:r>
            <a:r>
              <a:rPr lang="en-GB" sz="2000" dirty="0"/>
              <a:t>is part of the decision-making process;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/>
              <a:t>The specification is </a:t>
            </a:r>
            <a:r>
              <a:rPr lang="en-GB" sz="2000" dirty="0">
                <a:solidFill>
                  <a:srgbClr val="FF0000"/>
                </a:solidFill>
              </a:rPr>
              <a:t>available for everybody </a:t>
            </a:r>
            <a:r>
              <a:rPr lang="en-GB" sz="2000" dirty="0"/>
              <a:t>to study;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FF0000"/>
                </a:solidFill>
              </a:rPr>
              <a:t>Intellectual Property Rights</a:t>
            </a:r>
            <a:r>
              <a:rPr lang="en-GB" sz="2000" dirty="0"/>
              <a:t> related to the specification are licensed on FRAND terms or on a </a:t>
            </a:r>
            <a:r>
              <a:rPr lang="en-GB" sz="2000" dirty="0">
                <a:solidFill>
                  <a:srgbClr val="FF0000"/>
                </a:solidFill>
              </a:rPr>
              <a:t>royalty-free</a:t>
            </a:r>
            <a:r>
              <a:rPr lang="en-GB" sz="2000" dirty="0"/>
              <a:t> basis in a way that allows implementation in both proprietary and open source software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GB" sz="2000" dirty="0"/>
          </a:p>
          <a:p>
            <a:pPr marL="457200" indent="-457200">
              <a:buFont typeface="+mj-lt"/>
              <a:buAutoNum type="arabicPeriod"/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• 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smtClean="0"/>
              <a:t>Regulation (EU) 1025/2012	    [III]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F5494"/>
              </a:buClr>
            </a:pPr>
            <a:r>
              <a:rPr lang="en-GB" smtClean="0"/>
              <a:t>Identification of </a:t>
            </a:r>
            <a:r>
              <a:rPr lang="en-GB" smtClean="0">
                <a:solidFill>
                  <a:srgbClr val="FF0000"/>
                </a:solidFill>
              </a:rPr>
              <a:t>ICT technical specifications </a:t>
            </a:r>
            <a:r>
              <a:rPr lang="en-GB" smtClean="0"/>
              <a:t>for </a:t>
            </a:r>
            <a:r>
              <a:rPr lang="en-GB" smtClean="0">
                <a:solidFill>
                  <a:srgbClr val="FF0000"/>
                </a:solidFill>
              </a:rPr>
              <a:t>public procurement </a:t>
            </a:r>
            <a:r>
              <a:rPr lang="en-GB" smtClean="0"/>
              <a:t>(Articles 13 and 14)</a:t>
            </a:r>
          </a:p>
          <a:p>
            <a:pPr lvl="1" eaLnBrk="1" hangingPunct="1"/>
            <a:r>
              <a:rPr lang="en-GB" b="0" i="1" smtClean="0">
                <a:solidFill>
                  <a:srgbClr val="FF0000"/>
                </a:solidFill>
              </a:rPr>
              <a:t>Proposals from Member States </a:t>
            </a:r>
            <a:r>
              <a:rPr lang="en-GB" b="0" i="1" smtClean="0"/>
              <a:t>or Commission </a:t>
            </a:r>
          </a:p>
          <a:p>
            <a:pPr lvl="1" eaLnBrk="1" hangingPunct="1"/>
            <a:r>
              <a:rPr lang="en-GB" b="0" i="1" smtClean="0">
                <a:solidFill>
                  <a:srgbClr val="FF0000"/>
                </a:solidFill>
              </a:rPr>
              <a:t>Multi-Stakeholder Platform </a:t>
            </a:r>
            <a:r>
              <a:rPr lang="en-GB" b="0" i="1" smtClean="0">
                <a:solidFill>
                  <a:srgbClr val="005FA9"/>
                </a:solidFill>
              </a:rPr>
              <a:t>to advise</a:t>
            </a:r>
            <a:r>
              <a:rPr lang="en-GB" b="0" i="1" smtClean="0"/>
              <a:t> </a:t>
            </a:r>
          </a:p>
          <a:p>
            <a:pPr lvl="1" eaLnBrk="1" hangingPunct="1"/>
            <a:r>
              <a:rPr lang="en-GB" b="0" i="1" smtClean="0">
                <a:solidFill>
                  <a:srgbClr val="FF0000"/>
                </a:solidFill>
              </a:rPr>
              <a:t>Criteria for identification </a:t>
            </a:r>
            <a:r>
              <a:rPr lang="en-GB" b="0" i="1" smtClean="0">
                <a:solidFill>
                  <a:srgbClr val="005FA9"/>
                </a:solidFill>
              </a:rPr>
              <a:t>(</a:t>
            </a:r>
            <a:r>
              <a:rPr lang="en-GB" b="0" i="1" smtClean="0"/>
              <a:t>Annex II)</a:t>
            </a:r>
            <a:endParaRPr lang="en-GB" smtClean="0"/>
          </a:p>
          <a:p>
            <a:pPr eaLnBrk="1" hangingPunct="1">
              <a:buClr>
                <a:srgbClr val="0F5494"/>
              </a:buClr>
            </a:pPr>
            <a:r>
              <a:rPr lang="en-GB" smtClean="0"/>
              <a:t>Committee to assist the Commission (Article 22)</a:t>
            </a:r>
          </a:p>
          <a:p>
            <a:pPr eaLnBrk="1" hangingPunct="1"/>
            <a:endParaRPr lang="en-GB" smtClean="0"/>
          </a:p>
          <a:p>
            <a:pPr eaLnBrk="1" hangingPunct="1"/>
            <a:endParaRPr lang="fr-B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GB" sz="1800" b="1" i="0" smtClean="0"/>
          </a:p>
          <a:p>
            <a:pPr algn="ctr" eaLnBrk="1" hangingPunct="1"/>
            <a:r>
              <a:rPr lang="en-GB" b="1" i="0" smtClean="0"/>
              <a:t>European Multi-stakeholder Platform</a:t>
            </a:r>
            <a:br>
              <a:rPr lang="en-GB" b="1" i="0" smtClean="0"/>
            </a:br>
            <a:r>
              <a:rPr lang="en-GB" b="1" i="0" smtClean="0"/>
              <a:t>on ICT Standardisation</a:t>
            </a:r>
            <a:r>
              <a:rPr lang="en-GB" sz="2800" b="1" i="0" smtClean="0"/>
              <a:t> </a:t>
            </a:r>
            <a:br>
              <a:rPr lang="en-GB" sz="2800" b="1" i="0" smtClean="0"/>
            </a:br>
            <a:r>
              <a:rPr lang="en-GB" sz="1800" b="1" i="0" smtClean="0"/>
              <a:t>[Commission Decision 2011/C 349/04]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GB" sz="2400" dirty="0" smtClean="0">
                <a:ea typeface="+mn-ea"/>
                <a:cs typeface="+mn-cs"/>
              </a:rPr>
              <a:t>European Multi-stakeholder Platform</a:t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>on ICT Standardisation</a:t>
            </a:r>
            <a:endParaRPr lang="en-GB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Mandate for three years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Participants : </a:t>
            </a:r>
            <a:r>
              <a:rPr lang="en-GB" sz="2000" smtClean="0">
                <a:solidFill>
                  <a:srgbClr val="FF0000"/>
                </a:solidFill>
              </a:rPr>
              <a:t>Member States, SDOs, industry, SMEs, societal organisations 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>
                <a:solidFill>
                  <a:srgbClr val="FF0000"/>
                </a:solidFill>
              </a:rPr>
              <a:t>Observers</a:t>
            </a:r>
            <a:r>
              <a:rPr lang="en-GB" sz="2000" smtClean="0"/>
              <a:t> on case by case basis 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>
                <a:solidFill>
                  <a:srgbClr val="FF0000"/>
                </a:solidFill>
              </a:rPr>
              <a:t>Advice</a:t>
            </a:r>
            <a:r>
              <a:rPr lang="en-GB" sz="2000" smtClean="0"/>
              <a:t> on implementation of </a:t>
            </a:r>
            <a:r>
              <a:rPr lang="en-GB" sz="2000" smtClean="0">
                <a:solidFill>
                  <a:srgbClr val="FF0000"/>
                </a:solidFill>
              </a:rPr>
              <a:t>ICT standardisation policy, work programme 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>
                <a:solidFill>
                  <a:srgbClr val="FF0000"/>
                </a:solidFill>
              </a:rPr>
              <a:t>Advice</a:t>
            </a:r>
            <a:r>
              <a:rPr lang="en-GB" sz="2000" smtClean="0"/>
              <a:t> on </a:t>
            </a:r>
            <a:r>
              <a:rPr lang="en-GB" sz="2000" smtClean="0">
                <a:solidFill>
                  <a:srgbClr val="FF0000"/>
                </a:solidFill>
              </a:rPr>
              <a:t>selection and evaluation </a:t>
            </a:r>
            <a:r>
              <a:rPr lang="en-GB" sz="2000" smtClean="0"/>
              <a:t>process in view of recognition of  </a:t>
            </a:r>
            <a:r>
              <a:rPr lang="en-GB" sz="2000" smtClean="0">
                <a:solidFill>
                  <a:srgbClr val="FF0000"/>
                </a:solidFill>
              </a:rPr>
              <a:t>ICT technical specifications 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Chair and secretariat: Commission services 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Kick-off meeting: 26 March 2012</a:t>
            </a:r>
          </a:p>
          <a:p>
            <a:pPr eaLnBrk="1" hangingPunct="1">
              <a:buClr>
                <a:srgbClr val="3166CF"/>
              </a:buClr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936625"/>
          </a:xfrm>
        </p:spPr>
        <p:txBody>
          <a:bodyPr/>
          <a:lstStyle/>
          <a:p>
            <a:pPr indent="0" eaLnBrk="1" hangingPunct="1">
              <a:defRPr/>
            </a:pPr>
            <a:r>
              <a:rPr lang="en-GB" sz="2400" dirty="0" smtClean="0">
                <a:ea typeface="+mn-ea"/>
                <a:cs typeface="+mn-cs"/>
              </a:rPr>
              <a:t>European Multi-stakeholder Platform</a:t>
            </a:r>
            <a:br>
              <a:rPr lang="en-GB" sz="2400" dirty="0" smtClean="0">
                <a:ea typeface="+mn-ea"/>
                <a:cs typeface="+mn-cs"/>
              </a:rPr>
            </a:br>
            <a:r>
              <a:rPr lang="en-GB" sz="2400" dirty="0" smtClean="0">
                <a:ea typeface="+mn-ea"/>
                <a:cs typeface="+mn-cs"/>
              </a:rPr>
              <a:t>on ICT Standardisation</a:t>
            </a:r>
            <a:endParaRPr lang="en-GB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79388" y="2133600"/>
            <a:ext cx="8785225" cy="439102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sz="2000" i="0" dirty="0"/>
              <a:t>1. The platform shall be composed of </a:t>
            </a:r>
            <a:r>
              <a:rPr lang="en-GB" sz="2000" i="0" dirty="0">
                <a:solidFill>
                  <a:srgbClr val="FF0000"/>
                </a:solidFill>
              </a:rPr>
              <a:t>up to 67 members</a:t>
            </a:r>
            <a:r>
              <a:rPr lang="en-GB" sz="2000" i="0" dirty="0"/>
              <a:t>.</a:t>
            </a:r>
          </a:p>
          <a:p>
            <a:pPr>
              <a:defRPr/>
            </a:pPr>
            <a:r>
              <a:rPr lang="en-GB" sz="2000" i="0" dirty="0"/>
              <a:t>2. The members shall be the </a:t>
            </a:r>
            <a:r>
              <a:rPr lang="en-GB" sz="2000" i="0" dirty="0">
                <a:solidFill>
                  <a:srgbClr val="FF0000"/>
                </a:solidFill>
              </a:rPr>
              <a:t>national authorities </a:t>
            </a:r>
            <a:r>
              <a:rPr lang="en-GB" sz="2000" i="0" dirty="0"/>
              <a:t>of Member States and EFTA </a:t>
            </a:r>
            <a:r>
              <a:rPr lang="en-GB" sz="2000" i="0" dirty="0" smtClean="0"/>
              <a:t>countries and </a:t>
            </a:r>
            <a:r>
              <a:rPr lang="en-GB" sz="2000" i="0" dirty="0">
                <a:solidFill>
                  <a:srgbClr val="FF0000"/>
                </a:solidFill>
              </a:rPr>
              <a:t>organisations representing ICT standardisation </a:t>
            </a:r>
            <a:r>
              <a:rPr lang="en-GB" sz="2000" i="0" dirty="0"/>
              <a:t>stakeholders appointed by </a:t>
            </a:r>
            <a:r>
              <a:rPr lang="en-GB" sz="2000" i="0" dirty="0" smtClean="0"/>
              <a:t>the Commission </a:t>
            </a:r>
            <a:r>
              <a:rPr lang="en-GB" sz="2000" i="0" dirty="0"/>
              <a:t>as follows:</a:t>
            </a:r>
          </a:p>
          <a:p>
            <a:pPr>
              <a:defRPr/>
            </a:pPr>
            <a:r>
              <a:rPr lang="en-GB" sz="2000" i="0" dirty="0"/>
              <a:t>a) Up to </a:t>
            </a:r>
            <a:r>
              <a:rPr lang="en-GB" sz="2000" i="0" dirty="0">
                <a:solidFill>
                  <a:srgbClr val="FF0000"/>
                </a:solidFill>
              </a:rPr>
              <a:t>18 organisations representing industry, small and </a:t>
            </a:r>
            <a:r>
              <a:rPr lang="en-GB" sz="2000" i="0" dirty="0" smtClean="0">
                <a:solidFill>
                  <a:srgbClr val="FF0000"/>
                </a:solidFill>
              </a:rPr>
              <a:t>medium-sized enterprises </a:t>
            </a:r>
            <a:r>
              <a:rPr lang="en-GB" sz="2000" i="0" dirty="0">
                <a:solidFill>
                  <a:srgbClr val="FF0000"/>
                </a:solidFill>
              </a:rPr>
              <a:t>and societal stakeholders,</a:t>
            </a:r>
          </a:p>
          <a:p>
            <a:pPr>
              <a:defRPr/>
            </a:pPr>
            <a:r>
              <a:rPr lang="en-GB" sz="2000" i="0" dirty="0"/>
              <a:t>b) Up to </a:t>
            </a:r>
            <a:r>
              <a:rPr lang="en-GB" sz="2000" i="0" dirty="0">
                <a:solidFill>
                  <a:srgbClr val="FF0000"/>
                </a:solidFill>
              </a:rPr>
              <a:t>14 European and international standardisation bodies </a:t>
            </a:r>
            <a:r>
              <a:rPr lang="en-GB" sz="2000" i="0" dirty="0"/>
              <a:t>and other </a:t>
            </a:r>
            <a:r>
              <a:rPr lang="en-GB" sz="2000" i="0" dirty="0" err="1" smtClean="0"/>
              <a:t>nonprofit</a:t>
            </a:r>
            <a:r>
              <a:rPr lang="en-GB" sz="2000" i="0" dirty="0" smtClean="0"/>
              <a:t> making </a:t>
            </a:r>
            <a:r>
              <a:rPr lang="en-GB" sz="2000" i="0" dirty="0"/>
              <a:t>organisations which are professional societies, industry or </a:t>
            </a:r>
            <a:r>
              <a:rPr lang="en-GB" sz="2000" i="0" dirty="0" smtClean="0"/>
              <a:t>trade associations </a:t>
            </a:r>
            <a:r>
              <a:rPr lang="en-GB" sz="2000" i="0" dirty="0"/>
              <a:t>or other membership organisations active in Europe that </a:t>
            </a:r>
            <a:r>
              <a:rPr lang="en-GB" sz="2000" i="0" dirty="0" smtClean="0"/>
              <a:t>within their </a:t>
            </a:r>
            <a:r>
              <a:rPr lang="en-GB" sz="2000" i="0" dirty="0"/>
              <a:t>area of expertise </a:t>
            </a:r>
            <a:r>
              <a:rPr lang="en-GB" sz="2000" i="0" dirty="0">
                <a:solidFill>
                  <a:srgbClr val="FF0000"/>
                </a:solidFill>
              </a:rPr>
              <a:t>develop standards in the field of ICT</a:t>
            </a:r>
            <a:r>
              <a:rPr lang="en-GB" sz="2000" i="0" dirty="0"/>
              <a:t>.</a:t>
            </a:r>
          </a:p>
          <a:p>
            <a:pPr>
              <a:defRPr/>
            </a:pPr>
            <a:r>
              <a:rPr lang="en-GB" sz="2000" i="0" dirty="0"/>
              <a:t>3. The members referred to in 2(a) and (b) shall be appointed by the </a:t>
            </a:r>
            <a:r>
              <a:rPr lang="en-GB" sz="2000" i="0" dirty="0" smtClean="0"/>
              <a:t>Directors-General of </a:t>
            </a:r>
            <a:r>
              <a:rPr lang="en-GB" sz="2000" i="0" dirty="0"/>
              <a:t>DG Enterprise and Industry and DG Information Society and Media on behalf </a:t>
            </a:r>
            <a:r>
              <a:rPr lang="en-GB" sz="2000" i="0" dirty="0" smtClean="0"/>
              <a:t>of the </a:t>
            </a:r>
            <a:r>
              <a:rPr lang="en-GB" sz="2000" i="0" dirty="0"/>
              <a:t>Commission from </a:t>
            </a:r>
            <a:r>
              <a:rPr lang="en-GB" sz="2000" i="0" dirty="0">
                <a:solidFill>
                  <a:srgbClr val="FF0000"/>
                </a:solidFill>
              </a:rPr>
              <a:t>relevant stakeholder organisations</a:t>
            </a:r>
            <a:r>
              <a:rPr lang="en-GB" sz="2000" i="0" dirty="0"/>
              <a:t> with the aim of achieving </a:t>
            </a:r>
            <a:r>
              <a:rPr lang="en-GB" sz="2000" i="0" dirty="0" smtClean="0"/>
              <a:t>a </a:t>
            </a:r>
            <a:r>
              <a:rPr lang="en-GB" sz="2000" i="0" dirty="0" smtClean="0">
                <a:solidFill>
                  <a:srgbClr val="FF0000"/>
                </a:solidFill>
              </a:rPr>
              <a:t>balanced </a:t>
            </a:r>
            <a:r>
              <a:rPr lang="en-GB" sz="2000" i="0" dirty="0">
                <a:solidFill>
                  <a:srgbClr val="FF0000"/>
                </a:solidFill>
              </a:rPr>
              <a:t>representation </a:t>
            </a:r>
            <a:r>
              <a:rPr lang="en-GB" sz="2000" i="0" dirty="0"/>
              <a:t>taking account of the tasks and expertise required.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GB" b="1" i="0" smtClean="0"/>
              <a:t>The Rolling Plan for ICT Standardisation</a:t>
            </a:r>
            <a:endParaRPr lang="en-GB" sz="1800" b="1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8313" y="2205038"/>
            <a:ext cx="8135937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Successor</a:t>
            </a: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 of the </a:t>
            </a:r>
            <a:r>
              <a:rPr lang="en-GB" sz="2000" i="1" dirty="0" smtClean="0">
                <a:solidFill>
                  <a:srgbClr val="0F5494"/>
                </a:solidFill>
                <a:latin typeface="+mn-lt"/>
              </a:rPr>
              <a:t>2010-2013 ICT Standardisation Work Programme</a:t>
            </a:r>
          </a:p>
          <a:p>
            <a:pPr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Renamed to avoid confusion with the </a:t>
            </a:r>
            <a:r>
              <a:rPr lang="en-GB" sz="2000" i="1" dirty="0" smtClean="0">
                <a:solidFill>
                  <a:srgbClr val="0F5494"/>
                </a:solidFill>
                <a:latin typeface="+mn-lt"/>
              </a:rPr>
              <a:t>annual union work programme</a:t>
            </a:r>
          </a:p>
          <a:p>
            <a:pPr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Rolling plan =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multiannual</a:t>
            </a:r>
          </a:p>
          <a:p>
            <a:pPr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Living document =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no defined duration</a:t>
            </a:r>
          </a:p>
          <a:p>
            <a:pPr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Drafted by the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Commission</a:t>
            </a:r>
          </a:p>
          <a:p>
            <a:pPr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2000" dirty="0" err="1" smtClean="0">
                <a:solidFill>
                  <a:srgbClr val="FF0000"/>
                </a:solidFill>
                <a:latin typeface="+mn-lt"/>
              </a:rPr>
              <a:t>Adviced</a:t>
            </a: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 by the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Multi-stakeholder Platform </a:t>
            </a: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on ICT Standardisation</a:t>
            </a:r>
          </a:p>
          <a:p>
            <a:pPr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Addressed to all </a:t>
            </a: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ICT stakeholders (not only ESOs)</a:t>
            </a:r>
            <a:endParaRPr lang="en-GB" sz="2000" dirty="0" smtClean="0">
              <a:latin typeface="+mn-lt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marL="358775">
              <a:defRPr/>
            </a:pPr>
            <a:r>
              <a:rPr lang="en-IE" sz="2800" b="1" dirty="0">
                <a:latin typeface="+mj-lt"/>
              </a:rPr>
              <a:t>The Rolling Plan for ICT Standardisation</a:t>
            </a:r>
            <a:endParaRPr lang="en-GB" sz="2800" b="1" dirty="0">
              <a:latin typeface="+mj-lt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58975" y="4889500"/>
            <a:ext cx="4125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 cstate="print"/>
          <a:srcRect t="1387" r="342"/>
          <a:stretch>
            <a:fillRect/>
          </a:stretch>
        </p:blipFill>
        <p:spPr bwMode="auto">
          <a:xfrm>
            <a:off x="2298700" y="476250"/>
            <a:ext cx="5211763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784" name="Picture 8" descr="p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000" y="2211388"/>
            <a:ext cx="20256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5" name="Text Box 9"/>
          <p:cNvSpPr txBox="1">
            <a:spLocks noChangeArrowheads="1"/>
          </p:cNvSpPr>
          <p:nvPr/>
        </p:nvSpPr>
        <p:spPr bwMode="auto">
          <a:xfrm>
            <a:off x="3021013" y="2233613"/>
            <a:ext cx="53228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sz="6000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Digital Single Market</a:t>
            </a:r>
            <a:endParaRPr lang="en-GB" sz="6000" b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3787" name="Picture 11" descr="pic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7413" y="2201863"/>
            <a:ext cx="20304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3025775" y="2238375"/>
            <a:ext cx="53228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sz="6000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Interoperability and standards</a:t>
            </a:r>
            <a:endParaRPr lang="en-GB" sz="6000" b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03792" name="Text Box 16"/>
          <p:cNvSpPr txBox="1">
            <a:spLocks noChangeArrowheads="1"/>
          </p:cNvSpPr>
          <p:nvPr/>
        </p:nvSpPr>
        <p:spPr bwMode="auto">
          <a:xfrm>
            <a:off x="3025775" y="2225675"/>
            <a:ext cx="53228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sz="6000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Trust and security</a:t>
            </a:r>
            <a:endParaRPr lang="en-GB" sz="6000" b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3793" name="Picture 17" descr="pic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350" y="2205038"/>
            <a:ext cx="2030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95" name="Text Box 19"/>
          <p:cNvSpPr txBox="1">
            <a:spLocks noChangeArrowheads="1"/>
          </p:cNvSpPr>
          <p:nvPr/>
        </p:nvSpPr>
        <p:spPr bwMode="auto">
          <a:xfrm>
            <a:off x="3038475" y="2225675"/>
            <a:ext cx="53228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sz="6000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Very fast Internet</a:t>
            </a:r>
            <a:endParaRPr lang="en-GB" sz="6000" b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3796" name="Picture 20" descr="pic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8050" y="2205038"/>
            <a:ext cx="2030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99" name="Text Box 23"/>
          <p:cNvSpPr txBox="1">
            <a:spLocks noChangeArrowheads="1"/>
          </p:cNvSpPr>
          <p:nvPr/>
        </p:nvSpPr>
        <p:spPr bwMode="auto">
          <a:xfrm>
            <a:off x="3021013" y="2233613"/>
            <a:ext cx="53228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sz="6000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Research and innovation</a:t>
            </a:r>
            <a:endParaRPr lang="en-GB" sz="6000" b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3800" name="Picture 24" descr="pic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175" y="2193925"/>
            <a:ext cx="20256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804" name="Text Box 28"/>
          <p:cNvSpPr txBox="1">
            <a:spLocks noChangeArrowheads="1"/>
          </p:cNvSpPr>
          <p:nvPr/>
        </p:nvSpPr>
        <p:spPr bwMode="auto">
          <a:xfrm>
            <a:off x="3021013" y="2233613"/>
            <a:ext cx="5322887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sz="6000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Enhancing e-skills</a:t>
            </a:r>
            <a:endParaRPr lang="en-GB" sz="6000" b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3805" name="Picture 29" descr="pic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0588" y="2193925"/>
            <a:ext cx="20256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813" name="Text Box 37"/>
          <p:cNvSpPr txBox="1">
            <a:spLocks noChangeArrowheads="1"/>
          </p:cNvSpPr>
          <p:nvPr/>
        </p:nvSpPr>
        <p:spPr bwMode="auto">
          <a:xfrm>
            <a:off x="3032125" y="2233613"/>
            <a:ext cx="532288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sz="6000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ICT for social challenges</a:t>
            </a:r>
            <a:endParaRPr lang="en-GB" sz="6000" b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3814" name="Picture 38" descr="pic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1700" y="2195513"/>
            <a:ext cx="202565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815" name="Picture 39" descr="arrob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" y="2019300"/>
            <a:ext cx="254476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816" name="Text Box 40"/>
          <p:cNvSpPr txBox="1">
            <a:spLocks noChangeArrowheads="1"/>
          </p:cNvSpPr>
          <p:nvPr/>
        </p:nvSpPr>
        <p:spPr bwMode="auto">
          <a:xfrm>
            <a:off x="3032125" y="2078038"/>
            <a:ext cx="5521325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sz="6000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“Every European Digital”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r>
              <a:rPr lang="es-ES" sz="4000" b="1" i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Neelie Kroes</a:t>
            </a:r>
            <a:endParaRPr lang="en-GB" sz="4000" b="1" i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" name="Text Box 40"/>
          <p:cNvSpPr txBox="1">
            <a:spLocks noChangeArrowheads="1"/>
          </p:cNvSpPr>
          <p:nvPr/>
        </p:nvSpPr>
        <p:spPr bwMode="auto">
          <a:xfrm>
            <a:off x="903288" y="5840413"/>
            <a:ext cx="11255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Digital Single Market</a:t>
            </a:r>
            <a:endParaRPr lang="en-GB" b="1" i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2065338" y="5835650"/>
            <a:ext cx="11255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Interoper. &amp; standards</a:t>
            </a:r>
            <a:endParaRPr lang="en-GB" b="1" i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Text Box 40"/>
          <p:cNvSpPr txBox="1">
            <a:spLocks noChangeArrowheads="1"/>
          </p:cNvSpPr>
          <p:nvPr/>
        </p:nvSpPr>
        <p:spPr bwMode="auto">
          <a:xfrm>
            <a:off x="3252788" y="5843588"/>
            <a:ext cx="11255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Trust &amp; security</a:t>
            </a:r>
            <a:endParaRPr lang="en-GB" b="1" i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4391025" y="5842000"/>
            <a:ext cx="11255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Very fast Internet</a:t>
            </a:r>
            <a:endParaRPr lang="en-GB" b="1" i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Text Box 40"/>
          <p:cNvSpPr txBox="1">
            <a:spLocks noChangeArrowheads="1"/>
          </p:cNvSpPr>
          <p:nvPr/>
        </p:nvSpPr>
        <p:spPr bwMode="auto">
          <a:xfrm>
            <a:off x="5553075" y="5837238"/>
            <a:ext cx="11255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Research &amp; Innovation</a:t>
            </a:r>
            <a:endParaRPr lang="en-GB" b="1" i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6740525" y="5845175"/>
            <a:ext cx="1125538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Enhancing     e-skills</a:t>
            </a:r>
            <a:endParaRPr lang="en-GB" b="1" i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7866063" y="5832475"/>
            <a:ext cx="11255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es-ES" b="1">
                <a:solidFill>
                  <a:srgbClr val="3C4664"/>
                </a:solidFill>
                <a:latin typeface="Calibri" pitchFamily="34" charset="0"/>
                <a:cs typeface="Arial" charset="0"/>
              </a:rPr>
              <a:t>ICT for social challenges</a:t>
            </a:r>
            <a:endParaRPr lang="en-GB" b="1" i="1">
              <a:solidFill>
                <a:srgbClr val="3C4664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5115 L 0.34375 -0.365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" y="-20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378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0378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59259E-6 L -0.05261 0.3314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3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1657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203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378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07586 0.33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1664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03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2037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0209 0.3328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04" y="1664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037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33039 0.3333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1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0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038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45973 0.3340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1669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0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0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L 0.58906 0.3347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3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1673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0380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0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0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20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2038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5.08906E-7 L 0.71511 0.334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038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47" y="167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20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0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5" grpId="0"/>
      <p:bldP spid="203785" grpId="1"/>
      <p:bldP spid="203788" grpId="0"/>
      <p:bldP spid="203788" grpId="1"/>
      <p:bldP spid="203792" grpId="0"/>
      <p:bldP spid="203792" grpId="1"/>
      <p:bldP spid="203795" grpId="0"/>
      <p:bldP spid="203795" grpId="1"/>
      <p:bldP spid="203799" grpId="0"/>
      <p:bldP spid="203799" grpId="1"/>
      <p:bldP spid="203804" grpId="0"/>
      <p:bldP spid="203804" grpId="1"/>
      <p:bldP spid="203813" grpId="0"/>
      <p:bldP spid="203813" grpId="1"/>
      <p:bldP spid="203816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8313" y="2205038"/>
            <a:ext cx="8135937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SzPct val="95000"/>
              <a:defRPr/>
            </a:pPr>
            <a:r>
              <a:rPr lang="en-GB" sz="2400" dirty="0" smtClean="0">
                <a:solidFill>
                  <a:srgbClr val="0F5494"/>
                </a:solidFill>
                <a:latin typeface="+mn-lt"/>
              </a:rPr>
              <a:t>Actions to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support policies </a:t>
            </a:r>
            <a:r>
              <a:rPr lang="en-GB" sz="2400" dirty="0" smtClean="0">
                <a:solidFill>
                  <a:srgbClr val="0F5494"/>
                </a:solidFill>
                <a:latin typeface="+mn-lt"/>
              </a:rPr>
              <a:t>:</a:t>
            </a:r>
          </a:p>
          <a:p>
            <a:pPr lvl="1"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Linked to a EU policy</a:t>
            </a:r>
          </a:p>
          <a:p>
            <a:pPr lvl="1"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Direct involvement of a defined Commission Service</a:t>
            </a:r>
          </a:p>
          <a:p>
            <a:pPr lvl="1"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Examples: Intelligent Transport, </a:t>
            </a:r>
            <a:r>
              <a:rPr lang="en-GB" sz="1600" dirty="0" err="1" smtClean="0">
                <a:solidFill>
                  <a:srgbClr val="0F5494"/>
                </a:solidFill>
                <a:latin typeface="+mn-lt"/>
              </a:rPr>
              <a:t>eHealth</a:t>
            </a: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, </a:t>
            </a:r>
            <a:r>
              <a:rPr lang="en-GB" sz="1600" dirty="0" err="1" smtClean="0">
                <a:solidFill>
                  <a:srgbClr val="0F5494"/>
                </a:solidFill>
                <a:latin typeface="+mn-lt"/>
              </a:rPr>
              <a:t>eInvoicing</a:t>
            </a:r>
            <a:endParaRPr lang="en-GB" sz="1600" dirty="0" smtClean="0">
              <a:solidFill>
                <a:srgbClr val="0F5494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SzPct val="95000"/>
              <a:defRPr/>
            </a:pPr>
            <a:endParaRPr lang="en-GB" dirty="0" smtClean="0">
              <a:solidFill>
                <a:srgbClr val="0F5494"/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  <a:buSzPct val="95000"/>
              <a:defRPr/>
            </a:pPr>
            <a:r>
              <a:rPr lang="en-GB" sz="2400" dirty="0" smtClean="0">
                <a:solidFill>
                  <a:srgbClr val="0F5494"/>
                </a:solidFill>
                <a:latin typeface="+mn-lt"/>
              </a:rPr>
              <a:t>Actions to support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general interoperability</a:t>
            </a:r>
            <a:r>
              <a:rPr lang="en-GB" sz="2400" dirty="0" smtClean="0">
                <a:solidFill>
                  <a:srgbClr val="0F5494"/>
                </a:solidFill>
                <a:latin typeface="+mn-lt"/>
              </a:rPr>
              <a:t>:</a:t>
            </a:r>
          </a:p>
          <a:p>
            <a:pPr lvl="1"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Not linked to a specific policy</a:t>
            </a:r>
          </a:p>
          <a:p>
            <a:pPr lvl="1"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Not linked to a specific Commission Service</a:t>
            </a:r>
          </a:p>
          <a:p>
            <a:pPr lvl="1"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Example: testing events</a:t>
            </a:r>
          </a:p>
          <a:p>
            <a:pPr lvl="1" eaLnBrk="1" hangingPunct="1">
              <a:spcBef>
                <a:spcPct val="50000"/>
              </a:spcBef>
              <a:buSzPct val="95000"/>
              <a:buFontTx/>
              <a:buChar char="•"/>
              <a:defRPr/>
            </a:pPr>
            <a:endParaRPr lang="en-GB" sz="1600" dirty="0" smtClean="0">
              <a:solidFill>
                <a:srgbClr val="0F5494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4128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marL="358775">
              <a:defRPr/>
            </a:pPr>
            <a:r>
              <a:rPr lang="en-GB" sz="3000" b="1" dirty="0">
                <a:latin typeface="+mj-lt"/>
              </a:rPr>
              <a:t>Content of the Rolling Plan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958975" y="4889500"/>
            <a:ext cx="4125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arrows,buttons,clipped images,cropped images,cropped pictures,fast forward,forward,forward button,forward buttons,icons,PNG,right arrow,right arrows,rights,symbols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856614">
            <a:off x="7758112" y="4762501"/>
            <a:ext cx="893763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arrows,buttons,clipped images,cropped images,cropped pictures,fast forward,forward,forward button,forward buttons,icons,PNG,right arrow,right arrows,rights,symbols,transparent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24696">
            <a:off x="3049588" y="1454150"/>
            <a:ext cx="2638425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2" descr="arrows,buttons,clipped images,cropped images,cropped pictures,fast forward,forward,forward button,forward buttons,icons,PNG,right arrow,right arrows,rights,symbols,transparent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490464">
            <a:off x="5450681" y="2464594"/>
            <a:ext cx="1609725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2" descr="arrows,buttons,clipped images,cropped images,cropped pictures,fast forward,forward,forward button,forward buttons,icons,PNG,right arrow,right arrows,rights,symbols,transparent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031593">
            <a:off x="6189663" y="3571875"/>
            <a:ext cx="150336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arrows,buttons,clipped images,cropped images,cropped pictures,fast forward,forward,forward button,forward buttons,icons,PNG,right arrow,right arrows,rights,symbols,transparent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131285">
            <a:off x="2419350" y="4281488"/>
            <a:ext cx="1608137" cy="160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2" descr="arrows,buttons,clipped images,cropped images,cropped pictures,fast forward,forward,forward button,forward buttons,icons,PNG,right arrow,right arrows,rights,symbols,transparent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9663" y="4102100"/>
            <a:ext cx="16081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 bwMode="auto">
          <a:xfrm>
            <a:off x="3707904" y="3320539"/>
            <a:ext cx="2448272" cy="1263439"/>
          </a:xfrm>
          <a:prstGeom prst="cloudCallout">
            <a:avLst>
              <a:gd name="adj1" fmla="val 48298"/>
              <a:gd name="adj2" fmla="val -1593"/>
            </a:avLst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/>
          <a:p>
            <a:pPr marL="3175">
              <a:defRPr/>
            </a:pPr>
            <a:r>
              <a:rPr lang="en-US" sz="1600" b="1" dirty="0"/>
              <a:t>Multi-stakeholder platform</a:t>
            </a:r>
            <a:endParaRPr lang="en-GB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1868669" y="3535234"/>
            <a:ext cx="159131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CEN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907" y="4221088"/>
            <a:ext cx="3312368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CENELEC</a:t>
            </a:r>
          </a:p>
        </p:txBody>
      </p:sp>
      <p:sp>
        <p:nvSpPr>
          <p:cNvPr id="7" name="Rectangle 6"/>
          <p:cNvSpPr/>
          <p:nvPr/>
        </p:nvSpPr>
        <p:spPr>
          <a:xfrm>
            <a:off x="75835" y="3299322"/>
            <a:ext cx="182215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ETSI</a:t>
            </a:r>
          </a:p>
        </p:txBody>
      </p:sp>
      <p:cxnSp>
        <p:nvCxnSpPr>
          <p:cNvPr id="38926" name="Straight Connector 8"/>
          <p:cNvCxnSpPr>
            <a:cxnSpLocks noChangeShapeType="1"/>
          </p:cNvCxnSpPr>
          <p:nvPr/>
        </p:nvCxnSpPr>
        <p:spPr bwMode="auto">
          <a:xfrm>
            <a:off x="360363" y="5445125"/>
            <a:ext cx="8243887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10" name="Rectangle 9"/>
          <p:cNvSpPr/>
          <p:nvPr/>
        </p:nvSpPr>
        <p:spPr>
          <a:xfrm>
            <a:off x="1390437" y="5589240"/>
            <a:ext cx="697224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Community and Stakeholders</a:t>
            </a:r>
          </a:p>
        </p:txBody>
      </p:sp>
      <p:sp>
        <p:nvSpPr>
          <p:cNvPr id="38928" name="Oval 11"/>
          <p:cNvSpPr>
            <a:spLocks noChangeArrowheads="1"/>
          </p:cNvSpPr>
          <p:nvPr/>
        </p:nvSpPr>
        <p:spPr bwMode="auto">
          <a:xfrm>
            <a:off x="107950" y="1484313"/>
            <a:ext cx="3600450" cy="3600450"/>
          </a:xfrm>
          <a:prstGeom prst="ellipse">
            <a:avLst/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r>
              <a:rPr lang="en-US" sz="2000" b="1">
                <a:solidFill>
                  <a:srgbClr val="000000"/>
                </a:solidFill>
              </a:rPr>
              <a:t>European Standardization Organizations</a:t>
            </a:r>
          </a:p>
          <a:p>
            <a:pPr marL="3175"/>
            <a:endParaRPr lang="en-US"/>
          </a:p>
          <a:p>
            <a:pPr marL="3175"/>
            <a:endParaRPr lang="en-US"/>
          </a:p>
          <a:p>
            <a:pPr marL="3175"/>
            <a:endParaRPr lang="en-US"/>
          </a:p>
          <a:p>
            <a:pPr marL="3175"/>
            <a:endParaRPr lang="en-US"/>
          </a:p>
          <a:p>
            <a:pPr marL="3175"/>
            <a:endParaRPr lang="en-US"/>
          </a:p>
          <a:p>
            <a:pPr marL="3175"/>
            <a:endParaRPr lang="en-US"/>
          </a:p>
          <a:p>
            <a:pPr marL="3175"/>
            <a:endParaRPr lang="en-US"/>
          </a:p>
          <a:p>
            <a:pPr marL="3175"/>
            <a:endParaRPr lang="en-GB"/>
          </a:p>
        </p:txBody>
      </p:sp>
      <p:sp>
        <p:nvSpPr>
          <p:cNvPr id="38929" name="Vertical Scroll 16"/>
          <p:cNvSpPr>
            <a:spLocks noChangeArrowheads="1"/>
          </p:cNvSpPr>
          <p:nvPr/>
        </p:nvSpPr>
        <p:spPr bwMode="auto">
          <a:xfrm>
            <a:off x="5037138" y="1031875"/>
            <a:ext cx="2808287" cy="1884363"/>
          </a:xfrm>
          <a:prstGeom prst="verticalScroll">
            <a:avLst>
              <a:gd name="adj" fmla="val 12500"/>
            </a:avLst>
          </a:prstGeom>
          <a:noFill/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r>
              <a:rPr lang="en-US" sz="1800" b="1"/>
              <a:t>Standards for EU procurement</a:t>
            </a:r>
          </a:p>
          <a:p>
            <a:pPr marL="3175"/>
            <a:endParaRPr lang="en-GB" sz="1800" b="1"/>
          </a:p>
          <a:p>
            <a:pPr marL="3175"/>
            <a:endParaRPr lang="en-GB" sz="1800"/>
          </a:p>
        </p:txBody>
      </p:sp>
      <p:sp>
        <p:nvSpPr>
          <p:cNvPr id="38930" name="Oval 1"/>
          <p:cNvSpPr>
            <a:spLocks noChangeArrowheads="1"/>
          </p:cNvSpPr>
          <p:nvPr/>
        </p:nvSpPr>
        <p:spPr bwMode="auto">
          <a:xfrm>
            <a:off x="7366000" y="3822700"/>
            <a:ext cx="1406525" cy="10842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anchor="ctr"/>
          <a:lstStyle/>
          <a:p>
            <a:pPr marL="3175"/>
            <a:r>
              <a:rPr lang="en-US" b="1"/>
              <a:t>ICT fora and consortia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eaLnBrk="1" hangingPunct="1">
              <a:defRPr/>
            </a:pPr>
            <a:r>
              <a:rPr lang="en-GB" sz="2400" dirty="0" smtClean="0">
                <a:ea typeface="+mn-ea"/>
                <a:cs typeface="+mn-cs"/>
              </a:rPr>
              <a:t>Work Plan 2013 on ICT Standardisation</a:t>
            </a:r>
            <a:endParaRPr lang="en-GB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175125"/>
          </a:xfrm>
        </p:spPr>
        <p:txBody>
          <a:bodyPr/>
          <a:lstStyle/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eHealth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>
                <a:solidFill>
                  <a:schemeClr val="accent2"/>
                </a:solidFill>
              </a:rPr>
              <a:t>RFID</a:t>
            </a:r>
            <a:r>
              <a:rPr lang="en-GB" sz="200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eSkills and eLearning 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>
                <a:solidFill>
                  <a:schemeClr val="accent2"/>
                </a:solidFill>
              </a:rPr>
              <a:t>eProcurement and eCatalogues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>
                <a:solidFill>
                  <a:schemeClr val="accent2"/>
                </a:solidFill>
              </a:rPr>
              <a:t>eInvoicing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On-Line Dispute Resolution (ODR) for eCommerce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fr-BE" sz="2000" smtClean="0"/>
              <a:t>The Internet of Things (IoT)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Electronic identification and trust services including electronic signatures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Card, internet and mobile payments</a:t>
            </a:r>
          </a:p>
          <a:p>
            <a:pPr eaLnBrk="1" hangingPunct="1">
              <a:buClr>
                <a:srgbClr val="3166CF"/>
              </a:buClr>
              <a:buSzPct val="150000"/>
            </a:pPr>
            <a:r>
              <a:rPr lang="en-GB" sz="2000" smtClean="0"/>
              <a:t>Intelligent Transport Systems (ITS)</a:t>
            </a:r>
            <a:endParaRPr lang="fr-BE" sz="2000" smtClean="0"/>
          </a:p>
          <a:p>
            <a:pPr eaLnBrk="1" hangingPunct="1">
              <a:buClr>
                <a:srgbClr val="3166CF"/>
              </a:buClr>
              <a:buSzPct val="150000"/>
            </a:pPr>
            <a:endParaRPr lang="en-GB" sz="2000" smtClean="0"/>
          </a:p>
          <a:p>
            <a:pPr eaLnBrk="1" hangingPunct="1">
              <a:buClr>
                <a:srgbClr val="3166CF"/>
              </a:buClr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8523288" y="6264275"/>
            <a:ext cx="620712" cy="35083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EEB0F903-E06C-4D1B-96BA-AE159347AAD4}" type="slidenum">
              <a:rPr lang="fr-FR" smtClean="0">
                <a:latin typeface="Trebuchet MS" pitchFamily="34" charset="0"/>
                <a:cs typeface="Arial" charset="0"/>
              </a:rPr>
              <a:pPr/>
              <a:t>23</a:t>
            </a:fld>
            <a:endParaRPr lang="fr-FR" smtClean="0">
              <a:latin typeface="Trebuchet MS" pitchFamily="34" charset="0"/>
              <a:cs typeface="Arial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589833" y="1412776"/>
          <a:ext cx="8554167" cy="509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2 Diagrama"/>
          <p:cNvGraphicFramePr/>
          <p:nvPr/>
        </p:nvGraphicFramePr>
        <p:xfrm>
          <a:off x="1764025" y="1400857"/>
          <a:ext cx="6500941" cy="5075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 advTm="3085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2400" smtClean="0"/>
              <a:t>ISA work on developing common specifications for public administrations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67544" y="2636912"/>
          <a:ext cx="8229600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2951163"/>
            <a:ext cx="14255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ore_location_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8913" y="3179763"/>
            <a:ext cx="520700" cy="52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2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8423" t="8099" r="9358"/>
          <a:stretch>
            <a:fillRect/>
          </a:stretch>
        </p:blipFill>
        <p:spPr bwMode="auto">
          <a:xfrm>
            <a:off x="4122738" y="2828925"/>
            <a:ext cx="525462" cy="53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12" descr="CorePerson_logo.png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40250" y="3524250"/>
            <a:ext cx="519113" cy="52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13" descr="CoreBusiness_logo.png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29150" y="3092450"/>
            <a:ext cx="519113" cy="52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1993" name="Picture 45" descr="DCAT_Application_Profile.em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025" y="2871788"/>
            <a:ext cx="10683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153025" y="-6350"/>
            <a:ext cx="3990975" cy="865188"/>
          </a:xfrm>
        </p:spPr>
        <p:txBody>
          <a:bodyPr/>
          <a:lstStyle/>
          <a:p>
            <a:pPr indent="0" eaLnBrk="1" hangingPunct="1"/>
            <a:r>
              <a:rPr lang="en-US" sz="1800" smtClean="0">
                <a:solidFill>
                  <a:schemeClr val="bg1"/>
                </a:solidFill>
              </a:rPr>
              <a:t>How to federate existing sources of semantic specifications?</a:t>
            </a:r>
            <a:endParaRPr lang="en-GB" sz="1800" smtClean="0">
              <a:solidFill>
                <a:schemeClr val="bg1"/>
              </a:solidFill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400425" y="5138738"/>
            <a:ext cx="5019675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endParaRPr lang="en-US" sz="1400">
              <a:solidFill>
                <a:srgbClr val="3C4664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00013" y="1268413"/>
            <a:ext cx="8926512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indent="-381000" algn="ctr" eaLnBrk="0" hangingPunct="0">
              <a:lnSpc>
                <a:spcPct val="110000"/>
              </a:lnSpc>
              <a:spcBef>
                <a:spcPct val="50000"/>
              </a:spcBef>
              <a:buClr>
                <a:srgbClr val="BBE0E3"/>
              </a:buClr>
            </a:pPr>
            <a:r>
              <a:rPr lang="en-US" sz="2200">
                <a:solidFill>
                  <a:srgbClr val="6B7C85"/>
                </a:solidFill>
              </a:rPr>
              <a:t>	</a:t>
            </a:r>
            <a:r>
              <a:rPr lang="en-GB" sz="2200">
                <a:solidFill>
                  <a:srgbClr val="6B7C85"/>
                </a:solidFill>
              </a:rPr>
              <a:t>C</a:t>
            </a:r>
            <a:r>
              <a:rPr lang="en-GB" sz="2200" i="1">
                <a:solidFill>
                  <a:srgbClr val="6B7C85"/>
                </a:solidFill>
              </a:rPr>
              <a:t>ommon template</a:t>
            </a:r>
            <a:r>
              <a:rPr lang="en-GB" sz="2200">
                <a:solidFill>
                  <a:srgbClr val="6B7C85"/>
                </a:solidFill>
              </a:rPr>
              <a:t> (</a:t>
            </a:r>
            <a:r>
              <a:rPr lang="en-GB" sz="2200" i="1">
                <a:solidFill>
                  <a:srgbClr val="6B7C85"/>
                </a:solidFill>
              </a:rPr>
              <a:t>metadata</a:t>
            </a:r>
            <a:r>
              <a:rPr lang="en-GB" sz="2200">
                <a:solidFill>
                  <a:srgbClr val="6B7C85"/>
                </a:solidFill>
              </a:rPr>
              <a:t>) </a:t>
            </a:r>
            <a:r>
              <a:rPr lang="en-GB" sz="2200" i="1">
                <a:solidFill>
                  <a:srgbClr val="6B7C85"/>
                </a:solidFill>
              </a:rPr>
              <a:t>for describing semantic standards</a:t>
            </a:r>
            <a:endParaRPr lang="en-GB" sz="2200">
              <a:solidFill>
                <a:srgbClr val="6B7C85"/>
              </a:solidFill>
            </a:endParaRPr>
          </a:p>
          <a:p>
            <a:pPr marL="381000" indent="-381000" eaLnBrk="0" hangingPunct="0">
              <a:lnSpc>
                <a:spcPct val="110000"/>
              </a:lnSpc>
              <a:spcBef>
                <a:spcPct val="50000"/>
              </a:spcBef>
              <a:buClr>
                <a:srgbClr val="BBE0E3"/>
              </a:buClr>
            </a:pPr>
            <a:endParaRPr lang="en-US" sz="2200">
              <a:solidFill>
                <a:srgbClr val="6B7C85"/>
              </a:solidFill>
            </a:endParaRPr>
          </a:p>
          <a:p>
            <a:pPr marL="381000" indent="-381000" eaLnBrk="0" hangingPunct="0">
              <a:lnSpc>
                <a:spcPct val="110000"/>
              </a:lnSpc>
              <a:spcBef>
                <a:spcPct val="50000"/>
              </a:spcBef>
              <a:buClr>
                <a:srgbClr val="BBE0E3"/>
              </a:buClr>
            </a:pPr>
            <a:r>
              <a:rPr lang="en-GB" sz="2200">
                <a:solidFill>
                  <a:srgbClr val="6B7C85"/>
                </a:solidFill>
              </a:rPr>
              <a:t>		</a:t>
            </a:r>
            <a:r>
              <a:rPr lang="en-GB" sz="2600">
                <a:solidFill>
                  <a:srgbClr val="6B7C85"/>
                </a:solidFill>
              </a:rPr>
              <a:t>Asset Description Metadata Schema</a:t>
            </a:r>
            <a:r>
              <a:rPr lang="en-US" sz="2600">
                <a:solidFill>
                  <a:srgbClr val="6B7C85"/>
                </a:solidFill>
              </a:rPr>
              <a:t> (ADMS)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4233863" y="2122488"/>
            <a:ext cx="658812" cy="5762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2238" y="3294063"/>
            <a:ext cx="38020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Content Placeholder 2"/>
          <p:cNvSpPr>
            <a:spLocks/>
          </p:cNvSpPr>
          <p:nvPr/>
        </p:nvSpPr>
        <p:spPr bwMode="auto">
          <a:xfrm>
            <a:off x="7938" y="6038850"/>
            <a:ext cx="9136062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buClr>
                <a:srgbClr val="BBE0E3"/>
              </a:buClr>
            </a:pPr>
            <a:r>
              <a:rPr lang="en-GB" sz="1800" u="sng">
                <a:solidFill>
                  <a:srgbClr val="6B7C85"/>
                </a:solidFill>
                <a:cs typeface="Aharoni" pitchFamily="2" charset="-79"/>
              </a:rPr>
              <a:t>May 2012</a:t>
            </a:r>
            <a:r>
              <a:rPr lang="en-GB" sz="1800">
                <a:solidFill>
                  <a:srgbClr val="6B7C85"/>
                </a:solidFill>
                <a:cs typeface="Aharoni" pitchFamily="2" charset="-79"/>
              </a:rPr>
              <a:t>: Endorsed by the EU member states (ISA Coordination Group)</a:t>
            </a:r>
          </a:p>
        </p:txBody>
      </p:sp>
      <p:sp>
        <p:nvSpPr>
          <p:cNvPr id="2" name="Rectangle 1"/>
          <p:cNvSpPr/>
          <p:nvPr/>
        </p:nvSpPr>
        <p:spPr>
          <a:xfrm>
            <a:off x="857975" y="3292683"/>
            <a:ext cx="741058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99">
                    <a:lumMod val="20000"/>
                    <a:lumOff val="8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Developed by the ISA Programme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2509838" y="188913"/>
            <a:ext cx="6634162" cy="623887"/>
          </a:xfrm>
        </p:spPr>
        <p:txBody>
          <a:bodyPr/>
          <a:lstStyle/>
          <a:p>
            <a:pPr indent="0" algn="r" eaLnBrk="1" hangingPunct="1"/>
            <a:r>
              <a:rPr lang="en-GB" sz="2000" smtClean="0">
                <a:solidFill>
                  <a:schemeClr val="bg1"/>
                </a:solidFill>
              </a:rPr>
              <a:t>ADMS implementation	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168275" y="3854450"/>
            <a:ext cx="8821738" cy="267017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2000" smtClean="0">
                <a:cs typeface="Aharoni" pitchFamily="2" charset="-79"/>
              </a:rPr>
              <a:t>Semantic standards are described using ADMS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2000" smtClean="0">
                <a:cs typeface="Aharoni" pitchFamily="2" charset="-79"/>
              </a:rPr>
              <a:t>Features simple and advanced search of semantic standards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GB" sz="2000" smtClean="0">
                <a:cs typeface="Aharoni" pitchFamily="2" charset="-79"/>
              </a:rPr>
              <a:t>2000+ semantic standards from 25 repositories are currently searchable through Joinup (Sep. 2013)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00013" y="2378075"/>
            <a:ext cx="4167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ADMS-based federation of semantic standards repositories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5216525" y="2386013"/>
            <a:ext cx="3625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Catalogue of semantic standards</a:t>
            </a:r>
          </a:p>
        </p:txBody>
      </p:sp>
      <p:pic>
        <p:nvPicPr>
          <p:cNvPr id="44038" name="Picture 8" descr="MCj043266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813" y="205898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" descr="joinup website">
            <a:hlinkClick r:id="rId3" tooltip="&quot;joinup.eu website&quot;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rgbClr val="2B9DD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6362579" y="2690004"/>
            <a:ext cx="2393531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168275" y="1716088"/>
            <a:ext cx="2536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u="sng">
                <a:solidFill>
                  <a:srgbClr val="6B7C85"/>
                </a:solidFill>
              </a:rPr>
              <a:t>Since January 2013</a:t>
            </a:r>
            <a:endParaRPr lang="en-US" sz="2000" u="sng">
              <a:solidFill>
                <a:srgbClr val="6B7C8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US" sz="2400" smtClean="0"/>
              <a:t>DIGIT/ISA work on developing common specifications for public administrations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467544" y="2636912"/>
          <a:ext cx="8229600" cy="352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2951163"/>
            <a:ext cx="14255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ore_location_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8913" y="3179763"/>
            <a:ext cx="520700" cy="52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2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8423" t="8099" r="9358"/>
          <a:stretch>
            <a:fillRect/>
          </a:stretch>
        </p:blipFill>
        <p:spPr bwMode="auto">
          <a:xfrm>
            <a:off x="4122738" y="2828925"/>
            <a:ext cx="525462" cy="53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0" name="Picture 12" descr="CorePerson_logo.png">
            <a:hlinkClick r:id="rId12"/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40250" y="3524250"/>
            <a:ext cx="519113" cy="52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13" descr="CoreBusiness_logo.png">
            <a:hlinkClick r:id="rId14"/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29150" y="3092450"/>
            <a:ext cx="519113" cy="52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45065" name="Picture 45" descr="DCAT_Application_Profile.emf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025" y="2871788"/>
            <a:ext cx="10683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>
          <a:xfrm>
            <a:off x="217488" y="1125538"/>
            <a:ext cx="8229600" cy="936625"/>
          </a:xfrm>
        </p:spPr>
        <p:txBody>
          <a:bodyPr/>
          <a:lstStyle/>
          <a:p>
            <a:pPr indent="0" eaLnBrk="1" hangingPunct="1"/>
            <a:r>
              <a:rPr lang="en-GB" sz="2400" smtClean="0">
                <a:solidFill>
                  <a:schemeClr val="tx1"/>
                </a:solidFill>
              </a:rPr>
              <a:t>Core vocabularies</a:t>
            </a:r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198438" y="1971675"/>
            <a:ext cx="8139112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endParaRPr lang="en-GB" sz="1050" dirty="0">
              <a:solidFill>
                <a:srgbClr val="5F5F5F"/>
              </a:solidFill>
              <a:latin typeface="Constantia" pitchFamily="18" charset="0"/>
              <a:cs typeface="Aharoni" pitchFamily="2" charset="-79"/>
            </a:endParaRPr>
          </a:p>
          <a:p>
            <a:pPr>
              <a:defRPr/>
            </a:pPr>
            <a:r>
              <a:rPr lang="en-GB" sz="2400" dirty="0">
                <a:solidFill>
                  <a:srgbClr val="5F5F5F"/>
                </a:solidFill>
                <a:latin typeface="Constantia" pitchFamily="18" charset="0"/>
                <a:cs typeface="Aharoni" pitchFamily="2" charset="-79"/>
              </a:rPr>
              <a:t>Simplified, re-usable, generic and extensible data models that capture the fundamental characteristics of a data entity in a context-neutral fashion.</a:t>
            </a:r>
            <a:endParaRPr lang="en-GB" sz="900" dirty="0">
              <a:solidFill>
                <a:srgbClr val="5F5F5F"/>
              </a:solidFill>
              <a:latin typeface="Constantia" pitchFamily="18" charset="0"/>
              <a:cs typeface="Aharoni" pitchFamily="2" charset="-79"/>
            </a:endParaRPr>
          </a:p>
        </p:txBody>
      </p:sp>
      <p:pic>
        <p:nvPicPr>
          <p:cNvPr id="46084" name="Picture 4" descr="CorePerson_logo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3895725"/>
            <a:ext cx="9779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CoreBusiness_logo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4138" y="3895725"/>
            <a:ext cx="979487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518" name="Picture 6" descr="core_location_logo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6663" y="3895725"/>
            <a:ext cx="982662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20519" name="Picture 25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 l="8423" t="8099" r="9358"/>
          <a:stretch>
            <a:fillRect/>
          </a:stretch>
        </p:blipFill>
        <p:spPr bwMode="auto">
          <a:xfrm>
            <a:off x="322263" y="3886200"/>
            <a:ext cx="992187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20523" name="Picture 12" descr="CorePerson_logo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3200" y="3898900"/>
            <a:ext cx="977900" cy="9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20524" name="Picture 13" descr="CoreBusiness_logo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4138" y="3898900"/>
            <a:ext cx="979487" cy="9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6090" name="Title 1"/>
          <p:cNvSpPr txBox="1">
            <a:spLocks/>
          </p:cNvSpPr>
          <p:nvPr/>
        </p:nvSpPr>
        <p:spPr bwMode="auto">
          <a:xfrm>
            <a:off x="5192713" y="163513"/>
            <a:ext cx="3903662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GB" sz="2800" b="1">
                <a:solidFill>
                  <a:srgbClr val="FFFFFF"/>
                </a:solidFill>
                <a:latin typeface="Arial" charset="0"/>
                <a:cs typeface="Arial" charset="0"/>
              </a:rPr>
              <a:t>Core Vocabularies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5B2DD98C-E429-43C4-A528-5CBEAC70F23B}" type="slidenum">
              <a:rPr lang="fr-FR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pPr algn="l"/>
              <a:t>29</a:t>
            </a:fld>
            <a:endParaRPr lang="fr-FR" smtClean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7107" name="Title 1"/>
          <p:cNvSpPr>
            <a:spLocks noGrp="1"/>
          </p:cNvSpPr>
          <p:nvPr>
            <p:ph type="title" idx="4294967295"/>
          </p:nvPr>
        </p:nvSpPr>
        <p:spPr>
          <a:xfrm>
            <a:off x="238125" y="1198563"/>
            <a:ext cx="8229600" cy="936625"/>
          </a:xfrm>
        </p:spPr>
        <p:txBody>
          <a:bodyPr/>
          <a:lstStyle/>
          <a:p>
            <a:pPr indent="0" eaLnBrk="1" hangingPunct="1"/>
            <a:r>
              <a:rPr lang="en-GB" smtClean="0">
                <a:solidFill>
                  <a:schemeClr val="tx2"/>
                </a:solidFill>
              </a:rPr>
              <a:t>Usage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257175" y="1816100"/>
            <a:ext cx="839946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 sz="1000">
              <a:solidFill>
                <a:srgbClr val="000000"/>
              </a:solidFill>
              <a:cs typeface="Aharoni" pitchFamily="2" charset="-79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rgbClr val="BBE0E3"/>
              </a:buClr>
              <a:buFontTx/>
              <a:buChar char="-"/>
            </a:pPr>
            <a:r>
              <a:rPr lang="en-US" sz="2400">
                <a:solidFill>
                  <a:srgbClr val="6B7C85"/>
                </a:solidFill>
              </a:rPr>
              <a:t>New systems: As default starting points for data modeling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BBE0E3"/>
              </a:buClr>
              <a:buFontTx/>
              <a:buChar char="-"/>
            </a:pPr>
            <a:r>
              <a:rPr lang="en-US" sz="2400">
                <a:solidFill>
                  <a:srgbClr val="6B7C85"/>
                </a:solidFill>
              </a:rPr>
              <a:t> Existing systems: 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BBE0E3"/>
              </a:buClr>
              <a:buFontTx/>
              <a:buChar char="-"/>
            </a:pPr>
            <a:r>
              <a:rPr lang="en-US" sz="2400">
                <a:solidFill>
                  <a:srgbClr val="6B7C85"/>
                </a:solidFill>
              </a:rPr>
              <a:t>As reference data models for integration and information sharing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BBE0E3"/>
              </a:buClr>
              <a:buFontTx/>
              <a:buChar char="-"/>
            </a:pPr>
            <a:r>
              <a:rPr lang="en-US" sz="2400">
                <a:solidFill>
                  <a:srgbClr val="6B7C85"/>
                </a:solidFill>
              </a:rPr>
              <a:t>As export specifications for publishing open data</a:t>
            </a:r>
          </a:p>
        </p:txBody>
      </p:sp>
      <p:sp>
        <p:nvSpPr>
          <p:cNvPr id="47109" name="Rectangle 2"/>
          <p:cNvSpPr>
            <a:spLocks noChangeArrowheads="1"/>
          </p:cNvSpPr>
          <p:nvPr/>
        </p:nvSpPr>
        <p:spPr bwMode="black">
          <a:xfrm>
            <a:off x="4814888" y="150813"/>
            <a:ext cx="43291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>
              <a:lnSpc>
                <a:spcPct val="80000"/>
              </a:lnSpc>
            </a:pPr>
            <a:r>
              <a:rPr lang="en-US" sz="2800">
                <a:solidFill>
                  <a:srgbClr val="FFFFFF"/>
                </a:solidFill>
              </a:rPr>
              <a:t>Core Vocabularies</a:t>
            </a:r>
            <a:endParaRPr lang="en-GB" sz="2800">
              <a:solidFill>
                <a:srgbClr val="FFFFFF"/>
              </a:solidFill>
            </a:endParaRPr>
          </a:p>
        </p:txBody>
      </p:sp>
      <p:pic>
        <p:nvPicPr>
          <p:cNvPr id="47110" name="Picture 15" descr="CorePerson_logo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9263" y="5438775"/>
            <a:ext cx="7112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6" descr="CoreBusiness_logo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0" y="5438775"/>
            <a:ext cx="704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18" descr="core_location_logo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9363" y="5438775"/>
            <a:ext cx="7127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19" descr="core_vocabularies_logo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88" y="5438775"/>
            <a:ext cx="700087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4" name="Picture 25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8423" t="8099" r="9358"/>
          <a:stretch>
            <a:fillRect/>
          </a:stretch>
        </p:blipFill>
        <p:spPr bwMode="auto">
          <a:xfrm>
            <a:off x="2925763" y="5438775"/>
            <a:ext cx="7143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1 Grupo"/>
          <p:cNvGrpSpPr>
            <a:grpSpLocks/>
          </p:cNvGrpSpPr>
          <p:nvPr/>
        </p:nvGrpSpPr>
        <p:grpSpPr bwMode="auto">
          <a:xfrm>
            <a:off x="4983163" y="188913"/>
            <a:ext cx="3986212" cy="969962"/>
            <a:chOff x="103188" y="128588"/>
            <a:chExt cx="4406900" cy="969962"/>
          </a:xfrm>
        </p:grpSpPr>
        <p:pic>
          <p:nvPicPr>
            <p:cNvPr id="19460" name="Picture 7" descr="pic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3188" y="128588"/>
              <a:ext cx="1112837" cy="96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8"/>
            <p:cNvSpPr txBox="1">
              <a:spLocks noChangeArrowheads="1"/>
            </p:cNvSpPr>
            <p:nvPr/>
          </p:nvSpPr>
          <p:spPr bwMode="auto">
            <a:xfrm>
              <a:off x="1217613" y="128588"/>
              <a:ext cx="3292475" cy="96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</a:pPr>
              <a:r>
                <a:rPr lang="es-ES" sz="3200" b="1">
                  <a:solidFill>
                    <a:srgbClr val="FFD624"/>
                  </a:solidFill>
                  <a:latin typeface="Calibri" pitchFamily="34" charset="0"/>
                  <a:cs typeface="Arial" charset="0"/>
                </a:rPr>
                <a:t>Interoperability and standards</a:t>
              </a:r>
              <a:endParaRPr lang="en-GB" sz="3200" b="1">
                <a:solidFill>
                  <a:srgbClr val="FFD624"/>
                </a:solidFill>
                <a:latin typeface="Calibri" pitchFamily="34" charset="0"/>
                <a:cs typeface="Arial" charset="0"/>
              </a:endParaRPr>
            </a:p>
          </p:txBody>
        </p:sp>
      </p:grpSp>
      <p:graphicFrame>
        <p:nvGraphicFramePr>
          <p:cNvPr id="65" name="64 Diagrama"/>
          <p:cNvGraphicFramePr/>
          <p:nvPr/>
        </p:nvGraphicFramePr>
        <p:xfrm>
          <a:off x="945925" y="1428531"/>
          <a:ext cx="7535916" cy="442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xml">
            <a:hlinkClick r:id="rId3" tooltip="xml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7738" y="2265363"/>
            <a:ext cx="7207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2" descr="http://drupal.org/files/images/rdf_w3c_icon.12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5175" y="2251075"/>
            <a:ext cx="6477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Rectangle 12"/>
          <p:cNvSpPr>
            <a:spLocks noChangeArrowheads="1"/>
          </p:cNvSpPr>
          <p:nvPr/>
        </p:nvSpPr>
        <p:spPr bwMode="auto">
          <a:xfrm>
            <a:off x="1641475" y="5535613"/>
            <a:ext cx="6119813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Arial" charset="0"/>
              </a:rPr>
              <a:t>ISA Open Metadata License v1.1</a:t>
            </a:r>
          </a:p>
          <a:p>
            <a:endParaRPr lang="en-GB" sz="2000">
              <a:latin typeface="Arial" charset="0"/>
            </a:endParaRPr>
          </a:p>
          <a:p>
            <a:r>
              <a:rPr lang="en-GB" sz="1400">
                <a:latin typeface="Arial" charset="0"/>
                <a:hlinkClick r:id="rId6"/>
              </a:rPr>
              <a:t>https://joinup.ec.europa.eu/category/licence/isa-open-metadata-licence-v11</a:t>
            </a:r>
            <a:endParaRPr lang="en-GB" sz="1400">
              <a:latin typeface="Arial" charset="0"/>
            </a:endParaRPr>
          </a:p>
          <a:p>
            <a:endParaRPr lang="en-GB">
              <a:latin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2938" y="5462588"/>
            <a:ext cx="7775575" cy="1073150"/>
          </a:xfrm>
          <a:prstGeom prst="roundRect">
            <a:avLst>
              <a:gd name="adj" fmla="val 4310"/>
            </a:avLst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1420249">
            <a:off x="333375" y="5291138"/>
            <a:ext cx="1127125" cy="503237"/>
          </a:xfrm>
          <a:prstGeom prst="roundRect">
            <a:avLst>
              <a:gd name="adj" fmla="val 4310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latin typeface="Arial" pitchFamily="34" charset="0"/>
              </a:rPr>
              <a:t>License</a:t>
            </a: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1884363" y="211138"/>
            <a:ext cx="71389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2800">
                <a:solidFill>
                  <a:srgbClr val="FFFFFF"/>
                </a:solidFill>
                <a:latin typeface="Arial" charset="0"/>
              </a:rPr>
              <a:t>Core Vocabularies specs</a:t>
            </a:r>
          </a:p>
        </p:txBody>
      </p:sp>
      <p:sp>
        <p:nvSpPr>
          <p:cNvPr id="48136" name="TextBox 1"/>
          <p:cNvSpPr txBox="1">
            <a:spLocks noChangeArrowheads="1"/>
          </p:cNvSpPr>
          <p:nvPr/>
        </p:nvSpPr>
        <p:spPr bwMode="auto">
          <a:xfrm>
            <a:off x="501650" y="1412875"/>
            <a:ext cx="829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Core Vocabularies are available through the Join.up platform since April 2012</a:t>
            </a:r>
            <a:endParaRPr lang="en-GB" sz="2000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8137" name="TextBox 1"/>
          <p:cNvSpPr txBox="1">
            <a:spLocks noChangeArrowheads="1"/>
          </p:cNvSpPr>
          <p:nvPr/>
        </p:nvSpPr>
        <p:spPr bwMode="auto">
          <a:xfrm>
            <a:off x="488950" y="3243263"/>
            <a:ext cx="7872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Core Vocabularies have been endorsed by the member states in the context of the ISA Coordination Group, May 2012</a:t>
            </a:r>
            <a:endParaRPr lang="en-GB" sz="2000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" name="Picture 6" descr="core_location_logo.png">
            <a:hlinkClick r:id="rId7"/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5300" y="4194175"/>
            <a:ext cx="982663" cy="981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1" name="Picture 25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8423" t="8099" r="9358"/>
          <a:stretch>
            <a:fillRect/>
          </a:stretch>
        </p:blipFill>
        <p:spPr bwMode="auto">
          <a:xfrm>
            <a:off x="2120900" y="4184650"/>
            <a:ext cx="992188" cy="1008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2" name="Picture 12" descr="CorePerson_logo.png">
            <a:hlinkClick r:id="rId11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1838" y="4197350"/>
            <a:ext cx="977900" cy="9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13" name="Picture 13" descr="CoreBusiness_logo.png">
            <a:hlinkClick r:id="rId13"/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22775" y="4197350"/>
            <a:ext cx="979488" cy="98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48142" name="TextBox 1"/>
          <p:cNvSpPr txBox="1">
            <a:spLocks noChangeArrowheads="1"/>
          </p:cNvSpPr>
          <p:nvPr/>
        </p:nvSpPr>
        <p:spPr bwMode="auto">
          <a:xfrm>
            <a:off x="4202113" y="2444750"/>
            <a:ext cx="235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Available in </a:t>
            </a:r>
            <a:endParaRPr lang="en-GB" sz="2000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8143" name="TextBox 1"/>
          <p:cNvSpPr txBox="1">
            <a:spLocks noChangeArrowheads="1"/>
          </p:cNvSpPr>
          <p:nvPr/>
        </p:nvSpPr>
        <p:spPr bwMode="auto">
          <a:xfrm>
            <a:off x="6542088" y="2409825"/>
            <a:ext cx="2355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rebuchet MS" pitchFamily="34" charset="0"/>
                <a:cs typeface="Arial" charset="0"/>
              </a:rPr>
              <a:t>…and </a:t>
            </a:r>
            <a:endParaRPr lang="en-GB" sz="2000" b="1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8" name="Picture 1" descr="joinup website">
            <a:hlinkClick r:id="rId15" tooltip="&quot;joinup.eu website&quot;"/>
          </p:cNvPr>
          <p:cNvPicPr>
            <a:picLocks noChangeAspect="1" noChangeArrowheads="1"/>
          </p:cNvPicPr>
          <p:nvPr/>
        </p:nvPicPr>
        <p:blipFill>
          <a:blip r:embed="rId16" cstate="print">
            <a:duotone>
              <a:srgbClr val="2B9DD4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1962944" y="2258238"/>
            <a:ext cx="1905795" cy="7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fld id="{9AB2C918-C3B8-4C41-82FF-88E91BD39E49}" type="slidenum">
              <a:rPr lang="fr-FR" smtClean="0">
                <a:solidFill>
                  <a:srgbClr val="FFFFFF"/>
                </a:solidFill>
                <a:latin typeface="Trebuchet MS" pitchFamily="34" charset="0"/>
                <a:cs typeface="Arial" charset="0"/>
              </a:rPr>
              <a:pPr algn="l"/>
              <a:t>31</a:t>
            </a:fld>
            <a:endParaRPr lang="fr-FR" smtClean="0">
              <a:solidFill>
                <a:srgbClr val="FFFFFF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9155" name="Rectangle 28"/>
          <p:cNvSpPr>
            <a:spLocks noChangeArrowheads="1"/>
          </p:cNvSpPr>
          <p:nvPr/>
        </p:nvSpPr>
        <p:spPr bwMode="ltGray">
          <a:xfrm>
            <a:off x="827088" y="4197350"/>
            <a:ext cx="7777162" cy="1265238"/>
          </a:xfrm>
          <a:prstGeom prst="rect">
            <a:avLst/>
          </a:prstGeom>
          <a:solidFill>
            <a:srgbClr val="0072BC"/>
          </a:solidFill>
          <a:ln w="3175">
            <a:solidFill>
              <a:srgbClr val="89A4A7"/>
            </a:solidFill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en-GB" sz="2400">
                <a:solidFill>
                  <a:srgbClr val="FFFFFF"/>
                </a:solidFill>
                <a:ea typeface="ＭＳ Ｐゴシック" pitchFamily="34" charset="-128"/>
              </a:rPr>
              <a:t>The DCAT Application profile (DCAT-AP) is a common template to describe public sector datasets and data catalogs</a:t>
            </a:r>
          </a:p>
        </p:txBody>
      </p:sp>
      <p:pic>
        <p:nvPicPr>
          <p:cNvPr id="49156" name="Picture 45" descr="DCAT_Application_Profile.e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28775"/>
            <a:ext cx="2405063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/>
          <p:cNvSpPr>
            <a:spLocks noChangeArrowheads="1"/>
          </p:cNvSpPr>
          <p:nvPr/>
        </p:nvSpPr>
        <p:spPr bwMode="black">
          <a:xfrm>
            <a:off x="2546350" y="230188"/>
            <a:ext cx="6634163" cy="623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80000"/>
              </a:lnSpc>
            </a:pPr>
            <a:r>
              <a:rPr lang="en-US" sz="2000" b="1">
                <a:solidFill>
                  <a:srgbClr val="FFFFFF"/>
                </a:solidFill>
              </a:rPr>
              <a:t>Open Data: </a:t>
            </a:r>
          </a:p>
          <a:p>
            <a:pPr algn="r">
              <a:lnSpc>
                <a:spcPct val="80000"/>
              </a:lnSpc>
            </a:pPr>
            <a:r>
              <a:rPr lang="en-US" sz="2000" b="1">
                <a:solidFill>
                  <a:srgbClr val="FFFFFF"/>
                </a:solidFill>
              </a:rPr>
              <a:t>the European Perspective</a:t>
            </a:r>
            <a:endParaRPr lang="en-GB" sz="2000" b="1">
              <a:solidFill>
                <a:srgbClr val="FFFFFF"/>
              </a:solidFill>
            </a:endParaRPr>
          </a:p>
        </p:txBody>
      </p:sp>
      <p:sp>
        <p:nvSpPr>
          <p:cNvPr id="49158" name="Title 3"/>
          <p:cNvSpPr txBox="1">
            <a:spLocks/>
          </p:cNvSpPr>
          <p:nvPr/>
        </p:nvSpPr>
        <p:spPr bwMode="auto">
          <a:xfrm>
            <a:off x="-396875" y="1044575"/>
            <a:ext cx="4681538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marL="358775"/>
            <a:r>
              <a:rPr lang="en-GB" sz="3000" b="1">
                <a:solidFill>
                  <a:srgbClr val="000000"/>
                </a:solidFill>
              </a:rPr>
              <a:t>Shared initiative ...</a:t>
            </a:r>
          </a:p>
        </p:txBody>
      </p:sp>
      <p:pic>
        <p:nvPicPr>
          <p:cNvPr id="49159" name="Picture 2" descr="http://ec.europa.eu/belgium/events/euopendoors/images/op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825" y="5595938"/>
            <a:ext cx="2051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4" descr="http://ec.europa.eu/yourvoice/ipm/forms/images/isa_logo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" y="2176463"/>
            <a:ext cx="290195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1" name="Picture 6" descr="http://www.ehma.org/files/DG%20CONNECT_2.jpg"/>
          <p:cNvPicPr>
            <a:picLocks noChangeAspect="1" noChangeArrowheads="1"/>
          </p:cNvPicPr>
          <p:nvPr/>
        </p:nvPicPr>
        <p:blipFill>
          <a:blip r:embed="rId6" cstate="print"/>
          <a:srcRect b="5775"/>
          <a:stretch>
            <a:fillRect/>
          </a:stretch>
        </p:blipFill>
        <p:spPr bwMode="auto">
          <a:xfrm>
            <a:off x="3509963" y="5572125"/>
            <a:ext cx="527367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Content Placeholder 2"/>
          <p:cNvSpPr txBox="1">
            <a:spLocks/>
          </p:cNvSpPr>
          <p:nvPr/>
        </p:nvSpPr>
        <p:spPr bwMode="auto">
          <a:xfrm>
            <a:off x="5292725" y="1357313"/>
            <a:ext cx="39243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99"/>
              </a:buClr>
              <a:buFontTx/>
              <a:buChar char="•"/>
            </a:pPr>
            <a:r>
              <a:rPr lang="en-GB" sz="1800" i="1"/>
              <a:t>59 Working Group members representing:</a:t>
            </a:r>
          </a:p>
          <a:p>
            <a:pPr marL="742950" lvl="1" indent="-285750">
              <a:spcBef>
                <a:spcPct val="20000"/>
              </a:spcBef>
              <a:buClr>
                <a:srgbClr val="333399"/>
              </a:buClr>
              <a:buFontTx/>
              <a:buChar char="•"/>
            </a:pPr>
            <a:r>
              <a:rPr lang="en-GB" sz="1400" b="1"/>
              <a:t>16 different European Member States (UK,IT,ES,DK,NO,DE,SK,BE,AT,SE,FI,FR,IE,NL,GR,SI )</a:t>
            </a:r>
          </a:p>
          <a:p>
            <a:pPr marL="742950" lvl="1" indent="-285750">
              <a:spcBef>
                <a:spcPct val="20000"/>
              </a:spcBef>
              <a:buClr>
                <a:srgbClr val="333399"/>
              </a:buClr>
              <a:buFontTx/>
              <a:buChar char="•"/>
            </a:pPr>
            <a:r>
              <a:rPr lang="en-GB" sz="1400" b="1"/>
              <a:t>US</a:t>
            </a:r>
          </a:p>
          <a:p>
            <a:pPr marL="742950" lvl="1" indent="-285750">
              <a:spcBef>
                <a:spcPct val="20000"/>
              </a:spcBef>
              <a:buClr>
                <a:srgbClr val="333399"/>
              </a:buClr>
              <a:buFontTx/>
              <a:buChar char="•"/>
            </a:pPr>
            <a:r>
              <a:rPr lang="en-GB" sz="1400" b="1"/>
              <a:t>Several European Institutions and international organisations</a:t>
            </a:r>
          </a:p>
          <a:p>
            <a:pPr marL="742950" lvl="1" indent="-285750">
              <a:spcBef>
                <a:spcPct val="20000"/>
              </a:spcBef>
              <a:buClr>
                <a:srgbClr val="333399"/>
              </a:buClr>
              <a:buFontTx/>
              <a:buChar char="•"/>
            </a:pPr>
            <a:r>
              <a:rPr lang="en-GB" sz="1400" b="1"/>
              <a:t>40 different Data Portals</a:t>
            </a:r>
          </a:p>
          <a:p>
            <a:pPr marL="742950" lvl="1" indent="-285750">
              <a:spcBef>
                <a:spcPct val="20000"/>
              </a:spcBef>
              <a:buClr>
                <a:srgbClr val="333399"/>
              </a:buClr>
              <a:buFontTx/>
              <a:buChar char="•"/>
            </a:pPr>
            <a:endParaRPr lang="en-GB" sz="14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r>
              <a:rPr lang="en-GB" sz="2600" smtClean="0"/>
              <a:t>Standardisation</a:t>
            </a:r>
            <a:br>
              <a:rPr lang="en-GB" sz="2600" smtClean="0"/>
            </a:br>
            <a:r>
              <a:rPr lang="en-GB" sz="2600" smtClean="0"/>
              <a:t>Information and Contact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492375"/>
            <a:ext cx="8208962" cy="35290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BE" smtClean="0"/>
              <a:t>Web sites:</a:t>
            </a:r>
            <a:endParaRPr lang="en-GB" smtClean="0"/>
          </a:p>
          <a:p>
            <a:pPr eaLnBrk="1" hangingPunct="1">
              <a:buFontTx/>
              <a:buNone/>
            </a:pPr>
            <a:r>
              <a:rPr lang="en-GB" smtClean="0">
                <a:hlinkClick r:id="rId3"/>
              </a:rPr>
              <a:t>http://ec.europa.eu/enterprise/policies/european-standards/standardisation-policy/index_en.htm</a:t>
            </a:r>
            <a:endParaRPr lang="en-GB" smtClean="0"/>
          </a:p>
          <a:p>
            <a:pPr eaLnBrk="1" hangingPunct="1">
              <a:buFontTx/>
              <a:buNone/>
            </a:pPr>
            <a:r>
              <a:rPr lang="en-GB" smtClean="0">
                <a:hlinkClick r:id="rId4"/>
              </a:rPr>
              <a:t>http://ec.europa.eu/enterprise/sectors/ict/standards/index_en.htm</a:t>
            </a:r>
            <a:endParaRPr lang="en-GB" smtClean="0"/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>
              <a:buFontTx/>
              <a:buNone/>
            </a:pPr>
            <a:r>
              <a:rPr lang="en-GB" smtClean="0"/>
              <a:t>e-Mail:</a:t>
            </a:r>
          </a:p>
          <a:p>
            <a:pPr eaLnBrk="1" hangingPunct="1">
              <a:buFontTx/>
              <a:buNone/>
            </a:pPr>
            <a:r>
              <a:rPr lang="fr-FR" smtClean="0">
                <a:hlinkClick r:id="rId5" tooltip="entr-ict-for-comp-and-innovation@ec.europa.eu"/>
              </a:rPr>
              <a:t>entr-ket-and-ict@ec.europa.eu</a:t>
            </a:r>
            <a:endParaRPr lang="fr-FR" smtClean="0"/>
          </a:p>
          <a:p>
            <a:pPr eaLnBrk="1" hangingPunct="1">
              <a:buFontTx/>
              <a:buNone/>
            </a:pPr>
            <a:r>
              <a:rPr lang="fr-FR" smtClean="0"/>
              <a:t>francisco.garcia-moran@ec.europa.eu </a:t>
            </a:r>
            <a:endParaRPr lang="en-GB" smtClean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08175" y="5013325"/>
            <a:ext cx="5040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ocial-Media-TWIT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941888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 descr="Social-Media-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5876925"/>
            <a:ext cx="6492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71775" y="4076700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http://www.youtube.com/euenterprise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 rot="10800000" flipV="1">
            <a:off x="2771775" y="500697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@EU_enterprise</a:t>
            </a:r>
            <a:endParaRPr lang="en-GB" sz="18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 rot="10800000" flipV="1">
            <a:off x="2771775" y="6092825"/>
            <a:ext cx="4824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180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EU Enterprise</a:t>
            </a:r>
            <a:endParaRPr lang="en-GB" sz="18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916238" y="2852738"/>
            <a:ext cx="540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rPr>
              <a:t>ec.europa.eu/enterprise</a:t>
            </a:r>
            <a:endParaRPr lang="en-GB" sz="28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>
          <a:xfrm>
            <a:off x="349250" y="1268413"/>
            <a:ext cx="8686800" cy="1152525"/>
          </a:xfrm>
          <a:noFill/>
        </p:spPr>
        <p:txBody>
          <a:bodyPr/>
          <a:lstStyle/>
          <a:p>
            <a:pPr indent="0" algn="ctr" eaLnBrk="1" hangingPunct="1"/>
            <a:r>
              <a:rPr lang="en-GB" sz="2600" smtClean="0"/>
              <a:t>Information and Contributions Online</a:t>
            </a:r>
          </a:p>
        </p:txBody>
      </p: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2636838"/>
            <a:ext cx="1079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1908175" y="3933825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3933825"/>
            <a:ext cx="7921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6000" smtClean="0"/>
              <a:t>Muchas Gracias</a:t>
            </a:r>
            <a:endParaRPr lang="en-GB" sz="6000" smtClean="0"/>
          </a:p>
        </p:txBody>
      </p:sp>
      <p:sp>
        <p:nvSpPr>
          <p:cNvPr id="5222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2228" name="Picture 2" descr="C:\DiskD\Madrid-OMC\2013\hp_about_banner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150" y="2349500"/>
            <a:ext cx="623887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kstboks 124"/>
          <p:cNvSpPr txBox="1">
            <a:spLocks noChangeArrowheads="1"/>
          </p:cNvSpPr>
          <p:nvPr/>
        </p:nvSpPr>
        <p:spPr bwMode="auto">
          <a:xfrm>
            <a:off x="30163" y="1892300"/>
            <a:ext cx="16462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da-DK" sz="4000" b="1">
                <a:solidFill>
                  <a:srgbClr val="0070C0"/>
                </a:solidFill>
                <a:cs typeface="Arial" charset="0"/>
              </a:rPr>
              <a:t>2011</a:t>
            </a:r>
          </a:p>
        </p:txBody>
      </p:sp>
      <p:sp>
        <p:nvSpPr>
          <p:cNvPr id="22531" name="Tekstboks 125"/>
          <p:cNvSpPr txBox="1">
            <a:spLocks noChangeArrowheads="1"/>
          </p:cNvSpPr>
          <p:nvPr/>
        </p:nvSpPr>
        <p:spPr bwMode="auto">
          <a:xfrm>
            <a:off x="1025525" y="2451100"/>
            <a:ext cx="18700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SzPct val="80000"/>
              <a:buFont typeface="Arial" charset="0"/>
              <a:buChar char="•"/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Guidance on standards for eProc</a:t>
            </a: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rot="5400000" flipV="1">
            <a:off x="2451894" y="1369219"/>
            <a:ext cx="0" cy="1550988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b="1" kern="0">
              <a:solidFill>
                <a:srgbClr val="0070C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2533" name="Tekstboks 96"/>
          <p:cNvSpPr txBox="1">
            <a:spLocks noChangeArrowheads="1"/>
          </p:cNvSpPr>
          <p:nvPr/>
        </p:nvSpPr>
        <p:spPr bwMode="auto">
          <a:xfrm>
            <a:off x="444500" y="3289300"/>
            <a:ext cx="18510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da-DK" sz="3600" b="1">
                <a:solidFill>
                  <a:srgbClr val="FFFFFF"/>
                </a:solidFill>
                <a:cs typeface="Arial" charset="0"/>
              </a:rPr>
              <a:t>2011</a:t>
            </a:r>
          </a:p>
        </p:txBody>
      </p:sp>
      <p:sp>
        <p:nvSpPr>
          <p:cNvPr id="22534" name="Tekstboks 100"/>
          <p:cNvSpPr txBox="1">
            <a:spLocks noChangeArrowheads="1"/>
          </p:cNvSpPr>
          <p:nvPr/>
        </p:nvSpPr>
        <p:spPr bwMode="auto">
          <a:xfrm>
            <a:off x="52388" y="3395663"/>
            <a:ext cx="17335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SzPct val="80000"/>
              <a:buFont typeface="Arial" charset="0"/>
              <a:buChar char="•"/>
            </a:pPr>
            <a:r>
              <a:rPr lang="en-US" b="1">
                <a:solidFill>
                  <a:srgbClr val="FF0000"/>
                </a:solidFill>
                <a:cs typeface="Arial" charset="0"/>
              </a:rPr>
              <a:t>MS to apply EIF, Malmö &amp; Granada commitments</a:t>
            </a:r>
            <a:endParaRPr lang="da-DK" b="1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08" name="Line 33"/>
          <p:cNvSpPr>
            <a:spLocks noChangeShapeType="1"/>
          </p:cNvSpPr>
          <p:nvPr/>
        </p:nvSpPr>
        <p:spPr bwMode="auto">
          <a:xfrm rot="5400000" flipV="1">
            <a:off x="2244725" y="3092451"/>
            <a:ext cx="26987" cy="944562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b="1" kern="0">
              <a:solidFill>
                <a:srgbClr val="0070C0"/>
              </a:solidFill>
              <a:latin typeface="Arial" pitchFamily="34" charset="0"/>
              <a:cs typeface="Arial" charset="0"/>
            </a:endParaRPr>
          </a:p>
        </p:txBody>
      </p:sp>
      <p:grpSp>
        <p:nvGrpSpPr>
          <p:cNvPr id="2" name="Gruppe 65"/>
          <p:cNvGrpSpPr/>
          <p:nvPr/>
        </p:nvGrpSpPr>
        <p:grpSpPr>
          <a:xfrm>
            <a:off x="2877075" y="-191452"/>
            <a:ext cx="3523724" cy="6446520"/>
            <a:chOff x="2877075" y="-320039"/>
            <a:chExt cx="3523724" cy="6446520"/>
          </a:xfrm>
          <a:solidFill>
            <a:srgbClr val="82AAD7"/>
          </a:solidFill>
          <a:scene3d>
            <a:camera prst="perspectiveRelaxedModerately" fov="5100000">
              <a:rot lat="18600000" lon="0" rev="0"/>
            </a:camera>
            <a:lightRig rig="threePt" dir="t"/>
          </a:scene3d>
        </p:grpSpPr>
        <p:sp>
          <p:nvSpPr>
            <p:cNvPr id="98" name="Pentagon 97"/>
            <p:cNvSpPr/>
            <p:nvPr/>
          </p:nvSpPr>
          <p:spPr>
            <a:xfrm rot="5400000">
              <a:off x="1500492" y="1226174"/>
              <a:ext cx="6446520" cy="3354094"/>
            </a:xfrm>
            <a:prstGeom prst="homePlate">
              <a:avLst>
                <a:gd name="adj" fmla="val 21509"/>
              </a:avLst>
            </a:prstGeom>
            <a:grpFill/>
            <a:ln w="76200" cap="flat" cmpd="sng" algn="ctr">
              <a:gradFill flip="none" rotWithShape="1">
                <a:gsLst>
                  <a:gs pos="0">
                    <a:srgbClr val="0070C0"/>
                  </a:gs>
                  <a:gs pos="50000">
                    <a:schemeClr val="accent5">
                      <a:lumMod val="75000"/>
                    </a:schemeClr>
                  </a:gs>
                </a:gsLst>
                <a:lin ang="16200000" scaled="1"/>
                <a:tileRect/>
              </a:gra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p3d extrusionH="254000"/>
          </p:spPr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  <a:defRPr/>
              </a:pPr>
              <a:endParaRPr lang="da-DK" sz="4000" b="1" kern="0">
                <a:solidFill>
                  <a:srgbClr val="FFFFFF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59" name="Rektangel 58"/>
            <p:cNvSpPr/>
            <p:nvPr/>
          </p:nvSpPr>
          <p:spPr>
            <a:xfrm>
              <a:off x="3102429" y="729343"/>
              <a:ext cx="3240000" cy="1219200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  <a:defRPr/>
              </a:pPr>
              <a:endParaRPr lang="da-DK" sz="7600" b="1">
                <a:solidFill>
                  <a:srgbClr val="FFFFFF"/>
                </a:solidFill>
              </a:endParaRPr>
            </a:p>
          </p:txBody>
        </p:sp>
        <p:sp>
          <p:nvSpPr>
            <p:cNvPr id="60" name="Rektangel 59"/>
            <p:cNvSpPr/>
            <p:nvPr/>
          </p:nvSpPr>
          <p:spPr>
            <a:xfrm>
              <a:off x="3102429" y="3102429"/>
              <a:ext cx="3240000" cy="1219200"/>
            </a:xfrm>
            <a:prstGeom prst="rect">
              <a:avLst/>
            </a:prstGeom>
            <a:grpFill/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  <a:defRPr/>
              </a:pPr>
              <a:endParaRPr lang="da-DK" sz="7600" b="1">
                <a:solidFill>
                  <a:srgbClr val="FFFFFF"/>
                </a:solidFill>
              </a:endParaRPr>
            </a:p>
          </p:txBody>
        </p:sp>
        <p:sp>
          <p:nvSpPr>
            <p:cNvPr id="61" name="Tekstboks 60"/>
            <p:cNvSpPr txBox="1"/>
            <p:nvPr/>
          </p:nvSpPr>
          <p:spPr>
            <a:xfrm>
              <a:off x="2884122" y="-85305"/>
              <a:ext cx="1351652" cy="535531"/>
            </a:xfrm>
            <a:prstGeom prst="rect">
              <a:avLst/>
            </a:prstGeom>
            <a:grpFill/>
            <a:sp3d extrusionH="254000"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  <a:defRPr/>
              </a:pPr>
              <a:r>
                <a:rPr lang="da-DK" sz="3200" b="1" dirty="0">
                  <a:solidFill>
                    <a:srgbClr val="0070C0"/>
                  </a:solidFill>
                  <a:cs typeface="Arial" charset="0"/>
                </a:rPr>
                <a:t>2010</a:t>
              </a:r>
            </a:p>
          </p:txBody>
        </p:sp>
        <p:sp>
          <p:nvSpPr>
            <p:cNvPr id="62" name="Tekstboks 61"/>
            <p:cNvSpPr txBox="1"/>
            <p:nvPr/>
          </p:nvSpPr>
          <p:spPr>
            <a:xfrm>
              <a:off x="2895013" y="3440020"/>
              <a:ext cx="1351652" cy="535531"/>
            </a:xfrm>
            <a:prstGeom prst="rect">
              <a:avLst/>
            </a:prstGeom>
            <a:solidFill>
              <a:srgbClr val="2D5EC1"/>
            </a:solidFill>
            <a:sp3d extrusionH="254000"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  <a:defRPr/>
              </a:pPr>
              <a:r>
                <a:rPr lang="da-DK" sz="3200" b="1" dirty="0">
                  <a:solidFill>
                    <a:srgbClr val="FFFFFF"/>
                  </a:solidFill>
                  <a:cs typeface="Arial" charset="0"/>
                </a:rPr>
                <a:t>2013</a:t>
              </a:r>
            </a:p>
          </p:txBody>
        </p:sp>
        <p:sp>
          <p:nvSpPr>
            <p:cNvPr id="63" name="Tekstboks 62"/>
            <p:cNvSpPr txBox="1"/>
            <p:nvPr/>
          </p:nvSpPr>
          <p:spPr>
            <a:xfrm>
              <a:off x="2877075" y="2238930"/>
              <a:ext cx="1351652" cy="535531"/>
            </a:xfrm>
            <a:prstGeom prst="rect">
              <a:avLst/>
            </a:prstGeom>
            <a:grpFill/>
            <a:sp3d extrusionH="254000"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  <a:defRPr/>
              </a:pPr>
              <a:r>
                <a:rPr lang="da-DK" sz="3200" b="1" dirty="0">
                  <a:solidFill>
                    <a:srgbClr val="0070C0"/>
                  </a:solidFill>
                  <a:cs typeface="Arial" charset="0"/>
                </a:rPr>
                <a:t>2012</a:t>
              </a:r>
            </a:p>
          </p:txBody>
        </p:sp>
        <p:sp>
          <p:nvSpPr>
            <p:cNvPr id="64" name="Tekstboks 63"/>
            <p:cNvSpPr txBox="1"/>
            <p:nvPr/>
          </p:nvSpPr>
          <p:spPr>
            <a:xfrm>
              <a:off x="2895012" y="1057729"/>
              <a:ext cx="1351652" cy="535531"/>
            </a:xfrm>
            <a:prstGeom prst="rect">
              <a:avLst/>
            </a:prstGeom>
            <a:solidFill>
              <a:srgbClr val="2D5EC1"/>
            </a:solidFill>
            <a:sp3d extrusionH="254000"/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  <a:defRPr/>
              </a:pPr>
              <a:r>
                <a:rPr lang="da-DK" sz="3200" b="1" dirty="0">
                  <a:solidFill>
                    <a:srgbClr val="FFFFFF"/>
                  </a:solidFill>
                  <a:cs typeface="Arial" charset="0"/>
                </a:rPr>
                <a:t>2011</a:t>
              </a:r>
            </a:p>
          </p:txBody>
        </p:sp>
      </p:grpSp>
      <p:sp>
        <p:nvSpPr>
          <p:cNvPr id="22537" name="Tekstboks 69"/>
          <p:cNvSpPr txBox="1">
            <a:spLocks noChangeArrowheads="1"/>
          </p:cNvSpPr>
          <p:nvPr/>
        </p:nvSpPr>
        <p:spPr bwMode="auto">
          <a:xfrm>
            <a:off x="7766050" y="1111250"/>
            <a:ext cx="8397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ct val="50000"/>
              </a:spcBef>
              <a:buSzPct val="80000"/>
              <a:buFont typeface="Wingdings" pitchFamily="2" charset="2"/>
              <a:buNone/>
            </a:pPr>
            <a:r>
              <a:rPr lang="da-DK" sz="1800" b="1">
                <a:solidFill>
                  <a:srgbClr val="0070C0"/>
                </a:solidFill>
                <a:cs typeface="Arial" charset="0"/>
              </a:rPr>
              <a:t>2010</a:t>
            </a:r>
          </a:p>
        </p:txBody>
      </p:sp>
      <p:sp>
        <p:nvSpPr>
          <p:cNvPr id="71" name="Line 33"/>
          <p:cNvSpPr>
            <a:spLocks noChangeShapeType="1"/>
          </p:cNvSpPr>
          <p:nvPr/>
        </p:nvSpPr>
        <p:spPr bwMode="auto">
          <a:xfrm rot="5400000" flipH="1" flipV="1">
            <a:off x="7287419" y="235744"/>
            <a:ext cx="4762" cy="247650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1800" b="1" kern="0">
              <a:solidFill>
                <a:srgbClr val="0070C0"/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22539" name="Tekstboks 71"/>
          <p:cNvSpPr txBox="1">
            <a:spLocks noChangeArrowheads="1"/>
          </p:cNvSpPr>
          <p:nvPr/>
        </p:nvSpPr>
        <p:spPr bwMode="auto">
          <a:xfrm>
            <a:off x="6051550" y="1938338"/>
            <a:ext cx="3043238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SzPct val="80000"/>
              <a:buFont typeface="Arial" charset="0"/>
              <a:buChar char="•"/>
            </a:pPr>
            <a:r>
              <a:rPr lang="en-US" sz="1400" b="1">
                <a:solidFill>
                  <a:srgbClr val="0070C0"/>
                </a:solidFill>
                <a:cs typeface="Arial" charset="0"/>
              </a:rPr>
              <a:t>new rules for ICT standards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SzPct val="80000"/>
              <a:buFont typeface="Arial" charset="0"/>
              <a:buChar char="•"/>
            </a:pPr>
            <a:r>
              <a:rPr lang="en-US" sz="1400" b="1">
                <a:solidFill>
                  <a:srgbClr val="0070C0"/>
                </a:solidFill>
                <a:cs typeface="Arial" charset="0"/>
              </a:rPr>
              <a:t>EIF</a:t>
            </a:r>
          </a:p>
        </p:txBody>
      </p:sp>
      <p:grpSp>
        <p:nvGrpSpPr>
          <p:cNvPr id="3" name="1 Grupo"/>
          <p:cNvGrpSpPr>
            <a:grpSpLocks/>
          </p:cNvGrpSpPr>
          <p:nvPr/>
        </p:nvGrpSpPr>
        <p:grpSpPr bwMode="auto">
          <a:xfrm>
            <a:off x="4476750" y="1336675"/>
            <a:ext cx="596900" cy="647700"/>
            <a:chOff x="4758191" y="1319129"/>
            <a:chExt cx="597581" cy="647792"/>
          </a:xfrm>
        </p:grpSpPr>
        <p:grpSp>
          <p:nvGrpSpPr>
            <p:cNvPr id="20537" name="Gruppe 72"/>
            <p:cNvGrpSpPr>
              <a:grpSpLocks/>
            </p:cNvGrpSpPr>
            <p:nvPr/>
          </p:nvGrpSpPr>
          <p:grpSpPr bwMode="auto">
            <a:xfrm>
              <a:off x="4758191" y="1319129"/>
              <a:ext cx="597581" cy="647792"/>
              <a:chOff x="6731000" y="307975"/>
              <a:chExt cx="1341438" cy="1454438"/>
            </a:xfrm>
          </p:grpSpPr>
          <p:grpSp>
            <p:nvGrpSpPr>
              <p:cNvPr id="20539" name="Gruppe 69"/>
              <p:cNvGrpSpPr>
                <a:grpSpLocks/>
              </p:cNvGrpSpPr>
              <p:nvPr/>
            </p:nvGrpSpPr>
            <p:grpSpPr bwMode="auto">
              <a:xfrm>
                <a:off x="6731000" y="307975"/>
                <a:ext cx="1341438" cy="1335088"/>
                <a:chOff x="6985496" y="4742888"/>
                <a:chExt cx="1340936" cy="1335810"/>
              </a:xfrm>
            </p:grpSpPr>
            <p:sp>
              <p:nvSpPr>
                <p:cNvPr id="31" name="Ellipse 161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innerShdw blurRad="190500" dist="114300" dir="570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Wingdings" pitchFamily="2" charset="2"/>
                    <a:buNone/>
                    <a:defRPr/>
                  </a:pPr>
                  <a:endParaRPr lang="da-DK" sz="7600" b="1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  <p:grpSp>
              <p:nvGrpSpPr>
                <p:cNvPr id="20546" name="Måne 64"/>
                <p:cNvGrpSpPr>
                  <a:grpSpLocks/>
                </p:cNvGrpSpPr>
                <p:nvPr/>
              </p:nvGrpSpPr>
              <p:grpSpPr bwMode="auto">
                <a:xfrm>
                  <a:off x="7007750" y="5356792"/>
                  <a:ext cx="1287299" cy="712204"/>
                  <a:chOff x="4486656" y="1481328"/>
                  <a:chExt cx="573024" cy="316992"/>
                </a:xfrm>
              </p:grpSpPr>
              <p:pic>
                <p:nvPicPr>
                  <p:cNvPr id="20548" name="Måne 64"/>
                  <p:cNvPicPr>
                    <a:picLocks noChangeArrowheads="1"/>
                  </p:cNvPicPr>
                  <p:nvPr/>
                </p:nvPicPr>
                <p:blipFill>
                  <a:blip r:embed="rId3" cstate="print"/>
                  <a:srcRect/>
                  <a:stretch>
                    <a:fillRect/>
                  </a:stretch>
                </p:blipFill>
                <p:spPr bwMode="auto">
                  <a:xfrm>
                    <a:off x="4486656" y="1481328"/>
                    <a:ext cx="573024" cy="3169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549" name="Text Box 21"/>
                  <p:cNvSpPr txBox="1">
                    <a:spLocks noChangeArrowheads="1"/>
                  </p:cNvSpPr>
                  <p:nvPr/>
                </p:nvSpPr>
                <p:spPr bwMode="auto">
                  <a:xfrm rot="-5047903">
                    <a:off x="4728269" y="1668666"/>
                    <a:ext cx="38521" cy="1852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eaLnBrk="0" hangingPunct="0">
                      <a:lnSpc>
                        <a:spcPct val="90000"/>
                      </a:lnSpc>
                      <a:buSzPct val="80000"/>
                      <a:buFont typeface="Wingdings" pitchFamily="2" charset="2"/>
                      <a:buNone/>
                    </a:pPr>
                    <a:endParaRPr lang="da-DK" sz="7600" b="1">
                      <a:solidFill>
                        <a:srgbClr val="C0C0C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3" name="Ellipse 163"/>
                <p:cNvSpPr/>
                <p:nvPr/>
              </p:nvSpPr>
              <p:spPr bwMode="auto">
                <a:xfrm>
                  <a:off x="7170945" y="4785689"/>
                  <a:ext cx="980739" cy="72404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Wingdings" pitchFamily="2" charset="2"/>
                    <a:buNone/>
                    <a:defRPr/>
                  </a:pPr>
                  <a:endParaRPr lang="da-DK" sz="7600" b="1" kern="0" dirty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  <p:sp>
            <p:nvSpPr>
              <p:cNvPr id="30" name="Ellipse 160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  <a:defRPr/>
                </a:pPr>
                <a:endParaRPr lang="da-DK" sz="7600" b="1" kern="0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20538" name="Tekstboks 164"/>
            <p:cNvSpPr txBox="1">
              <a:spLocks noChangeArrowheads="1"/>
            </p:cNvSpPr>
            <p:nvPr/>
          </p:nvSpPr>
          <p:spPr bwMode="auto">
            <a:xfrm>
              <a:off x="4822912" y="1481262"/>
              <a:ext cx="473206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</a:pPr>
              <a:r>
                <a:rPr lang="da-DK" b="1">
                  <a:solidFill>
                    <a:srgbClr val="000000"/>
                  </a:solidFill>
                  <a:cs typeface="Arial" charset="0"/>
                </a:rPr>
                <a:t>EIF</a:t>
              </a:r>
            </a:p>
          </p:txBody>
        </p:sp>
      </p:grpSp>
      <p:grpSp>
        <p:nvGrpSpPr>
          <p:cNvPr id="7" name="35 Grupo"/>
          <p:cNvGrpSpPr>
            <a:grpSpLocks/>
          </p:cNvGrpSpPr>
          <p:nvPr/>
        </p:nvGrpSpPr>
        <p:grpSpPr bwMode="auto">
          <a:xfrm>
            <a:off x="5192713" y="1338263"/>
            <a:ext cx="596900" cy="647700"/>
            <a:chOff x="4758191" y="1319129"/>
            <a:chExt cx="597581" cy="647792"/>
          </a:xfrm>
        </p:grpSpPr>
        <p:grpSp>
          <p:nvGrpSpPr>
            <p:cNvPr id="20524" name="Gruppe 72"/>
            <p:cNvGrpSpPr>
              <a:grpSpLocks/>
            </p:cNvGrpSpPr>
            <p:nvPr/>
          </p:nvGrpSpPr>
          <p:grpSpPr bwMode="auto">
            <a:xfrm>
              <a:off x="4758191" y="1319129"/>
              <a:ext cx="597581" cy="647792"/>
              <a:chOff x="6731000" y="307975"/>
              <a:chExt cx="1341438" cy="1454438"/>
            </a:xfrm>
          </p:grpSpPr>
          <p:grpSp>
            <p:nvGrpSpPr>
              <p:cNvPr id="20526" name="Gruppe 69"/>
              <p:cNvGrpSpPr>
                <a:grpSpLocks/>
              </p:cNvGrpSpPr>
              <p:nvPr/>
            </p:nvGrpSpPr>
            <p:grpSpPr bwMode="auto">
              <a:xfrm>
                <a:off x="6731000" y="307975"/>
                <a:ext cx="1341438" cy="1335088"/>
                <a:chOff x="6985496" y="4742888"/>
                <a:chExt cx="1340936" cy="1335810"/>
              </a:xfrm>
            </p:grpSpPr>
            <p:sp>
              <p:nvSpPr>
                <p:cNvPr id="41" name="Ellipse 161"/>
                <p:cNvSpPr/>
                <p:nvPr/>
              </p:nvSpPr>
              <p:spPr bwMode="auto">
                <a:xfrm>
                  <a:off x="6990733" y="4742888"/>
                  <a:ext cx="1335699" cy="13358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B0036"/>
                    </a:gs>
                    <a:gs pos="100000">
                      <a:srgbClr val="D60015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innerShdw blurRad="190500" dist="114300" dir="5700000">
                    <a:srgbClr val="000000">
                      <a:alpha val="37000"/>
                    </a:srgbClr>
                  </a:innerShdw>
                </a:effectLst>
              </p:spPr>
              <p:txBody>
                <a:bodyPr anchor="ctr"/>
                <a:lstStyle/>
                <a:p>
                  <a:pPr algn="ctr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Wingdings" pitchFamily="2" charset="2"/>
                    <a:buNone/>
                    <a:defRPr/>
                  </a:pPr>
                  <a:endParaRPr lang="da-DK" sz="7600" b="1" kern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  <p:grpSp>
              <p:nvGrpSpPr>
                <p:cNvPr id="20533" name="Måne 64"/>
                <p:cNvGrpSpPr>
                  <a:grpSpLocks/>
                </p:cNvGrpSpPr>
                <p:nvPr/>
              </p:nvGrpSpPr>
              <p:grpSpPr bwMode="auto">
                <a:xfrm>
                  <a:off x="7015309" y="5353227"/>
                  <a:ext cx="1273604" cy="725901"/>
                  <a:chOff x="5205984" y="1481328"/>
                  <a:chExt cx="566928" cy="323088"/>
                </a:xfrm>
              </p:grpSpPr>
              <p:pic>
                <p:nvPicPr>
                  <p:cNvPr id="20535" name="Måne 64"/>
                  <p:cNvPicPr>
                    <a:picLocks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5205984" y="1481328"/>
                    <a:ext cx="566928" cy="3230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0536" name="Text Box 35"/>
                  <p:cNvSpPr txBox="1">
                    <a:spLocks noChangeArrowheads="1"/>
                  </p:cNvSpPr>
                  <p:nvPr/>
                </p:nvSpPr>
                <p:spPr bwMode="auto">
                  <a:xfrm rot="-5047903">
                    <a:off x="5444232" y="1670253"/>
                    <a:ext cx="38521" cy="18521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anchor="ctr"/>
                  <a:lstStyle/>
                  <a:p>
                    <a:pPr algn="ctr" eaLnBrk="0" hangingPunct="0">
                      <a:lnSpc>
                        <a:spcPct val="90000"/>
                      </a:lnSpc>
                      <a:buSzPct val="80000"/>
                      <a:buFont typeface="Wingdings" pitchFamily="2" charset="2"/>
                      <a:buNone/>
                    </a:pPr>
                    <a:endParaRPr lang="da-DK" sz="7600" b="1">
                      <a:solidFill>
                        <a:srgbClr val="C0C0C0"/>
                      </a:solidFill>
                      <a:latin typeface="Calibri" pitchFamily="34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4" name="Ellipse 163"/>
                <p:cNvSpPr/>
                <p:nvPr/>
              </p:nvSpPr>
              <p:spPr bwMode="auto">
                <a:xfrm>
                  <a:off x="7170945" y="4785689"/>
                  <a:ext cx="980737" cy="7240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1F497D">
                        <a:lumMod val="40000"/>
                        <a:lumOff val="60000"/>
                        <a:alpha val="0"/>
                      </a:srgbClr>
                    </a:gs>
                    <a:gs pos="100000">
                      <a:sysClr val="window" lastClr="FFFFFF">
                        <a:alpha val="77000"/>
                      </a:sysClr>
                    </a:gs>
                  </a:gsLst>
                  <a:lin ang="16200000" scaled="0"/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Wingdings" pitchFamily="2" charset="2"/>
                    <a:buNone/>
                    <a:defRPr/>
                  </a:pPr>
                  <a:endParaRPr lang="da-DK" sz="7600" b="1" kern="0" dirty="0">
                    <a:solidFill>
                      <a:sysClr val="window" lastClr="FFFFFF"/>
                    </a:solidFill>
                    <a:latin typeface="Calibri"/>
                    <a:cs typeface="Arial" charset="0"/>
                  </a:endParaRPr>
                </a:p>
              </p:txBody>
            </p:sp>
          </p:grpSp>
          <p:sp>
            <p:nvSpPr>
              <p:cNvPr id="40" name="Ellipse 160"/>
              <p:cNvSpPr/>
              <p:nvPr/>
            </p:nvSpPr>
            <p:spPr bwMode="auto">
              <a:xfrm>
                <a:off x="6786578" y="1500174"/>
                <a:ext cx="1198946" cy="26223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FFF">
                      <a:alpha val="0"/>
                    </a:srgbClr>
                  </a:gs>
                  <a:gs pos="0">
                    <a:srgbClr val="E6E6E6">
                      <a:lumMod val="10000"/>
                      <a:alpha val="76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80000"/>
                  <a:buFont typeface="Wingdings" pitchFamily="2" charset="2"/>
                  <a:buNone/>
                  <a:defRPr/>
                </a:pPr>
                <a:endParaRPr lang="da-DK" sz="7600" b="1" kern="0">
                  <a:solidFill>
                    <a:srgbClr val="FFFFFF"/>
                  </a:solidFill>
                  <a:latin typeface="Calibri"/>
                  <a:cs typeface="Arial" charset="0"/>
                </a:endParaRPr>
              </a:p>
            </p:txBody>
          </p:sp>
        </p:grpSp>
        <p:sp>
          <p:nvSpPr>
            <p:cNvPr id="20525" name="Tekstboks 164"/>
            <p:cNvSpPr txBox="1">
              <a:spLocks noChangeArrowheads="1"/>
            </p:cNvSpPr>
            <p:nvPr/>
          </p:nvSpPr>
          <p:spPr bwMode="auto">
            <a:xfrm>
              <a:off x="4818103" y="1380782"/>
              <a:ext cx="482824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90000"/>
                </a:lnSpc>
                <a:buSzPct val="80000"/>
                <a:buFont typeface="Wingdings" pitchFamily="2" charset="2"/>
                <a:buNone/>
              </a:pPr>
              <a:r>
                <a:rPr lang="da-DK" b="1">
                  <a:solidFill>
                    <a:srgbClr val="000000"/>
                  </a:solidFill>
                  <a:cs typeface="Arial" charset="0"/>
                </a:rPr>
                <a:t>ICT</a:t>
              </a:r>
            </a:p>
            <a:p>
              <a:pPr algn="ctr" eaLnBrk="0" hangingPunct="0">
                <a:lnSpc>
                  <a:spcPct val="90000"/>
                </a:lnSpc>
                <a:buSzPct val="80000"/>
                <a:buFont typeface="Wingdings" pitchFamily="2" charset="2"/>
                <a:buNone/>
              </a:pPr>
              <a:r>
                <a:rPr lang="da-DK" b="1">
                  <a:solidFill>
                    <a:srgbClr val="000000"/>
                  </a:solidFill>
                  <a:cs typeface="Arial" charset="0"/>
                </a:rPr>
                <a:t>std</a:t>
              </a:r>
            </a:p>
          </p:txBody>
        </p:sp>
      </p:grpSp>
      <p:grpSp>
        <p:nvGrpSpPr>
          <p:cNvPr id="11" name="2 Grupo"/>
          <p:cNvGrpSpPr>
            <a:grpSpLocks/>
          </p:cNvGrpSpPr>
          <p:nvPr/>
        </p:nvGrpSpPr>
        <p:grpSpPr bwMode="auto">
          <a:xfrm>
            <a:off x="4576763" y="1911350"/>
            <a:ext cx="942975" cy="750888"/>
            <a:chOff x="4576803" y="1783337"/>
            <a:chExt cx="943331" cy="750302"/>
          </a:xfrm>
        </p:grpSpPr>
        <p:grpSp>
          <p:nvGrpSpPr>
            <p:cNvPr id="20512" name="Gruppe 188"/>
            <p:cNvGrpSpPr>
              <a:grpSpLocks/>
            </p:cNvGrpSpPr>
            <p:nvPr/>
          </p:nvGrpSpPr>
          <p:grpSpPr bwMode="auto">
            <a:xfrm>
              <a:off x="4682591" y="1783337"/>
              <a:ext cx="737270" cy="750302"/>
              <a:chOff x="3262312" y="2393945"/>
              <a:chExt cx="1293813" cy="1400817"/>
            </a:xfrm>
          </p:grpSpPr>
          <p:grpSp>
            <p:nvGrpSpPr>
              <p:cNvPr id="20514" name="Gruppe 128"/>
              <p:cNvGrpSpPr>
                <a:grpSpLocks/>
              </p:cNvGrpSpPr>
              <p:nvPr/>
            </p:nvGrpSpPr>
            <p:grpSpPr bwMode="auto">
              <a:xfrm>
                <a:off x="3262312" y="2393944"/>
                <a:ext cx="1293813" cy="1400818"/>
                <a:chOff x="2257732" y="2455102"/>
                <a:chExt cx="1293692" cy="1400618"/>
              </a:xfrm>
            </p:grpSpPr>
            <p:sp>
              <p:nvSpPr>
                <p:cNvPr id="48" name="Ellipse 148"/>
                <p:cNvSpPr/>
                <p:nvPr/>
              </p:nvSpPr>
              <p:spPr bwMode="auto">
                <a:xfrm>
                  <a:off x="2278503" y="3596339"/>
                  <a:ext cx="1185740" cy="25938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rgbClr val="FFFFFF">
                        <a:alpha val="0"/>
                      </a:srgbClr>
                    </a:gs>
                    <a:gs pos="0">
                      <a:srgbClr val="E6E6E6">
                        <a:lumMod val="10000"/>
                        <a:alpha val="76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80000"/>
                    <a:buFont typeface="Wingdings" pitchFamily="2" charset="2"/>
                    <a:buNone/>
                    <a:defRPr/>
                  </a:pPr>
                  <a:endParaRPr lang="da-DK" sz="7600" b="1" kern="0">
                    <a:solidFill>
                      <a:srgbClr val="FFFFFF"/>
                    </a:solidFill>
                    <a:latin typeface="Calibri"/>
                    <a:cs typeface="Arial" charset="0"/>
                  </a:endParaRPr>
                </a:p>
              </p:txBody>
            </p:sp>
            <p:grpSp>
              <p:nvGrpSpPr>
                <p:cNvPr id="20521" name="Gruppe 90"/>
                <p:cNvGrpSpPr>
                  <a:grpSpLocks/>
                </p:cNvGrpSpPr>
                <p:nvPr/>
              </p:nvGrpSpPr>
              <p:grpSpPr bwMode="auto">
                <a:xfrm>
                  <a:off x="2257732" y="2455102"/>
                  <a:ext cx="1293692" cy="1293844"/>
                  <a:chOff x="428742" y="3317708"/>
                  <a:chExt cx="492200" cy="492258"/>
                </a:xfrm>
              </p:grpSpPr>
              <p:sp>
                <p:nvSpPr>
                  <p:cNvPr id="50" name="Ellipse 150"/>
                  <p:cNvSpPr/>
                  <p:nvPr/>
                </p:nvSpPr>
                <p:spPr bwMode="auto">
                  <a:xfrm>
                    <a:off x="429152" y="3317709"/>
                    <a:ext cx="491938" cy="492323"/>
                  </a:xfrm>
                  <a:prstGeom prst="ellipse">
                    <a:avLst/>
                  </a:prstGeom>
                  <a:gradFill flip="none" rotWithShape="1">
                    <a:gsLst>
                      <a:gs pos="30000">
                        <a:srgbClr val="FFFF00"/>
                      </a:gs>
                      <a:gs pos="99000">
                        <a:srgbClr val="FFC000"/>
                      </a:gs>
                    </a:gsLst>
                    <a:lin ang="16200000" scaled="1"/>
                    <a:tileRect/>
                  </a:gradFill>
                  <a:ln w="3175">
                    <a:solidFill>
                      <a:srgbClr val="FFCC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SzPct val="80000"/>
                      <a:buFont typeface="Wingdings" pitchFamily="2" charset="2"/>
                      <a:buNone/>
                      <a:defRPr/>
                    </a:pPr>
                    <a:endParaRPr lang="da-DK" sz="7600" b="1" kern="0" noProof="1">
                      <a:solidFill>
                        <a:sysClr val="windowText" lastClr="000000"/>
                      </a:solidFill>
                      <a:latin typeface="Calibri"/>
                      <a:cs typeface="Arial" charset="0"/>
                    </a:endParaRPr>
                  </a:p>
                </p:txBody>
              </p:sp>
              <p:sp>
                <p:nvSpPr>
                  <p:cNvPr id="51" name="Ellipse 151"/>
                  <p:cNvSpPr/>
                  <p:nvPr/>
                </p:nvSpPr>
                <p:spPr bwMode="auto">
                  <a:xfrm>
                    <a:off x="500187" y="3336861"/>
                    <a:ext cx="360472" cy="26700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1F497D">
                          <a:lumMod val="40000"/>
                          <a:lumOff val="60000"/>
                          <a:alpha val="0"/>
                        </a:srgbClr>
                      </a:gs>
                      <a:gs pos="100000">
                        <a:sysClr val="window" lastClr="FFFFFF">
                          <a:alpha val="77000"/>
                        </a:sysClr>
                      </a:gs>
                    </a:gsLst>
                    <a:lin ang="16200000" scaled="0"/>
                    <a:tileRect/>
                  </a:gra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0" fontAlgn="auto" hangingPunct="0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SzPct val="80000"/>
                      <a:buFont typeface="Wingdings" pitchFamily="2" charset="2"/>
                      <a:buNone/>
                      <a:defRPr/>
                    </a:pPr>
                    <a:endParaRPr lang="da-DK" sz="7600" b="1" kern="0" dirty="0">
                      <a:solidFill>
                        <a:sysClr val="window" lastClr="FFFFFF"/>
                      </a:solidFill>
                      <a:latin typeface="Calibri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0515" name="Måne 147"/>
              <p:cNvGrpSpPr>
                <a:grpSpLocks/>
              </p:cNvGrpSpPr>
              <p:nvPr/>
            </p:nvGrpSpPr>
            <p:grpSpPr bwMode="auto">
              <a:xfrm>
                <a:off x="3293043" y="3082566"/>
                <a:ext cx="1187891" cy="636854"/>
                <a:chOff x="4700016" y="2151888"/>
                <a:chExt cx="676656" cy="341376"/>
              </a:xfrm>
            </p:grpSpPr>
            <p:pic>
              <p:nvPicPr>
                <p:cNvPr id="20516" name="Måne 147"/>
                <p:cNvPicPr>
                  <a:picLocks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00016" y="2151888"/>
                  <a:ext cx="676656" cy="34137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517" name="Text Box 52"/>
                <p:cNvSpPr txBox="1">
                  <a:spLocks noChangeArrowheads="1"/>
                </p:cNvSpPr>
                <p:nvPr/>
              </p:nvSpPr>
              <p:spPr bwMode="auto">
                <a:xfrm rot="-5029288">
                  <a:off x="4990824" y="2345141"/>
                  <a:ext cx="38945" cy="2177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eaLnBrk="0" hangingPunct="0">
                    <a:lnSpc>
                      <a:spcPct val="90000"/>
                    </a:lnSpc>
                    <a:buSzPct val="80000"/>
                    <a:buFont typeface="Wingdings" pitchFamily="2" charset="2"/>
                    <a:buNone/>
                  </a:pPr>
                  <a:endParaRPr lang="da-DK" sz="7600" b="1">
                    <a:solidFill>
                      <a:srgbClr val="C0C0C0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  <p:sp>
          <p:nvSpPr>
            <p:cNvPr id="20513" name="Tekstboks 165"/>
            <p:cNvSpPr txBox="1">
              <a:spLocks noChangeArrowheads="1"/>
            </p:cNvSpPr>
            <p:nvPr/>
          </p:nvSpPr>
          <p:spPr bwMode="auto">
            <a:xfrm>
              <a:off x="4576803" y="1922928"/>
              <a:ext cx="943331" cy="421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</a:pPr>
              <a:r>
                <a:rPr lang="da-DK" b="1">
                  <a:solidFill>
                    <a:srgbClr val="FFD624"/>
                  </a:solidFill>
                  <a:cs typeface="Arial" charset="0"/>
                </a:rPr>
                <a:t>stds eProc</a:t>
              </a:r>
            </a:p>
          </p:txBody>
        </p:sp>
      </p:grpSp>
      <p:grpSp>
        <p:nvGrpSpPr>
          <p:cNvPr id="16" name="Gruppe 346"/>
          <p:cNvGrpSpPr>
            <a:grpSpLocks/>
          </p:cNvGrpSpPr>
          <p:nvPr/>
        </p:nvGrpSpPr>
        <p:grpSpPr bwMode="auto">
          <a:xfrm>
            <a:off x="4013200" y="2927350"/>
            <a:ext cx="1824038" cy="1404938"/>
            <a:chOff x="3889659" y="2301382"/>
            <a:chExt cx="715645" cy="550966"/>
          </a:xfrm>
        </p:grpSpPr>
        <p:sp>
          <p:nvSpPr>
            <p:cNvPr id="57" name="Ellipse 139"/>
            <p:cNvSpPr/>
            <p:nvPr/>
          </p:nvSpPr>
          <p:spPr bwMode="auto">
            <a:xfrm>
              <a:off x="3889659" y="2723966"/>
              <a:ext cx="715645" cy="12838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>
                <a:defRPr sz="1400">
                  <a:solidFill>
                    <a:srgbClr val="3C4664"/>
                  </a:solidFill>
                  <a:latin typeface="Verdana" pitchFamily="34" charset="0"/>
                </a:defRPr>
              </a:lvl1pPr>
              <a:lvl2pPr marL="742950" indent="-285750">
                <a:defRPr sz="1400">
                  <a:solidFill>
                    <a:srgbClr val="3C4664"/>
                  </a:solidFill>
                  <a:latin typeface="Verdana" pitchFamily="34" charset="0"/>
                </a:defRPr>
              </a:lvl2pPr>
              <a:lvl3pPr marL="1143000" indent="-228600">
                <a:defRPr sz="1400">
                  <a:solidFill>
                    <a:srgbClr val="3C4664"/>
                  </a:solidFill>
                  <a:latin typeface="Verdana" pitchFamily="34" charset="0"/>
                </a:defRPr>
              </a:lvl3pPr>
              <a:lvl4pPr marL="1600200" indent="-228600">
                <a:defRPr sz="1400">
                  <a:solidFill>
                    <a:srgbClr val="3C4664"/>
                  </a:solidFill>
                  <a:latin typeface="Verdana" pitchFamily="34" charset="0"/>
                </a:defRPr>
              </a:lvl4pPr>
              <a:lvl5pPr marL="2057400" indent="-228600">
                <a:defRPr sz="1400">
                  <a:solidFill>
                    <a:srgbClr val="3C4664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SzPct val="80000"/>
                <a:buFont typeface="Wingdings" pitchFamily="2" charset="2"/>
                <a:defRPr sz="1400">
                  <a:solidFill>
                    <a:srgbClr val="3C4664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SzPct val="80000"/>
                <a:buFont typeface="Wingdings" pitchFamily="2" charset="2"/>
                <a:defRPr sz="1400">
                  <a:solidFill>
                    <a:srgbClr val="3C4664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SzPct val="80000"/>
                <a:buFont typeface="Wingdings" pitchFamily="2" charset="2"/>
                <a:defRPr sz="1400">
                  <a:solidFill>
                    <a:srgbClr val="3C4664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SzPct val="80000"/>
                <a:buFont typeface="Wingdings" pitchFamily="2" charset="2"/>
                <a:defRPr sz="1400">
                  <a:solidFill>
                    <a:srgbClr val="3C4664"/>
                  </a:solidFill>
                  <a:latin typeface="Verdana" pitchFamily="34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  <a:buSzPct val="80000"/>
                <a:buFont typeface="Wingdings" pitchFamily="2" charset="2"/>
                <a:buNone/>
                <a:defRPr/>
              </a:pPr>
              <a:endParaRPr lang="da-DK" b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20503" name="Gruppe 244"/>
            <p:cNvGrpSpPr>
              <a:grpSpLocks/>
            </p:cNvGrpSpPr>
            <p:nvPr/>
          </p:nvGrpSpPr>
          <p:grpSpPr bwMode="auto">
            <a:xfrm>
              <a:off x="4005954" y="2301382"/>
              <a:ext cx="508897" cy="507268"/>
              <a:chOff x="2329190" y="3175056"/>
              <a:chExt cx="2131782" cy="2124956"/>
            </a:xfrm>
          </p:grpSpPr>
          <p:grpSp>
            <p:nvGrpSpPr>
              <p:cNvPr id="20504" name="Gruppe 242"/>
              <p:cNvGrpSpPr>
                <a:grpSpLocks/>
              </p:cNvGrpSpPr>
              <p:nvPr/>
            </p:nvGrpSpPr>
            <p:grpSpPr bwMode="auto">
              <a:xfrm>
                <a:off x="2346750" y="3175056"/>
                <a:ext cx="2114222" cy="2114322"/>
                <a:chOff x="2346750" y="3175056"/>
                <a:chExt cx="2114222" cy="2114322"/>
              </a:xfrm>
            </p:grpSpPr>
            <p:sp>
              <p:nvSpPr>
                <p:cNvPr id="75" name="Ellipse 143"/>
                <p:cNvSpPr/>
                <p:nvPr/>
              </p:nvSpPr>
              <p:spPr bwMode="auto">
                <a:xfrm rot="1356468">
                  <a:off x="2346750" y="3175056"/>
                  <a:ext cx="2114222" cy="2114322"/>
                </a:xfrm>
                <a:prstGeom prst="ellipse">
                  <a:avLst/>
                </a:prstGeom>
                <a:gradFill flip="none" rotWithShape="1">
                  <a:gsLst>
                    <a:gs pos="55000">
                      <a:srgbClr val="9BBB59">
                        <a:shade val="51000"/>
                        <a:satMod val="130000"/>
                      </a:srgbClr>
                    </a:gs>
                    <a:gs pos="83000">
                      <a:srgbClr val="C0FF4D"/>
                    </a:gs>
                    <a:gs pos="100000">
                      <a:srgbClr val="9BBB59">
                        <a:shade val="94000"/>
                        <a:satMod val="13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>
                  <a:solidFill>
                    <a:srgbClr val="AECD71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anchor="ctr"/>
                <a:lstStyle>
                  <a:lvl1pPr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1pPr>
                  <a:lvl2pPr marL="742950" indent="-285750"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2pPr>
                  <a:lvl3pPr marL="1143000" indent="-228600"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3pPr>
                  <a:lvl4pPr marL="1600200" indent="-228600"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4pPr>
                  <a:lvl5pPr marL="2057400" indent="-228600"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5pPr>
                  <a:lvl6pPr marL="25146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SzPct val="80000"/>
                    <a:buFont typeface="Wingdings" pitchFamily="2" charset="2"/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6pPr>
                  <a:lvl7pPr marL="29718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SzPct val="80000"/>
                    <a:buFont typeface="Wingdings" pitchFamily="2" charset="2"/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7pPr>
                  <a:lvl8pPr marL="34290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SzPct val="80000"/>
                    <a:buFont typeface="Wingdings" pitchFamily="2" charset="2"/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8pPr>
                  <a:lvl9pPr marL="3886200" indent="-228600" algn="ctr" eaLnBrk="0" fontAlgn="base" hangingPunct="0">
                    <a:lnSpc>
                      <a:spcPct val="90000"/>
                    </a:lnSpc>
                    <a:spcBef>
                      <a:spcPct val="50000"/>
                    </a:spcBef>
                    <a:spcAft>
                      <a:spcPct val="0"/>
                    </a:spcAft>
                    <a:buSzPct val="80000"/>
                    <a:buFont typeface="Wingdings" pitchFamily="2" charset="2"/>
                    <a:defRPr sz="1400">
                      <a:solidFill>
                        <a:srgbClr val="3C4664"/>
                      </a:solidFill>
                      <a:latin typeface="Verdana" pitchFamily="34" charset="0"/>
                    </a:defRPr>
                  </a:lvl9pPr>
                </a:lstStyle>
                <a:p>
                  <a:pPr algn="ctr" eaLnBrk="0" hangingPunct="0">
                    <a:lnSpc>
                      <a:spcPct val="90000"/>
                    </a:lnSpc>
                    <a:buSzPct val="80000"/>
                    <a:buFont typeface="Wingdings" pitchFamily="2" charset="2"/>
                    <a:buNone/>
                    <a:defRPr/>
                  </a:pPr>
                  <a:endParaRPr lang="da-DK" b="1" smtClean="0">
                    <a:solidFill>
                      <a:srgbClr val="FFFFFF"/>
                    </a:solidFill>
                    <a:latin typeface="Calibri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511" name="Ellipse 144"/>
                <p:cNvSpPr>
                  <a:spLocks noChangeArrowheads="1"/>
                </p:cNvSpPr>
                <p:nvPr/>
              </p:nvSpPr>
              <p:spPr bwMode="auto">
                <a:xfrm>
                  <a:off x="2692594" y="3208960"/>
                  <a:ext cx="1495014" cy="114748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CF9">
                        <a:alpha val="76999"/>
                      </a:srgbClr>
                    </a:gs>
                  </a:gsLst>
                  <a:lin ang="162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342900" indent="-342900" algn="ctr" eaLnBrk="0" hangingPunct="0">
                    <a:lnSpc>
                      <a:spcPct val="90000"/>
                    </a:lnSpc>
                    <a:buSzPct val="80000"/>
                    <a:buFont typeface="Calibri" pitchFamily="34" charset="0"/>
                    <a:buAutoNum type="arabicPeriod"/>
                  </a:pPr>
                  <a:endParaRPr lang="da-DK" sz="7600" b="1">
                    <a:solidFill>
                      <a:srgbClr val="FFFFFF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  <p:grpSp>
            <p:nvGrpSpPr>
              <p:cNvPr id="20505" name="Måne 142"/>
              <p:cNvGrpSpPr>
                <a:grpSpLocks/>
              </p:cNvGrpSpPr>
              <p:nvPr/>
            </p:nvGrpSpPr>
            <p:grpSpPr bwMode="auto">
              <a:xfrm>
                <a:off x="2369691" y="4355608"/>
                <a:ext cx="1953693" cy="951369"/>
                <a:chOff x="4334256" y="3517392"/>
                <a:chExt cx="1188720" cy="579120"/>
              </a:xfrm>
            </p:grpSpPr>
            <p:pic>
              <p:nvPicPr>
                <p:cNvPr id="20506" name="Måne 142"/>
                <p:cNvPicPr>
                  <a:picLocks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34256" y="3517392"/>
                  <a:ext cx="1188720" cy="5791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507" name="Text Box 66"/>
                <p:cNvSpPr txBox="1">
                  <a:spLocks noChangeArrowheads="1"/>
                </p:cNvSpPr>
                <p:nvPr/>
              </p:nvSpPr>
              <p:spPr bwMode="auto">
                <a:xfrm rot="-5047903">
                  <a:off x="4848595" y="3833417"/>
                  <a:ext cx="68840" cy="3898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eaLnBrk="0" hangingPunct="0">
                    <a:lnSpc>
                      <a:spcPct val="90000"/>
                    </a:lnSpc>
                    <a:buSzPct val="80000"/>
                    <a:buFont typeface="Wingdings" pitchFamily="2" charset="2"/>
                    <a:buNone/>
                  </a:pPr>
                  <a:endParaRPr lang="da-DK" sz="7600" b="1">
                    <a:solidFill>
                      <a:srgbClr val="FFFFFF"/>
                    </a:solidFill>
                    <a:latin typeface="Calibri" pitchFamily="34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22544" name="Tekstboks 166"/>
          <p:cNvSpPr txBox="1">
            <a:spLocks noChangeArrowheads="1"/>
          </p:cNvSpPr>
          <p:nvPr/>
        </p:nvSpPr>
        <p:spPr bwMode="auto">
          <a:xfrm>
            <a:off x="4518025" y="3284538"/>
            <a:ext cx="892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da-DK" sz="1600" b="1">
                <a:solidFill>
                  <a:srgbClr val="FFFFFF"/>
                </a:solidFill>
                <a:cs typeface="Arial" charset="0"/>
              </a:rPr>
              <a:t>MS to </a:t>
            </a:r>
          </a:p>
          <a:p>
            <a:pPr algn="ctr" eaLnBrk="0" hangingPunct="0">
              <a:lnSpc>
                <a:spcPct val="90000"/>
              </a:lnSpc>
              <a:buSzPct val="80000"/>
              <a:buFont typeface="Wingdings" pitchFamily="2" charset="2"/>
              <a:buNone/>
            </a:pPr>
            <a:r>
              <a:rPr lang="da-DK" sz="1600" b="1">
                <a:solidFill>
                  <a:srgbClr val="FFFFFF"/>
                </a:solidFill>
                <a:cs typeface="Arial" charset="0"/>
              </a:rPr>
              <a:t>apply</a:t>
            </a:r>
          </a:p>
        </p:txBody>
      </p:sp>
      <p:grpSp>
        <p:nvGrpSpPr>
          <p:cNvPr id="20497" name="1 Grupo"/>
          <p:cNvGrpSpPr>
            <a:grpSpLocks/>
          </p:cNvGrpSpPr>
          <p:nvPr/>
        </p:nvGrpSpPr>
        <p:grpSpPr bwMode="auto">
          <a:xfrm>
            <a:off x="4983163" y="188913"/>
            <a:ext cx="3986212" cy="969962"/>
            <a:chOff x="103188" y="128588"/>
            <a:chExt cx="4406900" cy="969962"/>
          </a:xfrm>
        </p:grpSpPr>
        <p:pic>
          <p:nvPicPr>
            <p:cNvPr id="20498" name="Picture 7" descr="pic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3188" y="128588"/>
              <a:ext cx="1112837" cy="96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9" name="Text Box 8"/>
            <p:cNvSpPr txBox="1">
              <a:spLocks noChangeArrowheads="1"/>
            </p:cNvSpPr>
            <p:nvPr/>
          </p:nvSpPr>
          <p:spPr bwMode="auto">
            <a:xfrm>
              <a:off x="1217613" y="128588"/>
              <a:ext cx="3292475" cy="968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buSzPct val="80000"/>
                <a:buFont typeface="Wingdings" pitchFamily="2" charset="2"/>
                <a:buNone/>
              </a:pPr>
              <a:r>
                <a:rPr lang="es-ES" sz="3200" b="1">
                  <a:solidFill>
                    <a:srgbClr val="FFD624"/>
                  </a:solidFill>
                  <a:latin typeface="Calibri" pitchFamily="34" charset="0"/>
                  <a:cs typeface="Arial" charset="0"/>
                </a:rPr>
                <a:t>Interoperability and standards</a:t>
              </a:r>
              <a:endParaRPr lang="en-GB" sz="3200" b="1">
                <a:solidFill>
                  <a:srgbClr val="FFD624"/>
                </a:solidFill>
                <a:latin typeface="Calibri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3" grpId="0"/>
      <p:bldP spid="22534" grpId="0"/>
      <p:bldP spid="22537" grpId="0"/>
      <p:bldP spid="22539" grpId="0"/>
      <p:bldP spid="225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908050"/>
            <a:ext cx="3960812" cy="360363"/>
          </a:xfrm>
        </p:spPr>
        <p:txBody>
          <a:bodyPr lIns="0" tIns="28802" rIns="0" bIns="0"/>
          <a:lstStyle/>
          <a:p>
            <a:pPr marL="0" indent="0" defTabSz="457200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1800" b="0" smtClean="0"/>
              <a:t>Global ICT Standardisation scene</a:t>
            </a:r>
            <a:r>
              <a:rPr lang="en-US" sz="1900" smtClean="0"/>
              <a:t> 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142288" y="1355725"/>
            <a:ext cx="928687" cy="3635375"/>
          </a:xfrm>
          <a:prstGeom prst="rect">
            <a:avLst/>
          </a:prstGeom>
          <a:solidFill>
            <a:srgbClr val="CCCCCC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546975" y="1355725"/>
            <a:ext cx="401638" cy="3635375"/>
          </a:xfrm>
          <a:prstGeom prst="rect">
            <a:avLst/>
          </a:prstGeom>
          <a:solidFill>
            <a:srgbClr val="9966CC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297488" y="1355725"/>
            <a:ext cx="401637" cy="3635375"/>
          </a:xfrm>
          <a:prstGeom prst="rect">
            <a:avLst/>
          </a:prstGeom>
          <a:solidFill>
            <a:srgbClr val="99CCFF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735638" y="1355725"/>
            <a:ext cx="401637" cy="3635375"/>
          </a:xfrm>
          <a:prstGeom prst="rect">
            <a:avLst/>
          </a:prstGeom>
          <a:solidFill>
            <a:srgbClr val="23B8DC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191250" y="1355725"/>
            <a:ext cx="401638" cy="3635375"/>
          </a:xfrm>
          <a:prstGeom prst="rect">
            <a:avLst/>
          </a:prstGeom>
          <a:solidFill>
            <a:srgbClr val="CCCCFF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102475" y="1355725"/>
            <a:ext cx="401638" cy="3635375"/>
          </a:xfrm>
          <a:prstGeom prst="rect">
            <a:avLst/>
          </a:prstGeom>
          <a:solidFill>
            <a:srgbClr val="9999CC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424238" y="1355725"/>
            <a:ext cx="1543050" cy="3635375"/>
          </a:xfrm>
          <a:prstGeom prst="rect">
            <a:avLst/>
          </a:prstGeom>
          <a:solidFill>
            <a:srgbClr val="E6FF00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184150" y="1365250"/>
            <a:ext cx="1603375" cy="3636963"/>
          </a:xfrm>
          <a:prstGeom prst="rect">
            <a:avLst/>
          </a:prstGeom>
          <a:solidFill>
            <a:srgbClr val="FFCC99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1841500" y="1355725"/>
            <a:ext cx="1543050" cy="3635375"/>
          </a:xfrm>
          <a:prstGeom prst="rect">
            <a:avLst/>
          </a:prstGeom>
          <a:solidFill>
            <a:srgbClr val="FFFF99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947863" y="1760538"/>
            <a:ext cx="1127125" cy="249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14338" eaLnBrk="0" hangingPunct="0">
              <a:lnSpc>
                <a:spcPct val="108000"/>
              </a:lnSpc>
              <a:spcAft>
                <a:spcPts val="5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52400" algn="l"/>
                <a:tab pos="982663" algn="l"/>
                <a:tab pos="1811338" algn="l"/>
                <a:tab pos="2641600" algn="l"/>
                <a:tab pos="3470275" algn="l"/>
                <a:tab pos="4300538" algn="l"/>
                <a:tab pos="5129213" algn="l"/>
                <a:tab pos="5959475" algn="l"/>
                <a:tab pos="6788150" algn="l"/>
                <a:tab pos="7618413" algn="l"/>
                <a:tab pos="8447088" algn="l"/>
                <a:tab pos="9277350" algn="l"/>
              </a:tabLst>
              <a:defRPr/>
            </a:pPr>
            <a:r>
              <a:rPr lang="en-US" sz="150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ISO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928813" y="2498725"/>
            <a:ext cx="1125537" cy="227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2801" rIns="0" bIns="0">
            <a:spAutoFit/>
          </a:bodyPr>
          <a:lstStyle/>
          <a:p>
            <a:pPr defTabSz="414338" eaLnBrk="0" hangingPunct="0">
              <a:lnSpc>
                <a:spcPct val="93000"/>
              </a:lnSpc>
              <a:spcAft>
                <a:spcPts val="5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52400" algn="l"/>
                <a:tab pos="982663" algn="l"/>
                <a:tab pos="1811338" algn="l"/>
                <a:tab pos="2641600" algn="l"/>
                <a:tab pos="3470275" algn="l"/>
                <a:tab pos="4300538" algn="l"/>
                <a:tab pos="5129213" algn="l"/>
                <a:tab pos="5959475" algn="l"/>
                <a:tab pos="6788150" algn="l"/>
                <a:tab pos="7618413" algn="l"/>
                <a:tab pos="8447088" algn="l"/>
                <a:tab pos="9277350" algn="l"/>
              </a:tabLst>
              <a:defRPr/>
            </a:pPr>
            <a:r>
              <a:rPr lang="en-US" sz="150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CEN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866900" y="1644650"/>
            <a:ext cx="1517650" cy="431800"/>
          </a:xfrm>
          <a:prstGeom prst="rect">
            <a:avLst/>
          </a:prstGeom>
          <a:gradFill rotWithShape="0">
            <a:gsLst>
              <a:gs pos="0">
                <a:srgbClr val="E6E64C"/>
              </a:gs>
              <a:gs pos="100000">
                <a:srgbClr val="FFFFCC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866900" y="2459038"/>
            <a:ext cx="1517650" cy="373062"/>
          </a:xfrm>
          <a:prstGeom prst="rect">
            <a:avLst/>
          </a:prstGeom>
          <a:gradFill rotWithShape="0">
            <a:gsLst>
              <a:gs pos="0">
                <a:srgbClr val="E6E64C"/>
              </a:gs>
              <a:gs pos="100000">
                <a:srgbClr val="FFFFCC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268538" y="1714500"/>
            <a:ext cx="719137" cy="271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14338" eaLnBrk="0" hangingPunct="0">
              <a:lnSpc>
                <a:spcPct val="108000"/>
              </a:lnSpc>
              <a:spcAft>
                <a:spcPts val="5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52400" algn="l"/>
                <a:tab pos="982663" algn="l"/>
                <a:tab pos="1811338" algn="l"/>
                <a:tab pos="2641600" algn="l"/>
                <a:tab pos="3470275" algn="l"/>
                <a:tab pos="4300538" algn="l"/>
                <a:tab pos="5129213" algn="l"/>
                <a:tab pos="5959475" algn="l"/>
                <a:tab pos="6788150" algn="l"/>
                <a:tab pos="7618413" algn="l"/>
                <a:tab pos="8447088" algn="l"/>
                <a:tab pos="927735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ISO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254250" y="2600325"/>
            <a:ext cx="733425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14338" eaLnBrk="0" hangingPunct="0">
              <a:lnSpc>
                <a:spcPct val="108000"/>
              </a:lnSpc>
              <a:spcAft>
                <a:spcPts val="5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52400" algn="l"/>
                <a:tab pos="982663" algn="l"/>
                <a:tab pos="1811338" algn="l"/>
                <a:tab pos="2641600" algn="l"/>
                <a:tab pos="3470275" algn="l"/>
                <a:tab pos="4300538" algn="l"/>
                <a:tab pos="5129213" algn="l"/>
                <a:tab pos="5959475" algn="l"/>
                <a:tab pos="6788150" algn="l"/>
                <a:tab pos="7618413" algn="l"/>
                <a:tab pos="8447088" algn="l"/>
                <a:tab pos="927735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CEN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3424238" y="1644650"/>
            <a:ext cx="722312" cy="431800"/>
          </a:xfrm>
          <a:prstGeom prst="rect">
            <a:avLst/>
          </a:prstGeom>
          <a:gradFill rotWithShape="0">
            <a:gsLst>
              <a:gs pos="0">
                <a:srgbClr val="94BD5E"/>
              </a:gs>
              <a:gs pos="100000">
                <a:srgbClr val="23FF23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 rot="-5400000">
            <a:off x="2891631" y="2913857"/>
            <a:ext cx="3298825" cy="788988"/>
          </a:xfrm>
          <a:prstGeom prst="rect">
            <a:avLst/>
          </a:prstGeom>
          <a:gradFill rotWithShape="0">
            <a:gsLst>
              <a:gs pos="0">
                <a:srgbClr val="94BD5E"/>
              </a:gs>
              <a:gs pos="100000">
                <a:srgbClr val="23FF23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r" defTabSz="414338" hangingPunct="0">
              <a:lnSpc>
                <a:spcPct val="10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  <a:defRPr/>
            </a:pPr>
            <a:r>
              <a:rPr lang="en-US" sz="1800" b="1">
                <a:solidFill>
                  <a:srgbClr val="1A1A1A"/>
                </a:solidFill>
                <a:latin typeface="+mn-lt"/>
                <a:ea typeface="ＭＳ Ｐゴシック" pitchFamily="34" charset="-128"/>
              </a:rPr>
              <a:t>                    ETSI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451225" y="1760538"/>
            <a:ext cx="695325" cy="263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defTabSz="414338" eaLnBrk="0" hangingPunct="0">
              <a:lnSpc>
                <a:spcPct val="108000"/>
              </a:lnSpc>
              <a:spcAft>
                <a:spcPts val="5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52400" algn="l"/>
                <a:tab pos="982663" algn="l"/>
                <a:tab pos="1811338" algn="l"/>
                <a:tab pos="2641600" algn="l"/>
                <a:tab pos="3470275" algn="l"/>
                <a:tab pos="4300538" algn="l"/>
                <a:tab pos="5129213" algn="l"/>
                <a:tab pos="5959475" algn="l"/>
                <a:tab pos="6788150" algn="l"/>
                <a:tab pos="7618413" algn="l"/>
                <a:tab pos="8447088" algn="l"/>
                <a:tab pos="927735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ITU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179388" y="1616075"/>
            <a:ext cx="1577975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01663" y="1704975"/>
            <a:ext cx="1125537" cy="266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414338" eaLnBrk="0" hangingPunct="0">
              <a:lnSpc>
                <a:spcPct val="108000"/>
              </a:lnSpc>
              <a:spcAft>
                <a:spcPts val="5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52400" algn="l"/>
                <a:tab pos="982663" algn="l"/>
                <a:tab pos="1811338" algn="l"/>
                <a:tab pos="2641600" algn="l"/>
                <a:tab pos="3470275" algn="l"/>
                <a:tab pos="4300538" algn="l"/>
                <a:tab pos="5129213" algn="l"/>
                <a:tab pos="5959475" algn="l"/>
                <a:tab pos="6788150" algn="l"/>
                <a:tab pos="7618413" algn="l"/>
                <a:tab pos="8447088" algn="l"/>
                <a:tab pos="927735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IEC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185738" y="2555875"/>
            <a:ext cx="1601787" cy="2667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3500000" scaled="1"/>
          </a:gradFill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defTabSz="414338" eaLnBrk="0" hangingPunct="0">
              <a:lnSpc>
                <a:spcPct val="108000"/>
              </a:lnSpc>
              <a:spcAft>
                <a:spcPts val="55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152400" algn="l"/>
                <a:tab pos="982663" algn="l"/>
                <a:tab pos="1811338" algn="l"/>
                <a:tab pos="2641600" algn="l"/>
                <a:tab pos="3470275" algn="l"/>
                <a:tab pos="4300538" algn="l"/>
                <a:tab pos="5129213" algn="l"/>
                <a:tab pos="5959475" algn="l"/>
                <a:tab pos="6788150" algn="l"/>
                <a:tab pos="7618413" algn="l"/>
                <a:tab pos="8447088" algn="l"/>
                <a:tab pos="9277350" algn="l"/>
              </a:tabLst>
              <a:defRPr/>
            </a:pPr>
            <a:r>
              <a:rPr lang="en-US" sz="1600" b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CENELEC</a:t>
            </a:r>
          </a:p>
        </p:txBody>
      </p:sp>
      <p:sp>
        <p:nvSpPr>
          <p:cNvPr id="21528" name="Rectangle 24"/>
          <p:cNvSpPr>
            <a:spLocks noChangeArrowheads="1"/>
          </p:cNvSpPr>
          <p:nvPr/>
        </p:nvSpPr>
        <p:spPr bwMode="auto">
          <a:xfrm>
            <a:off x="1201738" y="2878138"/>
            <a:ext cx="971550" cy="16986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1019175" y="2890838"/>
            <a:ext cx="1206500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marL="303213" lvl="1" defTabSz="414338" eaLnBrk="0" hangingPunct="0">
              <a:lnSpc>
                <a:spcPct val="108000"/>
              </a:lnSpc>
              <a:spcAft>
                <a:spcPts val="20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3213" algn="l"/>
                <a:tab pos="1133475" algn="l"/>
                <a:tab pos="1962150" algn="l"/>
                <a:tab pos="2792413" algn="l"/>
                <a:tab pos="3621088" algn="l"/>
                <a:tab pos="4451350" algn="l"/>
                <a:tab pos="5280025" algn="l"/>
                <a:tab pos="6110288" algn="l"/>
                <a:tab pos="6938963" algn="l"/>
                <a:tab pos="7769225" algn="l"/>
                <a:tab pos="8597900" algn="l"/>
                <a:tab pos="9428163" algn="l"/>
              </a:tabLst>
              <a:defRPr/>
            </a:pPr>
            <a:r>
              <a:rPr lang="en-US" sz="1100" i="1">
                <a:solidFill>
                  <a:srgbClr val="000000"/>
                </a:solidFill>
                <a:latin typeface="+mn-lt"/>
                <a:ea typeface="ＭＳ Ｐゴシック" pitchFamily="34" charset="-128"/>
              </a:rPr>
              <a:t>ICT Forum </a:t>
            </a:r>
          </a:p>
        </p:txBody>
      </p:sp>
      <p:sp>
        <p:nvSpPr>
          <p:cNvPr id="21530" name="Rectangle 26"/>
          <p:cNvSpPr>
            <a:spLocks noChangeArrowheads="1"/>
          </p:cNvSpPr>
          <p:nvPr/>
        </p:nvSpPr>
        <p:spPr bwMode="auto">
          <a:xfrm>
            <a:off x="1360488" y="1931988"/>
            <a:ext cx="1339850" cy="228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1722438" y="1978025"/>
            <a:ext cx="973137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03213" lvl="1" defTabSz="414338" eaLnBrk="0" hangingPunct="0">
              <a:lnSpc>
                <a:spcPct val="108000"/>
              </a:lnSpc>
              <a:spcAft>
                <a:spcPts val="20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3213" algn="l"/>
                <a:tab pos="1133475" algn="l"/>
                <a:tab pos="1962150" algn="l"/>
                <a:tab pos="2792413" algn="l"/>
                <a:tab pos="3621088" algn="l"/>
                <a:tab pos="4451350" algn="l"/>
                <a:tab pos="5280025" algn="l"/>
                <a:tab pos="6110288" algn="l"/>
                <a:tab pos="6938963" algn="l"/>
                <a:tab pos="7769225" algn="l"/>
                <a:tab pos="8597900" algn="l"/>
                <a:tab pos="9428163" algn="l"/>
              </a:tabLst>
              <a:defRPr/>
            </a:pPr>
            <a:r>
              <a:rPr lang="en-US" sz="1100" i="1">
                <a:solidFill>
                  <a:srgbClr val="000000"/>
                </a:solidFill>
                <a:latin typeface="+mn-lt"/>
                <a:ea typeface="ＭＳ Ｐゴシック" pitchFamily="34" charset="-128"/>
                <a:cs typeface="Times New Roman" pitchFamily="18" charset="0"/>
              </a:rPr>
              <a:t>J T C 1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 rot="-5400000">
            <a:off x="5172869" y="2828132"/>
            <a:ext cx="803275" cy="40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  <a:defRPr/>
            </a:pPr>
            <a:r>
              <a:rPr lang="en-GB" sz="18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W 3 C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 rot="-5400000">
            <a:off x="5437188" y="2987675"/>
            <a:ext cx="113665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  <a:defRPr/>
            </a:pPr>
            <a:r>
              <a:rPr lang="en-GB" sz="18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O A S I S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 rot="-5400000">
            <a:off x="6016626" y="2867025"/>
            <a:ext cx="868362" cy="40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  <a:defRPr/>
            </a:pPr>
            <a:r>
              <a:rPr lang="en-GB" sz="18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I E T F</a:t>
            </a:r>
          </a:p>
        </p:txBody>
      </p:sp>
      <p:sp>
        <p:nvSpPr>
          <p:cNvPr id="21535" name="Rectangle 31"/>
          <p:cNvSpPr>
            <a:spLocks noChangeArrowheads="1"/>
          </p:cNvSpPr>
          <p:nvPr/>
        </p:nvSpPr>
        <p:spPr bwMode="auto">
          <a:xfrm>
            <a:off x="6646863" y="1355725"/>
            <a:ext cx="401637" cy="3635375"/>
          </a:xfrm>
          <a:prstGeom prst="rect">
            <a:avLst/>
          </a:prstGeom>
          <a:solidFill>
            <a:srgbClr val="9999FF"/>
          </a:soli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 rot="-5400000">
            <a:off x="6990557" y="2905919"/>
            <a:ext cx="792162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  <a:defRPr/>
            </a:pPr>
            <a:r>
              <a:rPr lang="en-GB" sz="18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O G F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 rot="-5400000">
            <a:off x="7270750" y="2970213"/>
            <a:ext cx="1090613" cy="407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  <a:defRPr/>
            </a:pPr>
            <a:r>
              <a:rPr lang="en-GB" sz="18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Others...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 rot="-5400000">
            <a:off x="6473825" y="2895600"/>
            <a:ext cx="88900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1639" tIns="40820" rIns="81639" bIns="40820"/>
          <a:lstStyle/>
          <a:p>
            <a:pPr defTabSz="414338">
              <a:lnSpc>
                <a:spcPct val="11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  <a:defRPr/>
            </a:pPr>
            <a:r>
              <a:rPr lang="en-GB" sz="1800" b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I E E E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172450" y="1443038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8315325" y="1658938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8423275" y="1874838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8172450" y="2306638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8315325" y="2522538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8423275" y="2738438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5" name="Rectangle 41"/>
          <p:cNvSpPr>
            <a:spLocks noChangeArrowheads="1"/>
          </p:cNvSpPr>
          <p:nvPr/>
        </p:nvSpPr>
        <p:spPr bwMode="auto">
          <a:xfrm>
            <a:off x="8172450" y="3206750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8315325" y="3422650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8423275" y="3638550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8172450" y="4106863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49" name="Rectangle 45"/>
          <p:cNvSpPr>
            <a:spLocks noChangeArrowheads="1"/>
          </p:cNvSpPr>
          <p:nvPr/>
        </p:nvSpPr>
        <p:spPr bwMode="auto">
          <a:xfrm>
            <a:off x="8315325" y="4322763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8423275" y="4538663"/>
            <a:ext cx="608013" cy="285750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C0C0C0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51" name="Text Box 47"/>
          <p:cNvSpPr txBox="1">
            <a:spLocks noChangeArrowheads="1"/>
          </p:cNvSpPr>
          <p:nvPr/>
        </p:nvSpPr>
        <p:spPr bwMode="auto">
          <a:xfrm rot="16200000">
            <a:off x="7256463" y="2705100"/>
            <a:ext cx="2795588" cy="820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defTabSz="4143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  <a:defRPr/>
            </a:pPr>
            <a:r>
              <a:rPr lang="en-GB" sz="1800" b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Small “private/ closed” </a:t>
            </a:r>
            <a:r>
              <a:rPr lang="en-GB" sz="1800" b="1" dirty="0" err="1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fora</a:t>
            </a:r>
            <a:r>
              <a:rPr lang="en-GB" sz="1800" b="1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 and consortia</a:t>
            </a:r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8069263" y="1211263"/>
            <a:ext cx="1587" cy="3960812"/>
          </a:xfrm>
          <a:prstGeom prst="line">
            <a:avLst/>
          </a:prstGeom>
          <a:noFill/>
          <a:ln w="72000">
            <a:solidFill>
              <a:srgbClr val="FF33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53" name="Rectangle 49"/>
          <p:cNvSpPr>
            <a:spLocks noChangeArrowheads="1"/>
          </p:cNvSpPr>
          <p:nvPr/>
        </p:nvSpPr>
        <p:spPr bwMode="auto">
          <a:xfrm>
            <a:off x="179388" y="3249613"/>
            <a:ext cx="1608137" cy="17811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 defTabSz="414338" hangingPunct="0">
              <a:lnSpc>
                <a:spcPct val="10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</a:tabLst>
              <a:defRPr/>
            </a:pPr>
            <a:r>
              <a:rPr lang="en-US" sz="1800" b="1">
                <a:solidFill>
                  <a:srgbClr val="1A1A1A"/>
                </a:solidFill>
                <a:latin typeface="+mn-lt"/>
                <a:ea typeface="ＭＳ Ｐゴシック" pitchFamily="34" charset="-128"/>
              </a:rPr>
              <a:t>National Bodies</a:t>
            </a:r>
          </a:p>
        </p:txBody>
      </p:sp>
      <p:sp>
        <p:nvSpPr>
          <p:cNvPr id="21554" name="Rectangle 50"/>
          <p:cNvSpPr>
            <a:spLocks noChangeArrowheads="1"/>
          </p:cNvSpPr>
          <p:nvPr/>
        </p:nvSpPr>
        <p:spPr bwMode="auto">
          <a:xfrm>
            <a:off x="1846263" y="3249613"/>
            <a:ext cx="1504950" cy="1781175"/>
          </a:xfrm>
          <a:prstGeom prst="rect">
            <a:avLst/>
          </a:prstGeom>
          <a:gradFill rotWithShape="0">
            <a:gsLst>
              <a:gs pos="0">
                <a:srgbClr val="E6E64C"/>
              </a:gs>
              <a:gs pos="100000">
                <a:srgbClr val="FFFFCC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 defTabSz="414338" hangingPunct="0">
              <a:lnSpc>
                <a:spcPct val="10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</a:tabLst>
              <a:defRPr/>
            </a:pPr>
            <a:r>
              <a:rPr lang="en-US" sz="1800" b="1">
                <a:solidFill>
                  <a:srgbClr val="1A1A1A"/>
                </a:solidFill>
                <a:latin typeface="+mn-lt"/>
                <a:ea typeface="ＭＳ Ｐゴシック" pitchFamily="34" charset="-128"/>
              </a:rPr>
              <a:t>National Bodies</a:t>
            </a:r>
          </a:p>
        </p:txBody>
      </p:sp>
      <p:sp>
        <p:nvSpPr>
          <p:cNvPr id="21555" name="Rectangle 51"/>
          <p:cNvSpPr>
            <a:spLocks noChangeArrowheads="1"/>
          </p:cNvSpPr>
          <p:nvPr/>
        </p:nvSpPr>
        <p:spPr bwMode="auto">
          <a:xfrm rot="-5400000">
            <a:off x="3442494" y="3586957"/>
            <a:ext cx="1658937" cy="1079500"/>
          </a:xfrm>
          <a:prstGeom prst="rect">
            <a:avLst/>
          </a:prstGeom>
          <a:gradFill rotWithShape="0">
            <a:gsLst>
              <a:gs pos="0">
                <a:srgbClr val="94BD5E"/>
              </a:gs>
              <a:gs pos="100000">
                <a:srgbClr val="23FF23"/>
              </a:gs>
            </a:gsLst>
            <a:lin ang="13500000" scaled="1"/>
          </a:gradFill>
          <a:ln w="12600">
            <a:noFill/>
            <a:miter lim="800000"/>
            <a:headEnd/>
            <a:tailEnd/>
          </a:ln>
          <a:effectLst/>
        </p:spPr>
        <p:txBody>
          <a:bodyPr lIns="81639" tIns="42452" rIns="81639" bIns="42452" anchor="ctr" anchorCtr="1"/>
          <a:lstStyle/>
          <a:p>
            <a:pPr algn="ctr" defTabSz="414338" hangingPunct="0">
              <a:lnSpc>
                <a:spcPct val="10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</a:tabLst>
              <a:defRPr/>
            </a:pPr>
            <a:r>
              <a:rPr lang="en-US" sz="1800" b="1">
                <a:solidFill>
                  <a:srgbClr val="1A1A1A"/>
                </a:solidFill>
                <a:latin typeface="+mn-lt"/>
                <a:ea typeface="ＭＳ Ｐゴシック" pitchFamily="34" charset="-128"/>
              </a:rPr>
              <a:t>(National Committees)</a:t>
            </a:r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5130800" y="1244600"/>
            <a:ext cx="1588" cy="3960813"/>
          </a:xfrm>
          <a:prstGeom prst="line">
            <a:avLst/>
          </a:prstGeom>
          <a:noFill/>
          <a:ln w="72000">
            <a:solidFill>
              <a:srgbClr val="FF3333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57" name="AutoShape 53"/>
          <p:cNvSpPr>
            <a:spLocks/>
          </p:cNvSpPr>
          <p:nvPr/>
        </p:nvSpPr>
        <p:spPr bwMode="auto">
          <a:xfrm rot="-5400000">
            <a:off x="2524125" y="3059113"/>
            <a:ext cx="169863" cy="4643437"/>
          </a:xfrm>
          <a:prstGeom prst="leftBrace">
            <a:avLst>
              <a:gd name="adj1" fmla="val 226917"/>
              <a:gd name="adj2" fmla="val 49866"/>
            </a:avLst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58" name="AutoShape 54"/>
          <p:cNvSpPr>
            <a:spLocks/>
          </p:cNvSpPr>
          <p:nvPr/>
        </p:nvSpPr>
        <p:spPr bwMode="auto">
          <a:xfrm rot="-5400000">
            <a:off x="6539707" y="3937794"/>
            <a:ext cx="169862" cy="2882900"/>
          </a:xfrm>
          <a:prstGeom prst="leftBrace">
            <a:avLst>
              <a:gd name="adj1" fmla="val 140883"/>
              <a:gd name="adj2" fmla="val 49866"/>
            </a:avLst>
          </a:prstGeom>
          <a:noFill/>
          <a:ln w="36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1559" name="Text Box 55"/>
          <p:cNvSpPr txBox="1">
            <a:spLocks noChangeArrowheads="1"/>
          </p:cNvSpPr>
          <p:nvPr/>
        </p:nvSpPr>
        <p:spPr bwMode="auto">
          <a:xfrm>
            <a:off x="414338" y="5578475"/>
            <a:ext cx="3732212" cy="54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16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Covered by the European standardisation system of today</a:t>
            </a:r>
          </a:p>
        </p:txBody>
      </p:sp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5214938" y="5578475"/>
            <a:ext cx="3079750" cy="1090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55221" rIns="81639" bIns="4082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1600">
                <a:solidFill>
                  <a:srgbClr val="1A1A1A"/>
                </a:solidFill>
                <a:latin typeface="Arial" charset="0"/>
                <a:ea typeface="ＭＳ Ｐゴシック" pitchFamily="34" charset="-128"/>
              </a:rPr>
              <a:t>Outside of the scope of European standardisation – therefore not available for use in public procurement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229600" cy="776288"/>
          </a:xfrm>
        </p:spPr>
        <p:txBody>
          <a:bodyPr/>
          <a:lstStyle/>
          <a:p>
            <a:pPr indent="0" eaLnBrk="1" hangingPunct="1"/>
            <a:r>
              <a:rPr lang="fr-BE" smtClean="0"/>
              <a:t>Issues </a:t>
            </a:r>
            <a:endParaRPr lang="en-GB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962400"/>
          </a:xfrm>
        </p:spPr>
        <p:txBody>
          <a:bodyPr/>
          <a:lstStyle/>
          <a:p>
            <a:pPr eaLnBrk="1" hangingPunct="1">
              <a:buClr>
                <a:srgbClr val="0F5494"/>
              </a:buClr>
            </a:pPr>
            <a:r>
              <a:rPr lang="en-GB" sz="2000" smtClean="0"/>
              <a:t>A major part of </a:t>
            </a:r>
            <a:r>
              <a:rPr lang="en-GB" sz="2000" b="1" smtClean="0">
                <a:solidFill>
                  <a:srgbClr val="FF0000"/>
                </a:solidFill>
              </a:rPr>
              <a:t>ICT standardisation is done in global Fora &amp; Consortia</a:t>
            </a:r>
            <a:r>
              <a:rPr lang="en-GB" sz="2000" smtClean="0"/>
              <a:t>, outside the scope of the European standardisation system CEN/CENELEC/ETSI </a:t>
            </a:r>
          </a:p>
          <a:p>
            <a:pPr eaLnBrk="1" hangingPunct="1">
              <a:buClr>
                <a:srgbClr val="0F5494"/>
              </a:buClr>
            </a:pPr>
            <a:r>
              <a:rPr lang="en-GB" sz="2000" smtClean="0"/>
              <a:t>These specifications are </a:t>
            </a:r>
            <a:r>
              <a:rPr lang="en-GB" sz="2000" b="1" smtClean="0">
                <a:solidFill>
                  <a:srgbClr val="FF0000"/>
                </a:solidFill>
              </a:rPr>
              <a:t>not directly available for referencing in public procurement</a:t>
            </a:r>
          </a:p>
          <a:p>
            <a:pPr eaLnBrk="1" hangingPunct="1">
              <a:buFontTx/>
              <a:buNone/>
            </a:pPr>
            <a:endParaRPr lang="en-GB" sz="1000" smtClean="0"/>
          </a:p>
          <a:p>
            <a:pPr eaLnBrk="1" hangingPunct="1">
              <a:buFontTx/>
              <a:buNone/>
            </a:pPr>
            <a:r>
              <a:rPr lang="en-GB" sz="2000" smtClean="0"/>
              <a:t>However: </a:t>
            </a:r>
          </a:p>
          <a:p>
            <a:pPr eaLnBrk="1" hangingPunct="1">
              <a:buFontTx/>
              <a:buNone/>
            </a:pPr>
            <a:endParaRPr lang="en-GB" sz="1000" smtClean="0"/>
          </a:p>
          <a:p>
            <a:pPr eaLnBrk="1" hangingPunct="1">
              <a:buClr>
                <a:srgbClr val="0F5494"/>
              </a:buClr>
            </a:pPr>
            <a:r>
              <a:rPr lang="en-GB" sz="2000" smtClean="0"/>
              <a:t>The </a:t>
            </a:r>
            <a:r>
              <a:rPr lang="en-GB" sz="2000" b="1" smtClean="0">
                <a:solidFill>
                  <a:srgbClr val="FF0000"/>
                </a:solidFill>
              </a:rPr>
              <a:t>Digital Agenda </a:t>
            </a:r>
            <a:r>
              <a:rPr lang="en-GB" sz="2000" smtClean="0"/>
              <a:t>for Europe underlines the need for interoperability. </a:t>
            </a:r>
            <a:r>
              <a:rPr lang="en-GB" sz="2000" b="1" smtClean="0">
                <a:solidFill>
                  <a:srgbClr val="FF0000"/>
                </a:solidFill>
              </a:rPr>
              <a:t>Fora &amp; Consortia specifications are expected to contribute</a:t>
            </a:r>
          </a:p>
          <a:p>
            <a:pPr eaLnBrk="1" hangingPunct="1">
              <a:buClr>
                <a:srgbClr val="0F5494"/>
              </a:buClr>
            </a:pPr>
            <a:r>
              <a:rPr lang="en-GB" sz="2000" smtClean="0">
                <a:solidFill>
                  <a:srgbClr val="FF0000"/>
                </a:solidFill>
              </a:rPr>
              <a:t>Fora &amp; Consortia </a:t>
            </a:r>
            <a:r>
              <a:rPr lang="en-GB" sz="2000" smtClean="0"/>
              <a:t>specifications need </a:t>
            </a:r>
            <a:r>
              <a:rPr lang="en-GB" sz="2000" smtClean="0">
                <a:solidFill>
                  <a:srgbClr val="FF0000"/>
                </a:solidFill>
              </a:rPr>
              <a:t>to be available </a:t>
            </a:r>
            <a:r>
              <a:rPr lang="en-GB" sz="2000" smtClean="0"/>
              <a:t>for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0" eaLnBrk="1" hangingPunct="1"/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en-GB" b="1" i="0" smtClean="0"/>
              <a:t>Regulation (EU) 1025/2012 </a:t>
            </a:r>
            <a:br>
              <a:rPr lang="en-GB" b="1" i="0" smtClean="0"/>
            </a:br>
            <a:r>
              <a:rPr lang="en-GB" b="1" i="0" smtClean="0"/>
              <a:t>on European Standardisation</a:t>
            </a:r>
            <a:endParaRPr lang="en-GB" sz="1800" b="1" i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mtClean="0"/>
              <a:t>Standards are important</a:t>
            </a:r>
            <a:endParaRPr lang="en-GB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07950" y="2492375"/>
            <a:ext cx="8928100" cy="3816350"/>
          </a:xfrm>
        </p:spPr>
        <p:txBody>
          <a:bodyPr/>
          <a:lstStyle/>
          <a:p>
            <a:r>
              <a:rPr lang="en-GB" i="0" smtClean="0"/>
              <a:t>From research to production, from producer to consumer, from Europe to the rest of the world, European </a:t>
            </a:r>
            <a:r>
              <a:rPr lang="en-GB" i="0" smtClean="0">
                <a:solidFill>
                  <a:srgbClr val="FF0000"/>
                </a:solidFill>
              </a:rPr>
              <a:t>standards</a:t>
            </a:r>
            <a:r>
              <a:rPr lang="en-GB" i="0" smtClean="0"/>
              <a:t> remove barriers, safeguard users, protect the environment, </a:t>
            </a:r>
            <a:r>
              <a:rPr lang="en-GB" i="0" smtClean="0">
                <a:solidFill>
                  <a:srgbClr val="FF0000"/>
                </a:solidFill>
              </a:rPr>
              <a:t>ensure interoperability</a:t>
            </a:r>
            <a:r>
              <a:rPr lang="en-GB" i="0" smtClean="0"/>
              <a:t>, </a:t>
            </a:r>
            <a:r>
              <a:rPr lang="en-GB" i="0" smtClean="0">
                <a:solidFill>
                  <a:srgbClr val="FF0000"/>
                </a:solidFill>
              </a:rPr>
              <a:t>reduce costs and encourage competition</a:t>
            </a:r>
            <a:r>
              <a:rPr lang="en-GB" i="0" smtClean="0"/>
              <a:t>. Studies show that </a:t>
            </a:r>
            <a:r>
              <a:rPr lang="en-GB" i="0" smtClean="0">
                <a:solidFill>
                  <a:srgbClr val="FF0000"/>
                </a:solidFill>
              </a:rPr>
              <a:t>standardisation adds between 0.3% and 1% to GDP</a:t>
            </a:r>
            <a:r>
              <a:rPr lang="en-GB" i="0" smtClean="0"/>
              <a:t> thereby helping industry towards the target of contributing 20% of the EU’s GDP by 2020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29600" cy="936625"/>
          </a:xfrm>
        </p:spPr>
        <p:txBody>
          <a:bodyPr/>
          <a:lstStyle/>
          <a:p>
            <a:pPr algn="ctr"/>
            <a:r>
              <a:rPr lang="fr-BE" smtClean="0"/>
              <a:t>Standards are important </a:t>
            </a:r>
            <a:endParaRPr lang="en-GB" smtClean="0"/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6113"/>
            <a:ext cx="3613150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127500"/>
            <a:ext cx="34702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2133600"/>
            <a:ext cx="26638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EC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1906</Words>
  <Application>Microsoft Office PowerPoint</Application>
  <PresentationFormat>Presentación en pantalla (4:3)</PresentationFormat>
  <Paragraphs>334</Paragraphs>
  <Slides>34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34</vt:i4>
      </vt:variant>
    </vt:vector>
  </HeadingPairs>
  <TitlesOfParts>
    <vt:vector size="55" baseType="lpstr">
      <vt:lpstr>Verdana</vt:lpstr>
      <vt:lpstr>Arial</vt:lpstr>
      <vt:lpstr>ＭＳ Ｐゴシック</vt:lpstr>
      <vt:lpstr>Calibri</vt:lpstr>
      <vt:lpstr>Wingdings</vt:lpstr>
      <vt:lpstr>Times New Roman</vt:lpstr>
      <vt:lpstr>Trebuchet MS</vt:lpstr>
      <vt:lpstr>Aharoni</vt:lpstr>
      <vt:lpstr>Constantia</vt:lpstr>
      <vt:lpstr>Slide_Master</vt:lpstr>
      <vt:lpstr>Default Design</vt:lpstr>
      <vt:lpstr>1_Default Design</vt:lpstr>
      <vt:lpstr>EC_Blank</vt:lpstr>
      <vt:lpstr>1_EC_Blank</vt:lpstr>
      <vt:lpstr>2_EC_Blank</vt:lpstr>
      <vt:lpstr>3_EC_Blank</vt:lpstr>
      <vt:lpstr>4_EC_Blank</vt:lpstr>
      <vt:lpstr>5_EC_Blank</vt:lpstr>
      <vt:lpstr>6_EC_Blank</vt:lpstr>
      <vt:lpstr>7_EC_Blank</vt:lpstr>
      <vt:lpstr>9_EC_Blank</vt:lpstr>
      <vt:lpstr>ICT Standardisation Policy: Framework, Challenges and Opportunities in the  European Landscape</vt:lpstr>
      <vt:lpstr>Diapositiva 2</vt:lpstr>
      <vt:lpstr>Diapositiva 3</vt:lpstr>
      <vt:lpstr>Diapositiva 4</vt:lpstr>
      <vt:lpstr>Global ICT Standardisation scene </vt:lpstr>
      <vt:lpstr>Issues </vt:lpstr>
      <vt:lpstr>Diapositiva 7</vt:lpstr>
      <vt:lpstr>Standards are important</vt:lpstr>
      <vt:lpstr>Standards are important </vt:lpstr>
      <vt:lpstr>Regulation (EU) 1025/2012  [I]</vt:lpstr>
      <vt:lpstr>Regulation (EU) 1025/2012       [II]</vt:lpstr>
      <vt:lpstr> Standards</vt:lpstr>
      <vt:lpstr>Open Specifications</vt:lpstr>
      <vt:lpstr>Regulation (EU) 1025/2012     [III]</vt:lpstr>
      <vt:lpstr>Diapositiva 15</vt:lpstr>
      <vt:lpstr>European Multi-stakeholder Platform on ICT Standardisation</vt:lpstr>
      <vt:lpstr>European Multi-stakeholder Platform on ICT Standardisation</vt:lpstr>
      <vt:lpstr>Diapositiva 18</vt:lpstr>
      <vt:lpstr>Diapositiva 19</vt:lpstr>
      <vt:lpstr>Diapositiva 20</vt:lpstr>
      <vt:lpstr>Diapositiva 21</vt:lpstr>
      <vt:lpstr>Work Plan 2013 on ICT Standardisation</vt:lpstr>
      <vt:lpstr>Diapositiva 23</vt:lpstr>
      <vt:lpstr>ISA work on developing common specifications for public administrations</vt:lpstr>
      <vt:lpstr>How to federate existing sources of semantic specifications?</vt:lpstr>
      <vt:lpstr>ADMS implementation </vt:lpstr>
      <vt:lpstr>DIGIT/ISA work on developing common specifications for public administrations</vt:lpstr>
      <vt:lpstr>Core vocabularies</vt:lpstr>
      <vt:lpstr>Usage</vt:lpstr>
      <vt:lpstr>Diapositiva 30</vt:lpstr>
      <vt:lpstr>Diapositiva 31</vt:lpstr>
      <vt:lpstr>Standardisation Information and Contact</vt:lpstr>
      <vt:lpstr>Information and Contributions Online</vt:lpstr>
      <vt:lpstr>Muchas Gracias</vt:lpstr>
    </vt:vector>
  </TitlesOfParts>
  <Company>European Commission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Initiatives in the Standardisation and e-Business Domains</dc:title>
  <dc:creator>CONTE Antonio (ENTR)</dc:creator>
  <cp:lastModifiedBy>infboi</cp:lastModifiedBy>
  <cp:revision>133</cp:revision>
  <cp:lastPrinted>2013-01-18T15:53:09Z</cp:lastPrinted>
  <dcterms:created xsi:type="dcterms:W3CDTF">2011-10-28T10:25:18Z</dcterms:created>
  <dcterms:modified xsi:type="dcterms:W3CDTF">2013-11-19T06:57:28Z</dcterms:modified>
</cp:coreProperties>
</file>